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737" r:id="rId4"/>
  </p:sldMasterIdLst>
  <p:notesMasterIdLst>
    <p:notesMasterId r:id="rId38"/>
  </p:notesMasterIdLst>
  <p:handoutMasterIdLst>
    <p:handoutMasterId r:id="rId39"/>
  </p:handoutMasterIdLst>
  <p:sldIdLst>
    <p:sldId id="265" r:id="rId5"/>
    <p:sldId id="2722" r:id="rId6"/>
    <p:sldId id="2723" r:id="rId7"/>
    <p:sldId id="2710" r:id="rId8"/>
    <p:sldId id="2745" r:id="rId9"/>
    <p:sldId id="2746" r:id="rId10"/>
    <p:sldId id="2750" r:id="rId11"/>
    <p:sldId id="2724" r:id="rId12"/>
    <p:sldId id="2731" r:id="rId13"/>
    <p:sldId id="2732" r:id="rId14"/>
    <p:sldId id="2749" r:id="rId15"/>
    <p:sldId id="2744" r:id="rId16"/>
    <p:sldId id="2734" r:id="rId17"/>
    <p:sldId id="2739" r:id="rId18"/>
    <p:sldId id="2725" r:id="rId19"/>
    <p:sldId id="2711" r:id="rId20"/>
    <p:sldId id="2752" r:id="rId21"/>
    <p:sldId id="2717" r:id="rId22"/>
    <p:sldId id="2693" r:id="rId23"/>
    <p:sldId id="2700" r:id="rId24"/>
    <p:sldId id="2726" r:id="rId25"/>
    <p:sldId id="2727" r:id="rId26"/>
    <p:sldId id="2738" r:id="rId27"/>
    <p:sldId id="2712" r:id="rId28"/>
    <p:sldId id="2718" r:id="rId29"/>
    <p:sldId id="2721" r:id="rId30"/>
    <p:sldId id="2730" r:id="rId31"/>
    <p:sldId id="2736" r:id="rId32"/>
    <p:sldId id="2735" r:id="rId33"/>
    <p:sldId id="2737" r:id="rId34"/>
    <p:sldId id="2742" r:id="rId35"/>
    <p:sldId id="2743" r:id="rId36"/>
    <p:sldId id="2751" r:id="rId37"/>
  </p:sldIdLst>
  <p:sldSz cx="9906000" cy="6858000" type="A4"/>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pos="3192" userDrawn="1">
          <p15:clr>
            <a:srgbClr val="A4A3A4"/>
          </p15:clr>
        </p15:guide>
        <p15:guide id="8"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32113"/>
    <a:srgbClr val="001E68"/>
    <a:srgbClr val="1C407D"/>
    <a:srgbClr val="065BA9"/>
    <a:srgbClr val="D9D9D9"/>
    <a:srgbClr val="E32012"/>
    <a:srgbClr val="C00000"/>
    <a:srgbClr val="A2B0C9"/>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7" autoAdjust="0"/>
    <p:restoredTop sz="83673" autoAdjust="0"/>
  </p:normalViewPr>
  <p:slideViewPr>
    <p:cSldViewPr snapToGrid="0">
      <p:cViewPr varScale="1">
        <p:scale>
          <a:sx n="74" d="100"/>
          <a:sy n="74" d="100"/>
        </p:scale>
        <p:origin x="824" y="56"/>
      </p:cViewPr>
      <p:guideLst>
        <p:guide pos="3192"/>
        <p:guide orient="horz" pos="216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5" d="100"/>
          <a:sy n="85" d="100"/>
        </p:scale>
        <p:origin x="384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EB-4030-AAF8-55C7FB982D7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3EB-4030-AAF8-55C7FB982D70}"/>
              </c:ext>
            </c:extLst>
          </c:dPt>
          <c:cat>
            <c:strRef>
              <c:f>Sheet1!$A$2:$A$3</c:f>
              <c:strCache>
                <c:ptCount val="2"/>
                <c:pt idx="0">
                  <c:v>1st Qtr</c:v>
                </c:pt>
                <c:pt idx="1">
                  <c:v>2nd Qtr</c:v>
                </c:pt>
              </c:strCache>
            </c:strRef>
          </c:cat>
          <c:val>
            <c:numRef>
              <c:f>Sheet1!$B$2:$B$3</c:f>
              <c:numCache>
                <c:formatCode>General</c:formatCode>
                <c:ptCount val="2"/>
                <c:pt idx="0">
                  <c:v>99</c:v>
                </c:pt>
                <c:pt idx="1">
                  <c:v>1</c:v>
                </c:pt>
              </c:numCache>
            </c:numRef>
          </c:val>
          <c:extLst>
            <c:ext xmlns:c16="http://schemas.microsoft.com/office/drawing/2014/chart" uri="{C3380CC4-5D6E-409C-BE32-E72D297353CC}">
              <c16:uniqueId val="{00000004-73EB-4030-AAF8-55C7FB982D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EB-4030-AAF8-55C7FB982D7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3EB-4030-AAF8-55C7FB982D70}"/>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73EB-4030-AAF8-55C7FB982D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EB-4030-AAF8-55C7FB982D7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3EB-4030-AAF8-55C7FB982D70}"/>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73EB-4030-AAF8-55C7FB982D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EB-4030-AAF8-55C7FB982D7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3EB-4030-AAF8-55C7FB982D70}"/>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73EB-4030-AAF8-55C7FB982D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C0-4B4D-9901-D2F5CE921B0E}"/>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8AC0-4B4D-9901-D2F5CE921B0E}"/>
              </c:ext>
            </c:extLst>
          </c:dPt>
          <c:cat>
            <c:strRef>
              <c:f>Sheet1!$A$2:$A$3</c:f>
              <c:strCache>
                <c:ptCount val="2"/>
                <c:pt idx="0">
                  <c:v>1st Qtr</c:v>
                </c:pt>
                <c:pt idx="1">
                  <c:v>2nd Qtr</c:v>
                </c:pt>
              </c:strCache>
            </c:strRef>
          </c:cat>
          <c:val>
            <c:numRef>
              <c:f>Sheet1!$B$2:$B$3</c:f>
              <c:numCache>
                <c:formatCode>General</c:formatCode>
                <c:ptCount val="2"/>
                <c:pt idx="0">
                  <c:v>28</c:v>
                </c:pt>
                <c:pt idx="1">
                  <c:v>70</c:v>
                </c:pt>
              </c:numCache>
            </c:numRef>
          </c:val>
          <c:extLst>
            <c:ext xmlns:c16="http://schemas.microsoft.com/office/drawing/2014/chart" uri="{C3380CC4-5D6E-409C-BE32-E72D297353CC}">
              <c16:uniqueId val="{00000004-8AC0-4B4D-9901-D2F5CE921B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79-4555-9528-5078409319D2}"/>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CE79-4555-9528-5078409319D2}"/>
              </c:ext>
            </c:extLst>
          </c:dPt>
          <c:cat>
            <c:strRef>
              <c:f>Sheet1!$A$2:$A$3</c:f>
              <c:strCache>
                <c:ptCount val="2"/>
                <c:pt idx="0">
                  <c:v>1st Qtr</c:v>
                </c:pt>
                <c:pt idx="1">
                  <c:v>2nd Qtr</c:v>
                </c:pt>
              </c:strCache>
            </c:strRef>
          </c:cat>
          <c:val>
            <c:numRef>
              <c:f>Sheet1!$B$2:$B$3</c:f>
              <c:numCache>
                <c:formatCode>General</c:formatCode>
                <c:ptCount val="2"/>
                <c:pt idx="0">
                  <c:v>25</c:v>
                </c:pt>
                <c:pt idx="1">
                  <c:v>70</c:v>
                </c:pt>
              </c:numCache>
            </c:numRef>
          </c:val>
          <c:extLst>
            <c:ext xmlns:c16="http://schemas.microsoft.com/office/drawing/2014/chart" uri="{C3380CC4-5D6E-409C-BE32-E72D297353CC}">
              <c16:uniqueId val="{00000004-CE79-4555-9528-5078409319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64-4E4C-8805-2B12D076CF5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8264-4E4C-8805-2B12D076CF50}"/>
              </c:ext>
            </c:extLst>
          </c:dPt>
          <c:cat>
            <c:strRef>
              <c:f>Sheet1!$A$2:$A$3</c:f>
              <c:strCache>
                <c:ptCount val="2"/>
                <c:pt idx="0">
                  <c:v>1st Qtr</c:v>
                </c:pt>
                <c:pt idx="1">
                  <c:v>2nd Qtr</c:v>
                </c:pt>
              </c:strCache>
            </c:strRef>
          </c:cat>
          <c:val>
            <c:numRef>
              <c:f>Sheet1!$B$2:$B$3</c:f>
              <c:numCache>
                <c:formatCode>General</c:formatCode>
                <c:ptCount val="2"/>
                <c:pt idx="0">
                  <c:v>10</c:v>
                </c:pt>
                <c:pt idx="1">
                  <c:v>70</c:v>
                </c:pt>
              </c:numCache>
            </c:numRef>
          </c:val>
          <c:extLst>
            <c:ext xmlns:c16="http://schemas.microsoft.com/office/drawing/2014/chart" uri="{C3380CC4-5D6E-409C-BE32-E72D297353CC}">
              <c16:uniqueId val="{00000004-8264-4E4C-8805-2B12D076CF5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C7-406E-8E86-1372B350A4E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EC7-406E-8E86-1372B350A4E8}"/>
              </c:ext>
            </c:extLst>
          </c:dPt>
          <c:cat>
            <c:strRef>
              <c:f>Sheet1!$A$2:$A$3</c:f>
              <c:strCache>
                <c:ptCount val="2"/>
                <c:pt idx="0">
                  <c:v>1st Qtr</c:v>
                </c:pt>
                <c:pt idx="1">
                  <c:v>2nd Qtr</c:v>
                </c:pt>
              </c:strCache>
            </c:strRef>
          </c:cat>
          <c:val>
            <c:numRef>
              <c:f>Sheet1!$B$2:$B$3</c:f>
              <c:numCache>
                <c:formatCode>General</c:formatCode>
                <c:ptCount val="2"/>
                <c:pt idx="0">
                  <c:v>3</c:v>
                </c:pt>
                <c:pt idx="1">
                  <c:v>70</c:v>
                </c:pt>
              </c:numCache>
            </c:numRef>
          </c:val>
          <c:extLst>
            <c:ext xmlns:c16="http://schemas.microsoft.com/office/drawing/2014/chart" uri="{C3380CC4-5D6E-409C-BE32-E72D297353CC}">
              <c16:uniqueId val="{00000004-AEC7-406E-8E86-1372B350A4E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C0-4B4D-9901-D2F5CE921B0E}"/>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8AC0-4B4D-9901-D2F5CE921B0E}"/>
              </c:ext>
            </c:extLst>
          </c:dPt>
          <c:cat>
            <c:strRef>
              <c:f>Sheet1!$A$2:$A$3</c:f>
              <c:strCache>
                <c:ptCount val="2"/>
                <c:pt idx="0">
                  <c:v>1st Qtr</c:v>
                </c:pt>
                <c:pt idx="1">
                  <c:v>2nd Qtr</c:v>
                </c:pt>
              </c:strCache>
            </c:strRef>
          </c:cat>
          <c:val>
            <c:numRef>
              <c:f>Sheet1!$B$2:$B$3</c:f>
              <c:numCache>
                <c:formatCode>General</c:formatCode>
                <c:ptCount val="2"/>
                <c:pt idx="0">
                  <c:v>28</c:v>
                </c:pt>
                <c:pt idx="1">
                  <c:v>70</c:v>
                </c:pt>
              </c:numCache>
            </c:numRef>
          </c:val>
          <c:extLst>
            <c:ext xmlns:c16="http://schemas.microsoft.com/office/drawing/2014/chart" uri="{C3380CC4-5D6E-409C-BE32-E72D297353CC}">
              <c16:uniqueId val="{00000004-8AC0-4B4D-9901-D2F5CE921B0E}"/>
            </c:ext>
          </c:extLst>
        </c:ser>
        <c:dLbls>
          <c:showLegendKey val="0"/>
          <c:showVal val="0"/>
          <c:showCatName val="0"/>
          <c:showSerName val="0"/>
          <c:showPercent val="0"/>
          <c:showBubbleSize val="0"/>
          <c:showLeaderLines val="1"/>
        </c:dLbls>
        <c:firstSliceAng val="0"/>
        <c:holeSize val="2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D7-4206-85BA-31AAFE2D2696}"/>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05D7-4206-85BA-31AAFE2D2696}"/>
              </c:ext>
            </c:extLst>
          </c:dPt>
          <c:cat>
            <c:strRef>
              <c:f>Sheet1!$A$2:$A$3</c:f>
              <c:strCache>
                <c:ptCount val="2"/>
                <c:pt idx="0">
                  <c:v>1st Qtr</c:v>
                </c:pt>
                <c:pt idx="1">
                  <c:v>2nd Qtr</c:v>
                </c:pt>
              </c:strCache>
            </c:strRef>
          </c:cat>
          <c:val>
            <c:numRef>
              <c:f>Sheet1!$B$2:$B$3</c:f>
              <c:numCache>
                <c:formatCode>General</c:formatCode>
                <c:ptCount val="2"/>
                <c:pt idx="0">
                  <c:v>26</c:v>
                </c:pt>
                <c:pt idx="1">
                  <c:v>70</c:v>
                </c:pt>
              </c:numCache>
            </c:numRef>
          </c:val>
          <c:extLst>
            <c:ext xmlns:c16="http://schemas.microsoft.com/office/drawing/2014/chart" uri="{C3380CC4-5D6E-409C-BE32-E72D297353CC}">
              <c16:uniqueId val="{00000004-05D7-4206-85BA-31AAFE2D26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C9-4671-A030-65074FCC3B79}"/>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3DC9-4671-A030-65074FCC3B79}"/>
              </c:ext>
            </c:extLst>
          </c:dPt>
          <c:cat>
            <c:strRef>
              <c:f>Sheet1!$A$2:$A$3</c:f>
              <c:strCache>
                <c:ptCount val="2"/>
                <c:pt idx="0">
                  <c:v>1st Qtr</c:v>
                </c:pt>
                <c:pt idx="1">
                  <c:v>2nd Qtr</c:v>
                </c:pt>
              </c:strCache>
            </c:strRef>
          </c:cat>
          <c:val>
            <c:numRef>
              <c:f>Sheet1!$B$2:$B$3</c:f>
              <c:numCache>
                <c:formatCode>General</c:formatCode>
                <c:ptCount val="2"/>
                <c:pt idx="0">
                  <c:v>2</c:v>
                </c:pt>
                <c:pt idx="1">
                  <c:v>70</c:v>
                </c:pt>
              </c:numCache>
            </c:numRef>
          </c:val>
          <c:extLst>
            <c:ext xmlns:c16="http://schemas.microsoft.com/office/drawing/2014/chart" uri="{C3380CC4-5D6E-409C-BE32-E72D297353CC}">
              <c16:uniqueId val="{00000004-3DC9-4671-A030-65074FCC3B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EB-4030-AAF8-55C7FB982D7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3EB-4030-AAF8-55C7FB982D70}"/>
              </c:ext>
            </c:extLst>
          </c:dPt>
          <c:cat>
            <c:strRef>
              <c:f>Sheet1!$A$2:$A$3</c:f>
              <c:strCache>
                <c:ptCount val="2"/>
                <c:pt idx="0">
                  <c:v>1st Qtr</c:v>
                </c:pt>
                <c:pt idx="1">
                  <c:v>2nd Qtr</c:v>
                </c:pt>
              </c:strCache>
            </c:strRef>
          </c:cat>
          <c:val>
            <c:numRef>
              <c:f>Sheet1!$B$2:$B$3</c:f>
              <c:numCache>
                <c:formatCode>General</c:formatCode>
                <c:ptCount val="2"/>
                <c:pt idx="0">
                  <c:v>89</c:v>
                </c:pt>
                <c:pt idx="1">
                  <c:v>11</c:v>
                </c:pt>
              </c:numCache>
            </c:numRef>
          </c:val>
          <c:extLst>
            <c:ext xmlns:c16="http://schemas.microsoft.com/office/drawing/2014/chart" uri="{C3380CC4-5D6E-409C-BE32-E72D297353CC}">
              <c16:uniqueId val="{00000004-73EB-4030-AAF8-55C7FB982D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67959879107516"/>
          <c:y val="6.4850534974001187E-2"/>
          <c:w val="0.5818911124757673"/>
          <c:h val="0.837882765185338"/>
        </c:manualLayout>
      </c:layout>
      <c:doughnutChart>
        <c:varyColors val="1"/>
        <c:ser>
          <c:idx val="0"/>
          <c:order val="0"/>
          <c:tx>
            <c:strRef>
              <c:f>Sheet1!$B$1</c:f>
              <c:strCache>
                <c:ptCount val="1"/>
                <c:pt idx="0">
                  <c:v>Sales</c:v>
                </c:pt>
              </c:strCache>
            </c:strRef>
          </c:tx>
          <c:spPr>
            <a:ln w="12700">
              <a:solidFill>
                <a:schemeClr val="bg1"/>
              </a:solidFill>
            </a:ln>
          </c:spPr>
          <c:dPt>
            <c:idx val="0"/>
            <c:bubble3D val="0"/>
            <c:spPr>
              <a:solidFill>
                <a:schemeClr val="accent1"/>
              </a:solidFill>
              <a:ln w="12700">
                <a:solidFill>
                  <a:schemeClr val="bg1"/>
                </a:solidFill>
              </a:ln>
              <a:effectLst/>
            </c:spPr>
            <c:extLst>
              <c:ext xmlns:c16="http://schemas.microsoft.com/office/drawing/2014/chart" uri="{C3380CC4-5D6E-409C-BE32-E72D297353CC}">
                <c16:uniqueId val="{00000001-64F7-48B4-BD70-BFE6F04FEFB8}"/>
              </c:ext>
            </c:extLst>
          </c:dPt>
          <c:dPt>
            <c:idx val="1"/>
            <c:bubble3D val="0"/>
            <c:spPr>
              <a:solidFill>
                <a:schemeClr val="accent2"/>
              </a:solidFill>
              <a:ln w="12700">
                <a:solidFill>
                  <a:schemeClr val="bg1"/>
                </a:solidFill>
              </a:ln>
              <a:effectLst/>
            </c:spPr>
            <c:extLst>
              <c:ext xmlns:c16="http://schemas.microsoft.com/office/drawing/2014/chart" uri="{C3380CC4-5D6E-409C-BE32-E72D297353CC}">
                <c16:uniqueId val="{00000003-64F7-48B4-BD70-BFE6F04FEFB8}"/>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0521825630799084"/>
                      <c:h val="0.2898417325693996"/>
                    </c:manualLayout>
                  </c15:layout>
                </c:ext>
                <c:ext xmlns:c16="http://schemas.microsoft.com/office/drawing/2014/chart" uri="{C3380CC4-5D6E-409C-BE32-E72D297353CC}">
                  <c16:uniqueId val="{00000001-64F7-48B4-BD70-BFE6F04FEFB8}"/>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4970198238631255"/>
                      <c:h val="0.2898417325693996"/>
                    </c:manualLayout>
                  </c15:layout>
                </c:ext>
                <c:ext xmlns:c16="http://schemas.microsoft.com/office/drawing/2014/chart" uri="{C3380CC4-5D6E-409C-BE32-E72D297353CC}">
                  <c16:uniqueId val="{00000003-64F7-48B4-BD70-BFE6F04FEFB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Fixed Fee Revenue</c:v>
                </c:pt>
                <c:pt idx="1">
                  <c:v>Variable Fee Revenue</c:v>
                </c:pt>
              </c:strCache>
            </c:strRef>
          </c:cat>
          <c:val>
            <c:numRef>
              <c:f>Sheet1!$B$2:$B$3</c:f>
              <c:numCache>
                <c:formatCode>0%</c:formatCode>
                <c:ptCount val="2"/>
                <c:pt idx="0">
                  <c:v>0.89</c:v>
                </c:pt>
                <c:pt idx="1">
                  <c:v>0.11</c:v>
                </c:pt>
              </c:numCache>
            </c:numRef>
          </c:val>
          <c:extLst>
            <c:ext xmlns:c16="http://schemas.microsoft.com/office/drawing/2014/chart" uri="{C3380CC4-5D6E-409C-BE32-E72D297353CC}">
              <c16:uniqueId val="{00000004-64F7-48B4-BD70-BFE6F04FEFB8}"/>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rtl="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1692264552356"/>
          <c:y val="6.8009553595843588E-3"/>
          <c:w val="0.73053743843724839"/>
          <c:h val="0.99068263890013442"/>
        </c:manualLayout>
      </c:layout>
      <c:doughnutChart>
        <c:varyColors val="1"/>
        <c:ser>
          <c:idx val="0"/>
          <c:order val="0"/>
          <c:tx>
            <c:strRef>
              <c:f>Sheet1!$B$1</c:f>
              <c:strCache>
                <c:ptCount val="1"/>
                <c:pt idx="0">
                  <c:v>Sales</c:v>
                </c:pt>
              </c:strCache>
            </c:strRef>
          </c:tx>
          <c:spPr>
            <a:ln w="12700">
              <a:solidFill>
                <a:schemeClr val="bg1"/>
              </a:solidFill>
            </a:ln>
          </c:spPr>
          <c:dPt>
            <c:idx val="0"/>
            <c:bubble3D val="0"/>
            <c:spPr>
              <a:solidFill>
                <a:schemeClr val="accent1"/>
              </a:solidFill>
              <a:ln w="12700">
                <a:solidFill>
                  <a:schemeClr val="bg1"/>
                </a:solidFill>
              </a:ln>
              <a:effectLst/>
            </c:spPr>
            <c:extLst>
              <c:ext xmlns:c16="http://schemas.microsoft.com/office/drawing/2014/chart" uri="{C3380CC4-5D6E-409C-BE32-E72D297353CC}">
                <c16:uniqueId val="{00000001-0123-424C-9D92-4F5FB7F9D08D}"/>
              </c:ext>
            </c:extLst>
          </c:dPt>
          <c:dPt>
            <c:idx val="1"/>
            <c:bubble3D val="0"/>
            <c:spPr>
              <a:solidFill>
                <a:schemeClr val="accent2"/>
              </a:solidFill>
              <a:ln w="12700">
                <a:solidFill>
                  <a:schemeClr val="bg1"/>
                </a:solidFill>
              </a:ln>
              <a:effectLst/>
            </c:spPr>
            <c:extLst>
              <c:ext xmlns:c16="http://schemas.microsoft.com/office/drawing/2014/chart" uri="{C3380CC4-5D6E-409C-BE32-E72D297353CC}">
                <c16:uniqueId val="{00000003-0123-424C-9D92-4F5FB7F9D08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Fixed Fee Revenue</c:v>
                </c:pt>
                <c:pt idx="1">
                  <c:v>Variable Fee Revenue</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0123-424C-9D92-4F5FB7F9D08D}"/>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28141412353803"/>
          <c:y val="5.1360872901197917E-2"/>
          <c:w val="0.65995867144842524"/>
          <c:h val="0.89497078070813818"/>
        </c:manualLayout>
      </c:layout>
      <c:doughnutChart>
        <c:varyColors val="1"/>
        <c:ser>
          <c:idx val="0"/>
          <c:order val="0"/>
          <c:tx>
            <c:strRef>
              <c:f>Sheet1!$B$1</c:f>
              <c:strCache>
                <c:ptCount val="1"/>
                <c:pt idx="0">
                  <c:v>Sales</c:v>
                </c:pt>
              </c:strCache>
            </c:strRef>
          </c:tx>
          <c:spPr>
            <a:ln w="12700">
              <a:solidFill>
                <a:schemeClr val="bg1"/>
              </a:solidFill>
            </a:ln>
          </c:spPr>
          <c:dPt>
            <c:idx val="0"/>
            <c:bubble3D val="0"/>
            <c:spPr>
              <a:solidFill>
                <a:schemeClr val="accent1"/>
              </a:solidFill>
              <a:ln w="12700">
                <a:solidFill>
                  <a:schemeClr val="bg1"/>
                </a:solidFill>
              </a:ln>
              <a:effectLst/>
            </c:spPr>
            <c:extLst>
              <c:ext xmlns:c16="http://schemas.microsoft.com/office/drawing/2014/chart" uri="{C3380CC4-5D6E-409C-BE32-E72D297353CC}">
                <c16:uniqueId val="{00000001-D0B0-4651-931D-9FC700196098}"/>
              </c:ext>
            </c:extLst>
          </c:dPt>
          <c:dPt>
            <c:idx val="1"/>
            <c:bubble3D val="0"/>
            <c:spPr>
              <a:solidFill>
                <a:schemeClr val="accent2"/>
              </a:solidFill>
              <a:ln w="12700">
                <a:solidFill>
                  <a:schemeClr val="bg1"/>
                </a:solidFill>
              </a:ln>
              <a:effectLst/>
            </c:spPr>
            <c:extLst>
              <c:ext xmlns:c16="http://schemas.microsoft.com/office/drawing/2014/chart" uri="{C3380CC4-5D6E-409C-BE32-E72D297353CC}">
                <c16:uniqueId val="{00000003-D0B0-4651-931D-9FC700196098}"/>
              </c:ext>
            </c:extLst>
          </c:dPt>
          <c:dLbls>
            <c:dLbl>
              <c:idx val="0"/>
              <c:tx>
                <c:rich>
                  <a:bodyPr/>
                  <a:lstStyle/>
                  <a:p>
                    <a:r>
                      <a:rPr lang="en-US"/>
                      <a:t>44%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0B0-4651-931D-9FC70019609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Fixed Fee Revenue</c:v>
                </c:pt>
                <c:pt idx="1">
                  <c:v>Variable Fee Revenue</c:v>
                </c:pt>
              </c:strCache>
            </c:strRef>
          </c:cat>
          <c:val>
            <c:numRef>
              <c:f>Sheet1!$B$2:$B$3</c:f>
              <c:numCache>
                <c:formatCode>0%</c:formatCode>
                <c:ptCount val="2"/>
                <c:pt idx="0">
                  <c:v>0.46</c:v>
                </c:pt>
                <c:pt idx="1">
                  <c:v>0.56000000000000005</c:v>
                </c:pt>
              </c:numCache>
            </c:numRef>
          </c:val>
          <c:extLst>
            <c:ext xmlns:c16="http://schemas.microsoft.com/office/drawing/2014/chart" uri="{C3380CC4-5D6E-409C-BE32-E72D297353CC}">
              <c16:uniqueId val="{00000004-D0B0-4651-931D-9FC700196098}"/>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7387561476497E-2"/>
          <c:y val="0"/>
          <c:w val="0.92028219077321993"/>
          <c:h val="0.81511530779924568"/>
        </c:manualLayout>
      </c:layout>
      <c:barChart>
        <c:barDir val="col"/>
        <c:grouping val="stacked"/>
        <c:varyColors val="0"/>
        <c:ser>
          <c:idx val="0"/>
          <c:order val="0"/>
          <c:tx>
            <c:strRef>
              <c:f>Sheet1!$B$1</c:f>
              <c:strCache>
                <c:ptCount val="1"/>
                <c:pt idx="0">
                  <c:v>SaaS</c:v>
                </c:pt>
              </c:strCache>
            </c:strRef>
          </c:tx>
          <c:spPr>
            <a:solidFill>
              <a:schemeClr val="tx2">
                <a:lumMod val="60000"/>
                <a:lumOff val="40000"/>
              </a:schemeClr>
            </a:solidFill>
            <a:ln>
              <a:noFill/>
            </a:ln>
            <a:effectLst>
              <a:outerShdw blurRad="76200" dir="18900000" sy="23000" kx="-1200000" algn="bl" rotWithShape="0">
                <a:prstClr val="black">
                  <a:alpha val="20000"/>
                </a:prstClr>
              </a:outerShdw>
            </a:effectLst>
          </c:spPr>
          <c:invertIfNegative val="0"/>
          <c:dPt>
            <c:idx val="4"/>
            <c:invertIfNegative val="0"/>
            <c:bubble3D val="0"/>
            <c:extLst>
              <c:ext xmlns:c16="http://schemas.microsoft.com/office/drawing/2014/chart" uri="{C3380CC4-5D6E-409C-BE32-E72D297353CC}">
                <c16:uniqueId val="{00000000-44F1-449C-89DD-7B5F4F8AFC65}"/>
              </c:ext>
            </c:extLst>
          </c:dPt>
          <c:dLbls>
            <c:dLbl>
              <c:idx val="0"/>
              <c:layout>
                <c:manualLayout>
                  <c:x val="0"/>
                  <c:y val="-4.08738579282340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4F1-449C-89DD-7B5F4F8AFC65}"/>
                </c:ext>
              </c:extLst>
            </c:dLbl>
            <c:dLbl>
              <c:idx val="1"/>
              <c:layout>
                <c:manualLayout>
                  <c:x val="0"/>
                  <c:y val="1.55065450607974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4F1-449C-89DD-7B5F4F8AFC65}"/>
                </c:ext>
              </c:extLst>
            </c:dLbl>
            <c:dLbl>
              <c:idx val="2"/>
              <c:layout>
                <c:manualLayout>
                  <c:x val="0"/>
                  <c:y val="3.5681664259410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4F1-449C-89DD-7B5F4F8AFC65}"/>
                </c:ext>
              </c:extLst>
            </c:dLbl>
            <c:dLbl>
              <c:idx val="3"/>
              <c:layout>
                <c:manualLayout>
                  <c:x val="0"/>
                  <c:y val="6.43934685430432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F1-449C-89DD-7B5F4F8AFC65}"/>
                </c:ext>
              </c:extLst>
            </c:dLbl>
            <c:dLbl>
              <c:idx val="4"/>
              <c:layout>
                <c:manualLayout>
                  <c:x val="1.1413616527656834E-16"/>
                  <c:y val="9.69843841841967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F1-449C-89DD-7B5F4F8AFC6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Sheet1!$B$2:$B$6</c:f>
              <c:numCache>
                <c:formatCode>General</c:formatCode>
                <c:ptCount val="5"/>
                <c:pt idx="0">
                  <c:v>45</c:v>
                </c:pt>
                <c:pt idx="1">
                  <c:v>58</c:v>
                </c:pt>
                <c:pt idx="2">
                  <c:v>74</c:v>
                </c:pt>
                <c:pt idx="3">
                  <c:v>94</c:v>
                </c:pt>
                <c:pt idx="4">
                  <c:v>118</c:v>
                </c:pt>
              </c:numCache>
            </c:numRef>
          </c:val>
          <c:extLst>
            <c:ext xmlns:c16="http://schemas.microsoft.com/office/drawing/2014/chart" uri="{C3380CC4-5D6E-409C-BE32-E72D297353CC}">
              <c16:uniqueId val="{00000003-44F1-449C-89DD-7B5F4F8AFC65}"/>
            </c:ext>
          </c:extLst>
        </c:ser>
        <c:ser>
          <c:idx val="1"/>
          <c:order val="1"/>
          <c:tx>
            <c:strRef>
              <c:f>Sheet1!$C$1</c:f>
              <c:strCache>
                <c:ptCount val="1"/>
                <c:pt idx="0">
                  <c:v>PaaS</c:v>
                </c:pt>
              </c:strCache>
            </c:strRef>
          </c:tx>
          <c:spPr>
            <a:solidFill>
              <a:schemeClr val="bg1"/>
            </a:solidFill>
            <a:ln>
              <a:noFill/>
            </a:ln>
            <a:effectLst>
              <a:outerShdw blurRad="76200" dir="18900000" sy="23000" kx="-1200000" algn="bl" rotWithShape="0">
                <a:prstClr val="black">
                  <a:alpha val="20000"/>
                </a:prstClr>
              </a:outerShdw>
            </a:effectLst>
          </c:spPr>
          <c:invertIfNegative val="0"/>
          <c:dLbls>
            <c:dLbl>
              <c:idx val="0"/>
              <c:layout>
                <c:manualLayout>
                  <c:x val="1.2255277428842795E-7"/>
                  <c:y val="-3.2010072278330598E-3"/>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1696375501700411E-2"/>
                      <c:h val="8.0550418836711851E-2"/>
                    </c:manualLayout>
                  </c15:layout>
                </c:ext>
                <c:ext xmlns:c16="http://schemas.microsoft.com/office/drawing/2014/chart" uri="{C3380CC4-5D6E-409C-BE32-E72D297353CC}">
                  <c16:uniqueId val="{0000000D-44F1-449C-89DD-7B5F4F8AFC65}"/>
                </c:ext>
              </c:extLst>
            </c:dLbl>
            <c:dLbl>
              <c:idx val="1"/>
              <c:layout>
                <c:manualLayout>
                  <c:x val="0"/>
                  <c:y val="-2.8637734854185265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4F1-449C-89DD-7B5F4F8AFC65}"/>
                </c:ext>
              </c:extLst>
            </c:dLbl>
            <c:dLbl>
              <c:idx val="2"/>
              <c:layout>
                <c:manualLayout>
                  <c:x val="0"/>
                  <c:y val="7.7222880413439418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4F1-449C-89DD-7B5F4F8AFC65}"/>
                </c:ext>
              </c:extLst>
            </c:dLbl>
            <c:dLbl>
              <c:idx val="3"/>
              <c:layout>
                <c:manualLayout>
                  <c:x val="0"/>
                  <c:y val="-5.1335248138088887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4F1-449C-89DD-7B5F4F8AFC65}"/>
                </c:ext>
              </c:extLst>
            </c:dLbl>
            <c:dLbl>
              <c:idx val="4"/>
              <c:layout>
                <c:manualLayout>
                  <c:x val="-1.1413616527656834E-16"/>
                  <c:y val="1.157609845513904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4F1-449C-89DD-7B5F4F8AFC6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65000"/>
                        <a:lumOff val="3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Sheet1!$C$2:$C$6</c:f>
              <c:numCache>
                <c:formatCode>General</c:formatCode>
                <c:ptCount val="5"/>
                <c:pt idx="0">
                  <c:v>8</c:v>
                </c:pt>
                <c:pt idx="1">
                  <c:v>11</c:v>
                </c:pt>
                <c:pt idx="2">
                  <c:v>14</c:v>
                </c:pt>
                <c:pt idx="3">
                  <c:v>18</c:v>
                </c:pt>
                <c:pt idx="4">
                  <c:v>24</c:v>
                </c:pt>
              </c:numCache>
            </c:numRef>
          </c:val>
          <c:extLst>
            <c:ext xmlns:c16="http://schemas.microsoft.com/office/drawing/2014/chart" uri="{C3380CC4-5D6E-409C-BE32-E72D297353CC}">
              <c16:uniqueId val="{00000004-44F1-449C-89DD-7B5F4F8AFC65}"/>
            </c:ext>
          </c:extLst>
        </c:ser>
        <c:ser>
          <c:idx val="2"/>
          <c:order val="2"/>
          <c:tx>
            <c:strRef>
              <c:f>Sheet1!$D$1</c:f>
              <c:strCache>
                <c:ptCount val="1"/>
                <c:pt idx="0">
                  <c:v>IaaS</c:v>
                </c:pt>
              </c:strCache>
            </c:strRef>
          </c:tx>
          <c:spPr>
            <a:solidFill>
              <a:schemeClr val="bg1">
                <a:lumMod val="8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Sheet1!$D$2:$D$6</c:f>
              <c:numCache>
                <c:formatCode>General</c:formatCode>
                <c:ptCount val="5"/>
                <c:pt idx="0">
                  <c:v>35</c:v>
                </c:pt>
                <c:pt idx="1">
                  <c:v>47</c:v>
                </c:pt>
                <c:pt idx="2">
                  <c:v>63</c:v>
                </c:pt>
                <c:pt idx="3">
                  <c:v>84</c:v>
                </c:pt>
                <c:pt idx="4">
                  <c:v>107</c:v>
                </c:pt>
              </c:numCache>
            </c:numRef>
          </c:val>
          <c:extLst>
            <c:ext xmlns:c16="http://schemas.microsoft.com/office/drawing/2014/chart" uri="{C3380CC4-5D6E-409C-BE32-E72D297353CC}">
              <c16:uniqueId val="{00000007-44F1-449C-89DD-7B5F4F8AFC65}"/>
            </c:ext>
          </c:extLst>
        </c:ser>
        <c:dLbls>
          <c:dLblPos val="inEnd"/>
          <c:showLegendKey val="0"/>
          <c:showVal val="1"/>
          <c:showCatName val="0"/>
          <c:showSerName val="0"/>
          <c:showPercent val="0"/>
          <c:showBubbleSize val="0"/>
        </c:dLbls>
        <c:gapWidth val="41"/>
        <c:overlap val="100"/>
        <c:axId val="2079453791"/>
        <c:axId val="2079446719"/>
      </c:barChart>
      <c:catAx>
        <c:axId val="2079453791"/>
        <c:scaling>
          <c:orientation val="minMax"/>
        </c:scaling>
        <c:delete val="0"/>
        <c:axPos val="b"/>
        <c:numFmt formatCode="General" sourceLinked="1"/>
        <c:majorTickMark val="none"/>
        <c:minorTickMark val="none"/>
        <c:tickLblPos val="nextTo"/>
        <c:spPr>
          <a:noFill/>
          <a:ln w="3175">
            <a:solidFill>
              <a:schemeClr val="bg1"/>
            </a:solidFill>
          </a:ln>
          <a:effectLst/>
        </c:spPr>
        <c:txPr>
          <a:bodyPr rot="-60000000" spcFirstLastPara="1" vertOverflow="ellipsis" vert="horz" wrap="square" anchor="ctr" anchorCtr="1"/>
          <a:lstStyle/>
          <a:p>
            <a:pPr>
              <a:defRPr sz="1100" b="0" i="0" u="none" strike="noStrike" kern="1200" baseline="0">
                <a:solidFill>
                  <a:schemeClr val="bg1"/>
                </a:solidFill>
                <a:effectLst/>
                <a:latin typeface="+mn-lt"/>
                <a:ea typeface="+mn-ea"/>
                <a:cs typeface="+mn-cs"/>
              </a:defRPr>
            </a:pPr>
            <a:endParaRPr lang="en-US"/>
          </a:p>
        </c:txPr>
        <c:crossAx val="2079446719"/>
        <c:crosses val="autoZero"/>
        <c:auto val="1"/>
        <c:lblAlgn val="ctr"/>
        <c:lblOffset val="100"/>
        <c:noMultiLvlLbl val="0"/>
      </c:catAx>
      <c:valAx>
        <c:axId val="2079446719"/>
        <c:scaling>
          <c:orientation val="minMax"/>
        </c:scaling>
        <c:delete val="1"/>
        <c:axPos val="l"/>
        <c:numFmt formatCode="General" sourceLinked="1"/>
        <c:majorTickMark val="none"/>
        <c:minorTickMark val="none"/>
        <c:tickLblPos val="nextTo"/>
        <c:crossAx val="20794537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7387561476497E-2"/>
          <c:y val="0.13227518738290522"/>
          <c:w val="0.92028219077321993"/>
          <c:h val="0.68283992952544659"/>
        </c:manualLayout>
      </c:layout>
      <c:barChart>
        <c:barDir val="col"/>
        <c:grouping val="clustered"/>
        <c:varyColors val="0"/>
        <c:ser>
          <c:idx val="0"/>
          <c:order val="0"/>
          <c:tx>
            <c:strRef>
              <c:f>Sheet1!$B$1</c:f>
              <c:strCache>
                <c:ptCount val="1"/>
                <c:pt idx="0">
                  <c:v>Series 1</c:v>
                </c:pt>
              </c:strCache>
            </c:strRef>
          </c:tx>
          <c:spPr>
            <a:solidFill>
              <a:schemeClr val="tx2">
                <a:lumMod val="60000"/>
                <a:lumOff val="40000"/>
              </a:schemeClr>
            </a:solidFill>
            <a:ln>
              <a:noFill/>
            </a:ln>
            <a:effectLst>
              <a:outerShdw blurRad="76200" dir="18900000" sy="23000" kx="-1200000" algn="bl" rotWithShape="0">
                <a:prstClr val="black">
                  <a:alpha val="20000"/>
                </a:prstClr>
              </a:outerShdw>
            </a:effectLst>
          </c:spPr>
          <c:invertIfNegative val="0"/>
          <c:dPt>
            <c:idx val="4"/>
            <c:invertIfNegative val="0"/>
            <c:bubble3D val="0"/>
            <c:extLst>
              <c:ext xmlns:c16="http://schemas.microsoft.com/office/drawing/2014/chart" uri="{C3380CC4-5D6E-409C-BE32-E72D297353CC}">
                <c16:uniqueId val="{00000001-3AAB-4FAE-AC1E-0C3D3A0BA78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733</c:v>
                </c:pt>
                <c:pt idx="1">
                  <c:v>984</c:v>
                </c:pt>
                <c:pt idx="2">
                  <c:v>1232</c:v>
                </c:pt>
                <c:pt idx="3">
                  <c:v>1963</c:v>
                </c:pt>
                <c:pt idx="4">
                  <c:v>2644</c:v>
                </c:pt>
              </c:numCache>
            </c:numRef>
          </c:val>
          <c:extLst>
            <c:ext xmlns:c16="http://schemas.microsoft.com/office/drawing/2014/chart" uri="{C3380CC4-5D6E-409C-BE32-E72D297353CC}">
              <c16:uniqueId val="{00000004-3AAB-4FAE-AC1E-0C3D3A0BA78A}"/>
            </c:ext>
          </c:extLst>
        </c:ser>
        <c:dLbls>
          <c:dLblPos val="inEnd"/>
          <c:showLegendKey val="0"/>
          <c:showVal val="1"/>
          <c:showCatName val="0"/>
          <c:showSerName val="0"/>
          <c:showPercent val="0"/>
          <c:showBubbleSize val="0"/>
        </c:dLbls>
        <c:gapWidth val="41"/>
        <c:axId val="2079453791"/>
        <c:axId val="2079446719"/>
      </c:barChart>
      <c:catAx>
        <c:axId val="2079453791"/>
        <c:scaling>
          <c:orientation val="minMax"/>
        </c:scaling>
        <c:delete val="0"/>
        <c:axPos val="b"/>
        <c:numFmt formatCode="General" sourceLinked="1"/>
        <c:majorTickMark val="none"/>
        <c:minorTickMark val="none"/>
        <c:tickLblPos val="nextTo"/>
        <c:spPr>
          <a:noFill/>
          <a:ln w="3175">
            <a:solidFill>
              <a:schemeClr val="bg1"/>
            </a:solidFill>
          </a:ln>
          <a:effectLst/>
        </c:spPr>
        <c:txPr>
          <a:bodyPr rot="-60000000" spcFirstLastPara="1" vertOverflow="ellipsis" vert="horz" wrap="square" anchor="ctr" anchorCtr="1"/>
          <a:lstStyle/>
          <a:p>
            <a:pPr>
              <a:defRPr sz="1100" b="0" i="0" u="none" strike="noStrike" kern="1200" baseline="0">
                <a:solidFill>
                  <a:schemeClr val="bg1"/>
                </a:solidFill>
                <a:effectLst/>
                <a:latin typeface="+mn-lt"/>
                <a:ea typeface="+mn-ea"/>
                <a:cs typeface="+mn-cs"/>
              </a:defRPr>
            </a:pPr>
            <a:endParaRPr lang="en-US"/>
          </a:p>
        </c:txPr>
        <c:crossAx val="2079446719"/>
        <c:crosses val="autoZero"/>
        <c:auto val="1"/>
        <c:lblAlgn val="ctr"/>
        <c:lblOffset val="100"/>
        <c:noMultiLvlLbl val="0"/>
      </c:catAx>
      <c:valAx>
        <c:axId val="2079446719"/>
        <c:scaling>
          <c:orientation val="minMax"/>
        </c:scaling>
        <c:delete val="1"/>
        <c:axPos val="l"/>
        <c:numFmt formatCode="General" sourceLinked="1"/>
        <c:majorTickMark val="none"/>
        <c:minorTickMark val="none"/>
        <c:tickLblPos val="nextTo"/>
        <c:crossAx val="20794537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96109032567186E-2"/>
          <c:y val="0.32275159167736672"/>
          <c:w val="0.92520533223431678"/>
          <c:h val="0.52111404500607839"/>
        </c:manualLayout>
      </c:layout>
      <c:barChart>
        <c:barDir val="col"/>
        <c:grouping val="clustered"/>
        <c:varyColors val="0"/>
        <c:ser>
          <c:idx val="0"/>
          <c:order val="0"/>
          <c:tx>
            <c:strRef>
              <c:f>Sheet1!$B$1</c:f>
              <c:strCache>
                <c:ptCount val="1"/>
                <c:pt idx="0">
                  <c:v>Series 1</c:v>
                </c:pt>
              </c:strCache>
            </c:strRef>
          </c:tx>
          <c:spPr>
            <a:solidFill>
              <a:schemeClr val="tx2">
                <a:lumMod val="60000"/>
                <a:lumOff val="40000"/>
              </a:schemeClr>
            </a:solidFill>
            <a:ln>
              <a:noFill/>
            </a:ln>
            <a:effectLst>
              <a:outerShdw blurRad="76200" dir="18900000" sy="23000" kx="-1200000" algn="bl" rotWithShape="0">
                <a:prstClr val="black">
                  <a:alpha val="20000"/>
                </a:prstClr>
              </a:outerShdw>
            </a:effectLst>
          </c:spPr>
          <c:invertIfNegative val="0"/>
          <c:dPt>
            <c:idx val="4"/>
            <c:invertIfNegative val="0"/>
            <c:bubble3D val="0"/>
            <c:extLst>
              <c:ext xmlns:c16="http://schemas.microsoft.com/office/drawing/2014/chart" uri="{C3380CC4-5D6E-409C-BE32-E72D297353CC}">
                <c16:uniqueId val="{00000001-2D96-44FE-AA5D-B4F2034E08B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311</c:v>
                </c:pt>
                <c:pt idx="1">
                  <c:v>440</c:v>
                </c:pt>
                <c:pt idx="2">
                  <c:v>596</c:v>
                </c:pt>
                <c:pt idx="3">
                  <c:v>923</c:v>
                </c:pt>
                <c:pt idx="4">
                  <c:v>1365</c:v>
                </c:pt>
              </c:numCache>
            </c:numRef>
          </c:val>
          <c:extLst>
            <c:ext xmlns:c16="http://schemas.microsoft.com/office/drawing/2014/chart" uri="{C3380CC4-5D6E-409C-BE32-E72D297353CC}">
              <c16:uniqueId val="{00000004-2D96-44FE-AA5D-B4F2034E08BD}"/>
            </c:ext>
          </c:extLst>
        </c:ser>
        <c:dLbls>
          <c:dLblPos val="inEnd"/>
          <c:showLegendKey val="0"/>
          <c:showVal val="1"/>
          <c:showCatName val="0"/>
          <c:showSerName val="0"/>
          <c:showPercent val="0"/>
          <c:showBubbleSize val="0"/>
        </c:dLbls>
        <c:gapWidth val="41"/>
        <c:axId val="2079453791"/>
        <c:axId val="2079446719"/>
      </c:barChart>
      <c:catAx>
        <c:axId val="2079453791"/>
        <c:scaling>
          <c:orientation val="minMax"/>
        </c:scaling>
        <c:delete val="0"/>
        <c:axPos val="b"/>
        <c:numFmt formatCode="General" sourceLinked="1"/>
        <c:majorTickMark val="none"/>
        <c:minorTickMark val="none"/>
        <c:tickLblPos val="nextTo"/>
        <c:spPr>
          <a:noFill/>
          <a:ln w="3175">
            <a:solidFill>
              <a:srgbClr val="002060"/>
            </a:solidFill>
          </a:ln>
          <a:effectLst/>
        </c:spPr>
        <c:txPr>
          <a:bodyPr rot="-60000000" spcFirstLastPara="1" vertOverflow="ellipsis" vert="horz" wrap="square" anchor="ctr" anchorCtr="1"/>
          <a:lstStyle/>
          <a:p>
            <a:pPr>
              <a:defRPr sz="1100" b="0" i="0" u="none" strike="noStrike" kern="1200" baseline="0">
                <a:solidFill>
                  <a:schemeClr val="dk1">
                    <a:lumMod val="65000"/>
                    <a:lumOff val="35000"/>
                  </a:schemeClr>
                </a:solidFill>
                <a:effectLst/>
                <a:latin typeface="+mn-lt"/>
                <a:ea typeface="+mn-ea"/>
                <a:cs typeface="+mn-cs"/>
              </a:defRPr>
            </a:pPr>
            <a:endParaRPr lang="en-US"/>
          </a:p>
        </c:txPr>
        <c:crossAx val="2079446719"/>
        <c:crosses val="autoZero"/>
        <c:auto val="1"/>
        <c:lblAlgn val="ctr"/>
        <c:lblOffset val="100"/>
        <c:noMultiLvlLbl val="0"/>
      </c:catAx>
      <c:valAx>
        <c:axId val="2079446719"/>
        <c:scaling>
          <c:orientation val="minMax"/>
          <c:max val="1500"/>
        </c:scaling>
        <c:delete val="1"/>
        <c:axPos val="l"/>
        <c:numFmt formatCode="General" sourceLinked="1"/>
        <c:majorTickMark val="out"/>
        <c:minorTickMark val="none"/>
        <c:tickLblPos val="nextTo"/>
        <c:crossAx val="20794537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87387561476497E-2"/>
          <c:y val="0.30746590454729467"/>
          <c:w val="0.92028219077321993"/>
          <c:h val="0.50852828386256055"/>
        </c:manualLayout>
      </c:layout>
      <c:barChart>
        <c:barDir val="col"/>
        <c:grouping val="clustered"/>
        <c:varyColors val="0"/>
        <c:ser>
          <c:idx val="0"/>
          <c:order val="0"/>
          <c:tx>
            <c:strRef>
              <c:f>Sheet1!$B$1</c:f>
              <c:strCache>
                <c:ptCount val="1"/>
                <c:pt idx="0">
                  <c:v>Series 1</c:v>
                </c:pt>
              </c:strCache>
            </c:strRef>
          </c:tx>
          <c:spPr>
            <a:solidFill>
              <a:schemeClr val="tx2">
                <a:lumMod val="60000"/>
                <a:lumOff val="40000"/>
              </a:schemeClr>
            </a:solidFill>
            <a:ln>
              <a:noFill/>
            </a:ln>
            <a:effectLst>
              <a:outerShdw blurRad="76200" dir="18900000" sy="23000" kx="-1200000" algn="bl" rotWithShape="0">
                <a:prstClr val="black">
                  <a:alpha val="20000"/>
                </a:prstClr>
              </a:outerShdw>
            </a:effectLst>
          </c:spPr>
          <c:invertIfNegative val="0"/>
          <c:dPt>
            <c:idx val="4"/>
            <c:invertIfNegative val="0"/>
            <c:bubble3D val="0"/>
            <c:extLst>
              <c:ext xmlns:c16="http://schemas.microsoft.com/office/drawing/2014/chart" uri="{C3380CC4-5D6E-409C-BE32-E72D297353CC}">
                <c16:uniqueId val="{00000001-3AAB-4FAE-AC1E-0C3D3A0BA78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249</c:v>
                </c:pt>
                <c:pt idx="1">
                  <c:v>358</c:v>
                </c:pt>
                <c:pt idx="2">
                  <c:v>476</c:v>
                </c:pt>
                <c:pt idx="3">
                  <c:v>749</c:v>
                </c:pt>
                <c:pt idx="4" formatCode="#,##0">
                  <c:v>1116</c:v>
                </c:pt>
              </c:numCache>
            </c:numRef>
          </c:val>
          <c:extLst>
            <c:ext xmlns:c16="http://schemas.microsoft.com/office/drawing/2014/chart" uri="{C3380CC4-5D6E-409C-BE32-E72D297353CC}">
              <c16:uniqueId val="{00000004-3AAB-4FAE-AC1E-0C3D3A0BA78A}"/>
            </c:ext>
          </c:extLst>
        </c:ser>
        <c:dLbls>
          <c:dLblPos val="inEnd"/>
          <c:showLegendKey val="0"/>
          <c:showVal val="1"/>
          <c:showCatName val="0"/>
          <c:showSerName val="0"/>
          <c:showPercent val="0"/>
          <c:showBubbleSize val="0"/>
        </c:dLbls>
        <c:gapWidth val="41"/>
        <c:axId val="2079453791"/>
        <c:axId val="2079446719"/>
      </c:barChart>
      <c:catAx>
        <c:axId val="2079453791"/>
        <c:scaling>
          <c:orientation val="minMax"/>
        </c:scaling>
        <c:delete val="0"/>
        <c:axPos val="b"/>
        <c:numFmt formatCode="General" sourceLinked="1"/>
        <c:majorTickMark val="none"/>
        <c:minorTickMark val="none"/>
        <c:tickLblPos val="nextTo"/>
        <c:spPr>
          <a:noFill/>
          <a:ln w="3175">
            <a:solidFill>
              <a:schemeClr val="accent2"/>
            </a:solidFill>
          </a:ln>
          <a:effectLst/>
        </c:spPr>
        <c:txPr>
          <a:bodyPr rot="-60000000" spcFirstLastPara="1" vertOverflow="ellipsis" vert="horz" wrap="square" anchor="ctr" anchorCtr="1"/>
          <a:lstStyle/>
          <a:p>
            <a:pPr>
              <a:defRPr sz="1100" b="0" i="0" u="none" strike="noStrike" kern="1200" baseline="0">
                <a:solidFill>
                  <a:schemeClr val="dk1">
                    <a:lumMod val="65000"/>
                    <a:lumOff val="35000"/>
                  </a:schemeClr>
                </a:solidFill>
                <a:effectLst/>
                <a:latin typeface="+mn-lt"/>
                <a:ea typeface="+mn-ea"/>
                <a:cs typeface="+mn-cs"/>
              </a:defRPr>
            </a:pPr>
            <a:endParaRPr lang="en-US"/>
          </a:p>
        </c:txPr>
        <c:crossAx val="2079446719"/>
        <c:crosses val="autoZero"/>
        <c:auto val="1"/>
        <c:lblAlgn val="ctr"/>
        <c:lblOffset val="100"/>
        <c:noMultiLvlLbl val="0"/>
      </c:catAx>
      <c:valAx>
        <c:axId val="2079446719"/>
        <c:scaling>
          <c:orientation val="minMax"/>
        </c:scaling>
        <c:delete val="1"/>
        <c:axPos val="l"/>
        <c:numFmt formatCode="General" sourceLinked="1"/>
        <c:majorTickMark val="none"/>
        <c:minorTickMark val="none"/>
        <c:tickLblPos val="nextTo"/>
        <c:crossAx val="20794537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96109032567193E-2"/>
          <c:y val="5.2910096996289626E-3"/>
          <c:w val="0.92520533223431678"/>
          <c:h val="0.80682856878604237"/>
        </c:manualLayout>
      </c:layout>
      <c:barChart>
        <c:barDir val="col"/>
        <c:grouping val="clustered"/>
        <c:varyColors val="0"/>
        <c:ser>
          <c:idx val="0"/>
          <c:order val="0"/>
          <c:tx>
            <c:strRef>
              <c:f>Sheet1!$B$1</c:f>
              <c:strCache>
                <c:ptCount val="1"/>
                <c:pt idx="0">
                  <c:v>Series 1</c:v>
                </c:pt>
              </c:strCache>
            </c:strRef>
          </c:tx>
          <c:spPr>
            <a:solidFill>
              <a:schemeClr val="tx2">
                <a:lumMod val="60000"/>
                <a:lumOff val="40000"/>
              </a:schemeClr>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tx2">
                  <a:lumMod val="60000"/>
                  <a:lumOff val="4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29D8-46E8-9127-03F9F54B3CFE}"/>
              </c:ext>
            </c:extLst>
          </c:dPt>
          <c:dPt>
            <c:idx val="1"/>
            <c:invertIfNegative val="0"/>
            <c:bubble3D val="0"/>
            <c:spPr>
              <a:solidFill>
                <a:schemeClr val="tx2">
                  <a:lumMod val="60000"/>
                  <a:lumOff val="4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29D8-46E8-9127-03F9F54B3CFE}"/>
              </c:ext>
            </c:extLst>
          </c:dPt>
          <c:dPt>
            <c:idx val="2"/>
            <c:invertIfNegative val="0"/>
            <c:bubble3D val="0"/>
            <c:spPr>
              <a:solidFill>
                <a:schemeClr val="tx2">
                  <a:lumMod val="60000"/>
                  <a:lumOff val="4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29D8-46E8-9127-03F9F54B3CFE}"/>
              </c:ext>
            </c:extLst>
          </c:dPt>
          <c:dPt>
            <c:idx val="3"/>
            <c:invertIfNegative val="0"/>
            <c:bubble3D val="0"/>
            <c:spPr>
              <a:solidFill>
                <a:schemeClr val="tx2">
                  <a:lumMod val="60000"/>
                  <a:lumOff val="4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6-29D8-46E8-9127-03F9F54B3CFE}"/>
              </c:ext>
            </c:extLst>
          </c:dPt>
          <c:dPt>
            <c:idx val="4"/>
            <c:invertIfNegative val="0"/>
            <c:bubble3D val="0"/>
            <c:spPr>
              <a:solidFill>
                <a:schemeClr val="tx2">
                  <a:lumMod val="60000"/>
                  <a:lumOff val="4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2D96-44FE-AA5D-B4F2034E08B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176</c:v>
                </c:pt>
                <c:pt idx="1">
                  <c:v>271</c:v>
                </c:pt>
                <c:pt idx="2">
                  <c:v>354</c:v>
                </c:pt>
                <c:pt idx="3">
                  <c:v>520</c:v>
                </c:pt>
                <c:pt idx="4">
                  <c:v>804</c:v>
                </c:pt>
              </c:numCache>
            </c:numRef>
          </c:val>
          <c:extLst>
            <c:ext xmlns:c16="http://schemas.microsoft.com/office/drawing/2014/chart" uri="{C3380CC4-5D6E-409C-BE32-E72D297353CC}">
              <c16:uniqueId val="{00000004-2D96-44FE-AA5D-B4F2034E08BD}"/>
            </c:ext>
          </c:extLst>
        </c:ser>
        <c:dLbls>
          <c:dLblPos val="inEnd"/>
          <c:showLegendKey val="0"/>
          <c:showVal val="1"/>
          <c:showCatName val="0"/>
          <c:showSerName val="0"/>
          <c:showPercent val="0"/>
          <c:showBubbleSize val="0"/>
        </c:dLbls>
        <c:gapWidth val="41"/>
        <c:axId val="2079453791"/>
        <c:axId val="2079446719"/>
      </c:barChart>
      <c:catAx>
        <c:axId val="2079453791"/>
        <c:scaling>
          <c:orientation val="minMax"/>
        </c:scaling>
        <c:delete val="0"/>
        <c:axPos val="b"/>
        <c:numFmt formatCode="General" sourceLinked="1"/>
        <c:majorTickMark val="none"/>
        <c:minorTickMark val="none"/>
        <c:tickLblPos val="nextTo"/>
        <c:spPr>
          <a:noFill/>
          <a:ln w="3175">
            <a:solidFill>
              <a:schemeClr val="bg1"/>
            </a:solidFill>
          </a:ln>
          <a:effectLst/>
        </c:spPr>
        <c:txPr>
          <a:bodyPr rot="-60000000" spcFirstLastPara="1" vertOverflow="ellipsis" vert="horz" wrap="square" anchor="ctr" anchorCtr="1"/>
          <a:lstStyle/>
          <a:p>
            <a:pPr>
              <a:defRPr sz="1100" b="0" i="0" u="none" strike="noStrike" kern="1200" baseline="0">
                <a:solidFill>
                  <a:schemeClr val="bg1"/>
                </a:solidFill>
                <a:effectLst/>
                <a:latin typeface="+mn-lt"/>
                <a:ea typeface="+mn-ea"/>
                <a:cs typeface="+mn-cs"/>
              </a:defRPr>
            </a:pPr>
            <a:endParaRPr lang="en-US"/>
          </a:p>
        </c:txPr>
        <c:crossAx val="2079446719"/>
        <c:crosses val="autoZero"/>
        <c:auto val="1"/>
        <c:lblAlgn val="ctr"/>
        <c:lblOffset val="100"/>
        <c:noMultiLvlLbl val="0"/>
      </c:catAx>
      <c:valAx>
        <c:axId val="2079446719"/>
        <c:scaling>
          <c:orientation val="minMax"/>
          <c:max val="1000"/>
        </c:scaling>
        <c:delete val="1"/>
        <c:axPos val="l"/>
        <c:numFmt formatCode="General" sourceLinked="1"/>
        <c:majorTickMark val="none"/>
        <c:minorTickMark val="none"/>
        <c:tickLblPos val="none"/>
        <c:crossAx val="20794537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EB-4030-AAF8-55C7FB982D7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3EB-4030-AAF8-55C7FB982D70}"/>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73EB-4030-AAF8-55C7FB982D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EB-4030-AAF8-55C7FB982D7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3EB-4030-AAF8-55C7FB982D70}"/>
              </c:ext>
            </c:extLst>
          </c:dPt>
          <c:cat>
            <c:strRef>
              <c:f>Sheet1!$A$2:$A$3</c:f>
              <c:strCache>
                <c:ptCount val="2"/>
                <c:pt idx="0">
                  <c:v>1st Qtr</c:v>
                </c:pt>
                <c:pt idx="1">
                  <c:v>2nd Qtr</c:v>
                </c:pt>
              </c:strCache>
            </c:strRef>
          </c:cat>
          <c:val>
            <c:numRef>
              <c:f>Sheet1!$B$2:$B$3</c:f>
              <c:numCache>
                <c:formatCode>General</c:formatCode>
                <c:ptCount val="2"/>
                <c:pt idx="0">
                  <c:v>61</c:v>
                </c:pt>
                <c:pt idx="1">
                  <c:v>39</c:v>
                </c:pt>
              </c:numCache>
            </c:numRef>
          </c:val>
          <c:extLst>
            <c:ext xmlns:c16="http://schemas.microsoft.com/office/drawing/2014/chart" uri="{C3380CC4-5D6E-409C-BE32-E72D297353CC}">
              <c16:uniqueId val="{00000004-73EB-4030-AAF8-55C7FB982D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EB-4030-AAF8-55C7FB982D7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3EB-4030-AAF8-55C7FB982D70}"/>
              </c:ext>
            </c:extLst>
          </c:dPt>
          <c:cat>
            <c:strRef>
              <c:f>Sheet1!$A$2:$A$3</c:f>
              <c:strCache>
                <c:ptCount val="2"/>
                <c:pt idx="0">
                  <c:v>1st Qtr</c:v>
                </c:pt>
                <c:pt idx="1">
                  <c:v>2nd Qtr</c:v>
                </c:pt>
              </c:strCache>
            </c:strRef>
          </c:cat>
          <c:val>
            <c:numRef>
              <c:f>Sheet1!$B$2:$B$3</c:f>
              <c:numCache>
                <c:formatCode>General</c:formatCode>
                <c:ptCount val="2"/>
                <c:pt idx="0">
                  <c:v>99</c:v>
                </c:pt>
                <c:pt idx="1">
                  <c:v>1</c:v>
                </c:pt>
              </c:numCache>
            </c:numRef>
          </c:val>
          <c:extLst>
            <c:ext xmlns:c16="http://schemas.microsoft.com/office/drawing/2014/chart" uri="{C3380CC4-5D6E-409C-BE32-E72D297353CC}">
              <c16:uniqueId val="{00000004-73EB-4030-AAF8-55C7FB982D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33337228388369E-2"/>
          <c:y val="5.6398675158686705E-2"/>
          <c:w val="0.4847503117565542"/>
          <c:h val="0.89384099614923385"/>
        </c:manualLayout>
      </c:layout>
      <c:doughnutChart>
        <c:varyColors val="1"/>
        <c:ser>
          <c:idx val="0"/>
          <c:order val="0"/>
          <c:tx>
            <c:strRef>
              <c:f>Sheet1!$B$1</c:f>
              <c:strCache>
                <c:ptCount val="1"/>
                <c:pt idx="0">
                  <c:v>Sales</c:v>
                </c:pt>
              </c:strCache>
            </c:strRef>
          </c:tx>
          <c:spPr>
            <a:ln w="3175"/>
            <a:effectLst>
              <a:outerShdw blurRad="63500" sx="102000" sy="102000" algn="ctr" rotWithShape="0">
                <a:prstClr val="black">
                  <a:alpha val="40000"/>
                </a:prstClr>
              </a:outerShdw>
            </a:effectLst>
          </c:spPr>
          <c:dPt>
            <c:idx val="0"/>
            <c:bubble3D val="0"/>
            <c:spPr>
              <a:solidFill>
                <a:schemeClr val="accent1"/>
              </a:solidFill>
              <a:ln w="3175">
                <a:solidFill>
                  <a:schemeClr val="lt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22C-4CDE-8847-04716FB773D3}"/>
              </c:ext>
            </c:extLst>
          </c:dPt>
          <c:dPt>
            <c:idx val="1"/>
            <c:bubble3D val="0"/>
            <c:spPr>
              <a:solidFill>
                <a:schemeClr val="accent2"/>
              </a:solidFill>
              <a:ln w="3175">
                <a:solidFill>
                  <a:schemeClr val="lt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22C-4CDE-8847-04716FB773D3}"/>
              </c:ext>
            </c:extLst>
          </c:dPt>
          <c:dPt>
            <c:idx val="2"/>
            <c:bubble3D val="0"/>
            <c:spPr>
              <a:solidFill>
                <a:schemeClr val="accent2">
                  <a:lumMod val="20000"/>
                  <a:lumOff val="80000"/>
                </a:schemeClr>
              </a:solidFill>
              <a:ln w="3175">
                <a:solidFill>
                  <a:schemeClr val="lt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22C-4CDE-8847-04716FB773D3}"/>
              </c:ext>
            </c:extLst>
          </c:dPt>
          <c:dPt>
            <c:idx val="3"/>
            <c:bubble3D val="0"/>
            <c:spPr>
              <a:solidFill>
                <a:schemeClr val="accent3">
                  <a:lumMod val="75000"/>
                </a:schemeClr>
              </a:solidFill>
              <a:ln w="3175">
                <a:solidFill>
                  <a:schemeClr val="lt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122C-4CDE-8847-04716FB773D3}"/>
              </c:ext>
            </c:extLst>
          </c:dPt>
          <c:dPt>
            <c:idx val="4"/>
            <c:bubble3D val="0"/>
            <c:spPr>
              <a:solidFill>
                <a:schemeClr val="accent3">
                  <a:lumMod val="60000"/>
                  <a:lumOff val="40000"/>
                </a:schemeClr>
              </a:solidFill>
              <a:ln w="3175">
                <a:solidFill>
                  <a:schemeClr val="lt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122C-4CDE-8847-04716FB773D3}"/>
              </c:ext>
            </c:extLst>
          </c:dPt>
          <c:dLbls>
            <c:dLbl>
              <c:idx val="0"/>
              <c:spPr>
                <a:noFill/>
                <a:ln>
                  <a:noFill/>
                </a:ln>
                <a:effectLst/>
              </c:spPr>
              <c:txPr>
                <a:bodyPr rot="0" spcFirstLastPara="1" vertOverflow="ellipsis" vert="horz" wrap="square" anchor="ctr" anchorCtr="1"/>
                <a:lstStyle/>
                <a:p>
                  <a:pPr>
                    <a:defRPr lang="en-US"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22C-4CDE-8847-04716FB773D3}"/>
                </c:ext>
              </c:extLst>
            </c:dLbl>
            <c:dLbl>
              <c:idx val="1"/>
              <c:spPr>
                <a:noFill/>
                <a:ln>
                  <a:noFill/>
                </a:ln>
                <a:effectLst/>
              </c:spPr>
              <c:txPr>
                <a:bodyPr rot="0" spcFirstLastPara="1" vertOverflow="ellipsis" vert="horz" wrap="square" anchor="ctr" anchorCtr="1"/>
                <a:lstStyle/>
                <a:p>
                  <a:pPr>
                    <a:defRPr lang="en-US"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22C-4CDE-8847-04716FB773D3}"/>
                </c:ext>
              </c:extLst>
            </c:dLbl>
            <c:dLbl>
              <c:idx val="2"/>
              <c:layout>
                <c:manualLayout>
                  <c:x val="4.4397103071545816E-3"/>
                  <c:y val="-1.2683669775164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2C-4CDE-8847-04716FB773D3}"/>
                </c:ext>
              </c:extLst>
            </c:dLbl>
            <c:dLbl>
              <c:idx val="3"/>
              <c:layout>
                <c:manualLayout>
                  <c:x val="-2.2198551535772704E-2"/>
                  <c:y val="-0.107811193088898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2C-4CDE-8847-04716FB773D3}"/>
                </c:ext>
              </c:extLst>
            </c:dLbl>
            <c:dLbl>
              <c:idx val="4"/>
              <c:layout>
                <c:manualLayout>
                  <c:x val="1.7758841228618163E-2"/>
                  <c:y val="-0.120494862864062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2C-4CDE-8847-04716FB773D3}"/>
                </c:ext>
              </c:extLst>
            </c:dLbl>
            <c:spPr>
              <a:noFill/>
              <a:ln>
                <a:noFill/>
              </a:ln>
              <a:effectLst/>
            </c:spPr>
            <c:txPr>
              <a:bodyPr rot="0" spcFirstLastPara="1" vertOverflow="ellipsis" vert="horz" wrap="square" anchor="ctr" anchorCtr="1"/>
              <a:lstStyle/>
              <a:p>
                <a:pPr>
                  <a:defRPr lang="en-US"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Digital Operations</c:v>
                </c:pt>
                <c:pt idx="1">
                  <c:v>eCards</c:v>
                </c:pt>
                <c:pt idx="2">
                  <c:v>eKhales</c:v>
                </c:pt>
                <c:pt idx="3">
                  <c:v>eAswaaq</c:v>
                </c:pt>
                <c:pt idx="4">
                  <c:v>enable</c:v>
                </c:pt>
              </c:strCache>
            </c:strRef>
          </c:cat>
          <c:val>
            <c:numRef>
              <c:f>Sheet1!$B$2:$B$6</c:f>
              <c:numCache>
                <c:formatCode>0%</c:formatCode>
                <c:ptCount val="5"/>
                <c:pt idx="0">
                  <c:v>0.9</c:v>
                </c:pt>
                <c:pt idx="1">
                  <c:v>0.05</c:v>
                </c:pt>
                <c:pt idx="2">
                  <c:v>0.02</c:v>
                </c:pt>
                <c:pt idx="3">
                  <c:v>0.02</c:v>
                </c:pt>
                <c:pt idx="4">
                  <c:v>0.02</c:v>
                </c:pt>
              </c:numCache>
            </c:numRef>
          </c:val>
          <c:extLst>
            <c:ext xmlns:c16="http://schemas.microsoft.com/office/drawing/2014/chart" uri="{C3380CC4-5D6E-409C-BE32-E72D297353CC}">
              <c16:uniqueId val="{0000000A-122C-4CDE-8847-04716FB773D3}"/>
            </c:ext>
          </c:extLst>
        </c:ser>
        <c:dLbls>
          <c:showLegendKey val="0"/>
          <c:showVal val="1"/>
          <c:showCatName val="0"/>
          <c:showSerName val="0"/>
          <c:showPercent val="0"/>
          <c:showBubbleSize val="0"/>
          <c:showLeaderLines val="1"/>
        </c:dLbls>
        <c:firstSliceAng val="0"/>
        <c:holeSize val="58"/>
      </c:doughnutChart>
      <c:spPr>
        <a:noFill/>
        <a:ln>
          <a:noFill/>
        </a:ln>
        <a:effectLst/>
      </c:spPr>
    </c:plotArea>
    <c:legend>
      <c:legendPos val="r"/>
      <c:layout>
        <c:manualLayout>
          <c:xMode val="edge"/>
          <c:yMode val="edge"/>
          <c:x val="0.5901625516018717"/>
          <c:y val="7.6961456652116039E-2"/>
          <c:w val="0.40853820409966723"/>
          <c:h val="0.84607708669576798"/>
        </c:manualLayout>
      </c:layout>
      <c:overlay val="0"/>
      <c:spPr>
        <a:noFill/>
        <a:ln>
          <a:noFill/>
        </a:ln>
        <a:effectLst/>
      </c:spPr>
      <c:txPr>
        <a:bodyPr rot="0" spcFirstLastPara="1" vertOverflow="ellipsis" vert="horz" wrap="square" anchor="ctr" anchorCtr="1"/>
        <a:lstStyle/>
        <a:p>
          <a:pPr>
            <a:defRPr lang="en-US"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lang="en-US" sz="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EB-4030-AAF8-55C7FB982D7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3EB-4030-AAF8-55C7FB982D70}"/>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73EB-4030-AAF8-55C7FB982D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EB-4030-AAF8-55C7FB982D7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3EB-4030-AAF8-55C7FB982D70}"/>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73EB-4030-AAF8-55C7FB982D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07032043316857E-2"/>
          <c:y val="4.2007032043316857E-2"/>
          <c:w val="0.91598593591336619"/>
          <c:h val="0.915985935913366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EB-4030-AAF8-55C7FB982D7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73EB-4030-AAF8-55C7FB982D70}"/>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73EB-4030-AAF8-55C7FB982D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C9DE3E-D521-4BE1-92C6-8CA4841C965C}"/>
              </a:ext>
            </a:extLst>
          </p:cNvPr>
          <p:cNvSpPr>
            <a:spLocks noGrp="1"/>
          </p:cNvSpPr>
          <p:nvPr>
            <p:ph type="hdr" sz="quarter"/>
          </p:nvPr>
        </p:nvSpPr>
        <p:spPr>
          <a:xfrm>
            <a:off x="0" y="1"/>
            <a:ext cx="3038605" cy="463724"/>
          </a:xfrm>
          <a:prstGeom prst="rect">
            <a:avLst/>
          </a:prstGeom>
        </p:spPr>
        <p:txBody>
          <a:bodyPr vert="horz" lIns="90270" tIns="45135" rIns="90270" bIns="45135" rtlCol="0"/>
          <a:lstStyle>
            <a:lvl1pPr algn="l">
              <a:defRPr sz="1200"/>
            </a:lvl1pPr>
          </a:lstStyle>
          <a:p>
            <a:endParaRPr lang="en-US"/>
          </a:p>
        </p:txBody>
      </p:sp>
      <p:sp>
        <p:nvSpPr>
          <p:cNvPr id="3" name="Date Placeholder 2">
            <a:extLst>
              <a:ext uri="{FF2B5EF4-FFF2-40B4-BE49-F238E27FC236}">
                <a16:creationId xmlns:a16="http://schemas.microsoft.com/office/drawing/2014/main" id="{581BF4DA-43DA-4547-A3E0-F260927C9C45}"/>
              </a:ext>
            </a:extLst>
          </p:cNvPr>
          <p:cNvSpPr>
            <a:spLocks noGrp="1"/>
          </p:cNvSpPr>
          <p:nvPr>
            <p:ph type="dt" sz="quarter" idx="1"/>
          </p:nvPr>
        </p:nvSpPr>
        <p:spPr>
          <a:xfrm>
            <a:off x="3970161" y="1"/>
            <a:ext cx="3038605" cy="463724"/>
          </a:xfrm>
          <a:prstGeom prst="rect">
            <a:avLst/>
          </a:prstGeom>
        </p:spPr>
        <p:txBody>
          <a:bodyPr vert="horz" lIns="90270" tIns="45135" rIns="90270" bIns="45135" rtlCol="0"/>
          <a:lstStyle>
            <a:lvl1pPr algn="r">
              <a:defRPr sz="1200"/>
            </a:lvl1pPr>
          </a:lstStyle>
          <a:p>
            <a:fld id="{0972A9CD-451F-44D8-A651-9575F3A5A913}" type="datetimeFigureOut">
              <a:rPr lang="en-US" smtClean="0"/>
              <a:t>9/23/2025</a:t>
            </a:fld>
            <a:endParaRPr lang="en-US"/>
          </a:p>
        </p:txBody>
      </p:sp>
      <p:sp>
        <p:nvSpPr>
          <p:cNvPr id="4" name="Footer Placeholder 3">
            <a:extLst>
              <a:ext uri="{FF2B5EF4-FFF2-40B4-BE49-F238E27FC236}">
                <a16:creationId xmlns:a16="http://schemas.microsoft.com/office/drawing/2014/main" id="{BC60922F-30F5-495D-920C-D2CA5B8782EC}"/>
              </a:ext>
            </a:extLst>
          </p:cNvPr>
          <p:cNvSpPr>
            <a:spLocks noGrp="1"/>
          </p:cNvSpPr>
          <p:nvPr>
            <p:ph type="ftr" sz="quarter" idx="2"/>
          </p:nvPr>
        </p:nvSpPr>
        <p:spPr>
          <a:xfrm>
            <a:off x="0" y="8772353"/>
            <a:ext cx="3038605" cy="463724"/>
          </a:xfrm>
          <a:prstGeom prst="rect">
            <a:avLst/>
          </a:prstGeom>
        </p:spPr>
        <p:txBody>
          <a:bodyPr vert="horz" lIns="90270" tIns="45135" rIns="90270" bIns="4513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D146D9-D03C-492F-8CF7-859EB5858665}"/>
              </a:ext>
            </a:extLst>
          </p:cNvPr>
          <p:cNvSpPr>
            <a:spLocks noGrp="1"/>
          </p:cNvSpPr>
          <p:nvPr>
            <p:ph type="sldNum" sz="quarter" idx="3"/>
          </p:nvPr>
        </p:nvSpPr>
        <p:spPr>
          <a:xfrm>
            <a:off x="3970161" y="8772353"/>
            <a:ext cx="3038605" cy="463724"/>
          </a:xfrm>
          <a:prstGeom prst="rect">
            <a:avLst/>
          </a:prstGeom>
        </p:spPr>
        <p:txBody>
          <a:bodyPr vert="horz" lIns="90270" tIns="45135" rIns="90270" bIns="45135" rtlCol="0" anchor="b"/>
          <a:lstStyle>
            <a:lvl1pPr algn="r">
              <a:defRPr sz="1200"/>
            </a:lvl1pPr>
          </a:lstStyle>
          <a:p>
            <a:fld id="{1A007D21-94F4-4824-ADA5-4C69BA401105}" type="slidenum">
              <a:rPr lang="en-US" smtClean="0"/>
              <a:t>‹#›</a:t>
            </a:fld>
            <a:endParaRPr lang="en-US"/>
          </a:p>
        </p:txBody>
      </p:sp>
    </p:spTree>
    <p:extLst>
      <p:ext uri="{BB962C8B-B14F-4D97-AF65-F5344CB8AC3E}">
        <p14:creationId xmlns:p14="http://schemas.microsoft.com/office/powerpoint/2010/main" val="1232297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3037839" cy="463407"/>
          </a:xfrm>
          <a:prstGeom prst="rect">
            <a:avLst/>
          </a:prstGeom>
        </p:spPr>
        <p:txBody>
          <a:bodyPr vert="horz" lIns="90270" tIns="45135" rIns="90270" bIns="45135" rtlCol="0"/>
          <a:lstStyle>
            <a:lvl1pPr algn="l">
              <a:defRPr sz="1200"/>
            </a:lvl1pPr>
          </a:lstStyle>
          <a:p>
            <a:endParaRPr lang="en-GB" dirty="0"/>
          </a:p>
        </p:txBody>
      </p:sp>
      <p:sp>
        <p:nvSpPr>
          <p:cNvPr id="3" name="Date Placeholder 2"/>
          <p:cNvSpPr>
            <a:spLocks noGrp="1"/>
          </p:cNvSpPr>
          <p:nvPr>
            <p:ph type="dt" idx="1"/>
          </p:nvPr>
        </p:nvSpPr>
        <p:spPr>
          <a:xfrm>
            <a:off x="3970941" y="4"/>
            <a:ext cx="3037839" cy="463407"/>
          </a:xfrm>
          <a:prstGeom prst="rect">
            <a:avLst/>
          </a:prstGeom>
        </p:spPr>
        <p:txBody>
          <a:bodyPr vert="horz" lIns="90270" tIns="45135" rIns="90270" bIns="45135" rtlCol="0"/>
          <a:lstStyle>
            <a:lvl1pPr algn="r">
              <a:defRPr sz="1200"/>
            </a:lvl1pPr>
          </a:lstStyle>
          <a:p>
            <a:fld id="{7F64572F-FC5C-4D11-8300-78996E07AC6F}" type="datetimeFigureOut">
              <a:rPr lang="en-GB" smtClean="0"/>
              <a:t>23/09/2025</a:t>
            </a:fld>
            <a:endParaRPr lang="en-GB" dirty="0"/>
          </a:p>
        </p:txBody>
      </p:sp>
      <p:sp>
        <p:nvSpPr>
          <p:cNvPr id="4" name="Slide Image Placeholder 3"/>
          <p:cNvSpPr>
            <a:spLocks noGrp="1" noRot="1" noChangeAspect="1"/>
          </p:cNvSpPr>
          <p:nvPr>
            <p:ph type="sldImg" idx="2"/>
          </p:nvPr>
        </p:nvSpPr>
        <p:spPr>
          <a:xfrm>
            <a:off x="1254125" y="1155700"/>
            <a:ext cx="4502150" cy="3116263"/>
          </a:xfrm>
          <a:prstGeom prst="rect">
            <a:avLst/>
          </a:prstGeom>
          <a:noFill/>
          <a:ln w="12700">
            <a:solidFill>
              <a:prstClr val="black"/>
            </a:solidFill>
          </a:ln>
        </p:spPr>
        <p:txBody>
          <a:bodyPr vert="horz" lIns="90270" tIns="45135" rIns="90270" bIns="45135" rtlCol="0" anchor="ctr"/>
          <a:lstStyle/>
          <a:p>
            <a:endParaRPr lang="en-GB" dirty="0"/>
          </a:p>
        </p:txBody>
      </p:sp>
      <p:sp>
        <p:nvSpPr>
          <p:cNvPr id="5" name="Notes Placeholder 4"/>
          <p:cNvSpPr>
            <a:spLocks noGrp="1"/>
          </p:cNvSpPr>
          <p:nvPr>
            <p:ph type="body" sz="quarter" idx="3"/>
          </p:nvPr>
        </p:nvSpPr>
        <p:spPr>
          <a:xfrm>
            <a:off x="701041" y="4444863"/>
            <a:ext cx="5608320" cy="3636706"/>
          </a:xfrm>
          <a:prstGeom prst="rect">
            <a:avLst/>
          </a:prstGeom>
        </p:spPr>
        <p:txBody>
          <a:bodyPr vert="horz" lIns="90270" tIns="45135" rIns="90270" bIns="4513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5" y="8772669"/>
            <a:ext cx="3037839" cy="463406"/>
          </a:xfrm>
          <a:prstGeom prst="rect">
            <a:avLst/>
          </a:prstGeom>
        </p:spPr>
        <p:txBody>
          <a:bodyPr vert="horz" lIns="90270" tIns="45135" rIns="90270" bIns="4513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41" y="8772669"/>
            <a:ext cx="3037839" cy="463406"/>
          </a:xfrm>
          <a:prstGeom prst="rect">
            <a:avLst/>
          </a:prstGeom>
        </p:spPr>
        <p:txBody>
          <a:bodyPr vert="horz" lIns="90270" tIns="45135" rIns="90270" bIns="45135" rtlCol="0" anchor="b"/>
          <a:lstStyle>
            <a:lvl1pPr algn="r">
              <a:defRPr sz="1200"/>
            </a:lvl1pPr>
          </a:lstStyle>
          <a:p>
            <a:fld id="{0D8114B8-541E-43D6-B498-04975261A66D}" type="slidenum">
              <a:rPr lang="en-GB" smtClean="0"/>
              <a:t>‹#›</a:t>
            </a:fld>
            <a:endParaRPr lang="en-GB" dirty="0"/>
          </a:p>
        </p:txBody>
      </p:sp>
    </p:spTree>
    <p:extLst>
      <p:ext uri="{BB962C8B-B14F-4D97-AF65-F5344CB8AC3E}">
        <p14:creationId xmlns:p14="http://schemas.microsoft.com/office/powerpoint/2010/main" val="19497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114B8-541E-43D6-B498-04975261A66D}" type="slidenum">
              <a:rPr lang="en-GB" smtClean="0"/>
              <a:t>2</a:t>
            </a:fld>
            <a:endParaRPr lang="en-GB" dirty="0"/>
          </a:p>
        </p:txBody>
      </p:sp>
    </p:spTree>
    <p:extLst>
      <p:ext uri="{BB962C8B-B14F-4D97-AF65-F5344CB8AC3E}">
        <p14:creationId xmlns:p14="http://schemas.microsoft.com/office/powerpoint/2010/main" val="369781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effort to assist the government with this initiative…</a:t>
            </a:r>
          </a:p>
        </p:txBody>
      </p:sp>
      <p:sp>
        <p:nvSpPr>
          <p:cNvPr id="4" name="Slide Number Placeholder 3"/>
          <p:cNvSpPr>
            <a:spLocks noGrp="1"/>
          </p:cNvSpPr>
          <p:nvPr>
            <p:ph type="sldNum" sz="quarter" idx="5"/>
          </p:nvPr>
        </p:nvSpPr>
        <p:spPr/>
        <p:txBody>
          <a:bodyPr/>
          <a:lstStyle/>
          <a:p>
            <a:fld id="{0D8114B8-541E-43D6-B498-04975261A66D}" type="slidenum">
              <a:rPr lang="en-GB" smtClean="0"/>
              <a:t>19</a:t>
            </a:fld>
            <a:endParaRPr lang="en-GB" dirty="0"/>
          </a:p>
        </p:txBody>
      </p:sp>
    </p:spTree>
    <p:extLst>
      <p:ext uri="{BB962C8B-B14F-4D97-AF65-F5344CB8AC3E}">
        <p14:creationId xmlns:p14="http://schemas.microsoft.com/office/powerpoint/2010/main" val="209754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key target sector for efinance is the transportation sector…</a:t>
            </a:r>
          </a:p>
        </p:txBody>
      </p:sp>
      <p:sp>
        <p:nvSpPr>
          <p:cNvPr id="4" name="Slide Number Placeholder 3"/>
          <p:cNvSpPr>
            <a:spLocks noGrp="1"/>
          </p:cNvSpPr>
          <p:nvPr>
            <p:ph type="sldNum" sz="quarter" idx="5"/>
          </p:nvPr>
        </p:nvSpPr>
        <p:spPr/>
        <p:txBody>
          <a:bodyPr/>
          <a:lstStyle/>
          <a:p>
            <a:fld id="{0D8114B8-541E-43D6-B498-04975261A66D}" type="slidenum">
              <a:rPr lang="en-GB" smtClean="0"/>
              <a:t>20</a:t>
            </a:fld>
            <a:endParaRPr lang="en-GB" dirty="0"/>
          </a:p>
        </p:txBody>
      </p:sp>
    </p:spTree>
    <p:extLst>
      <p:ext uri="{BB962C8B-B14F-4D97-AF65-F5344CB8AC3E}">
        <p14:creationId xmlns:p14="http://schemas.microsoft.com/office/powerpoint/2010/main" val="2146066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subsidiary ecards is now targeting to more than triple its card mgmt. </a:t>
            </a:r>
          </a:p>
        </p:txBody>
      </p:sp>
      <p:sp>
        <p:nvSpPr>
          <p:cNvPr id="4" name="Slide Number Placeholder 3"/>
          <p:cNvSpPr>
            <a:spLocks noGrp="1"/>
          </p:cNvSpPr>
          <p:nvPr>
            <p:ph type="sldNum" sz="quarter" idx="5"/>
          </p:nvPr>
        </p:nvSpPr>
        <p:spPr/>
        <p:txBody>
          <a:bodyPr/>
          <a:lstStyle/>
          <a:p>
            <a:fld id="{0D8114B8-541E-43D6-B498-04975261A66D}" type="slidenum">
              <a:rPr lang="en-GB" smtClean="0"/>
              <a:t>21</a:t>
            </a:fld>
            <a:endParaRPr lang="en-GB" dirty="0"/>
          </a:p>
        </p:txBody>
      </p:sp>
    </p:spTree>
    <p:extLst>
      <p:ext uri="{BB962C8B-B14F-4D97-AF65-F5344CB8AC3E}">
        <p14:creationId xmlns:p14="http://schemas.microsoft.com/office/powerpoint/2010/main" val="1915178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Ekhales</a:t>
            </a:r>
            <a:r>
              <a:rPr lang="en-US" dirty="0"/>
              <a:t> is looking to grow through app launch and acquiring one or more PSPs with an active pos network…</a:t>
            </a:r>
          </a:p>
        </p:txBody>
      </p:sp>
      <p:sp>
        <p:nvSpPr>
          <p:cNvPr id="4" name="Slide Number Placeholder 3"/>
          <p:cNvSpPr>
            <a:spLocks noGrp="1"/>
          </p:cNvSpPr>
          <p:nvPr>
            <p:ph type="sldNum" sz="quarter" idx="5"/>
          </p:nvPr>
        </p:nvSpPr>
        <p:spPr/>
        <p:txBody>
          <a:bodyPr/>
          <a:lstStyle/>
          <a:p>
            <a:fld id="{0D8114B8-541E-43D6-B498-04975261A66D}" type="slidenum">
              <a:rPr lang="en-GB" smtClean="0"/>
              <a:t>22</a:t>
            </a:fld>
            <a:endParaRPr lang="en-GB" dirty="0"/>
          </a:p>
        </p:txBody>
      </p:sp>
    </p:spTree>
    <p:extLst>
      <p:ext uri="{BB962C8B-B14F-4D97-AF65-F5344CB8AC3E}">
        <p14:creationId xmlns:p14="http://schemas.microsoft.com/office/powerpoint/2010/main" val="3655319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being the premier gov cloud service provider we are tapping into the private sector…</a:t>
            </a:r>
          </a:p>
        </p:txBody>
      </p:sp>
      <p:sp>
        <p:nvSpPr>
          <p:cNvPr id="4" name="Slide Number Placeholder 3"/>
          <p:cNvSpPr>
            <a:spLocks noGrp="1"/>
          </p:cNvSpPr>
          <p:nvPr>
            <p:ph type="sldNum" sz="quarter" idx="5"/>
          </p:nvPr>
        </p:nvSpPr>
        <p:spPr/>
        <p:txBody>
          <a:bodyPr/>
          <a:lstStyle/>
          <a:p>
            <a:fld id="{0D8114B8-541E-43D6-B498-04975261A66D}" type="slidenum">
              <a:rPr lang="en-GB" smtClean="0"/>
              <a:t>23</a:t>
            </a:fld>
            <a:endParaRPr lang="en-GB" dirty="0"/>
          </a:p>
        </p:txBody>
      </p:sp>
    </p:spTree>
    <p:extLst>
      <p:ext uri="{BB962C8B-B14F-4D97-AF65-F5344CB8AC3E}">
        <p14:creationId xmlns:p14="http://schemas.microsoft.com/office/powerpoint/2010/main" val="1911531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Taxes is an area where we see strong growth in the coming period especially with the recent events…</a:t>
            </a:r>
          </a:p>
        </p:txBody>
      </p:sp>
      <p:sp>
        <p:nvSpPr>
          <p:cNvPr id="4" name="Slide Number Placeholder 3"/>
          <p:cNvSpPr>
            <a:spLocks noGrp="1"/>
          </p:cNvSpPr>
          <p:nvPr>
            <p:ph type="sldNum" sz="quarter" idx="5"/>
          </p:nvPr>
        </p:nvSpPr>
        <p:spPr/>
        <p:txBody>
          <a:bodyPr/>
          <a:lstStyle/>
          <a:p>
            <a:fld id="{0D8114B8-541E-43D6-B498-04975261A66D}" type="slidenum">
              <a:rPr lang="en-GB" smtClean="0"/>
              <a:t>24</a:t>
            </a:fld>
            <a:endParaRPr lang="en-GB" dirty="0"/>
          </a:p>
        </p:txBody>
      </p:sp>
    </p:spTree>
    <p:extLst>
      <p:ext uri="{BB962C8B-B14F-4D97-AF65-F5344CB8AC3E}">
        <p14:creationId xmlns:p14="http://schemas.microsoft.com/office/powerpoint/2010/main" val="1135860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Revolutionizing the medical and insurance sector in Egypt…offering technology infrastructure, online booking, patient data management, telemedicine,…</a:t>
            </a:r>
          </a:p>
        </p:txBody>
      </p:sp>
      <p:sp>
        <p:nvSpPr>
          <p:cNvPr id="4" name="Slide Number Placeholder 3"/>
          <p:cNvSpPr>
            <a:spLocks noGrp="1"/>
          </p:cNvSpPr>
          <p:nvPr>
            <p:ph type="sldNum" sz="quarter" idx="5"/>
          </p:nvPr>
        </p:nvSpPr>
        <p:spPr/>
        <p:txBody>
          <a:bodyPr/>
          <a:lstStyle/>
          <a:p>
            <a:fld id="{0D8114B8-541E-43D6-B498-04975261A66D}" type="slidenum">
              <a:rPr lang="en-GB" smtClean="0"/>
              <a:t>25</a:t>
            </a:fld>
            <a:endParaRPr lang="en-GB" dirty="0"/>
          </a:p>
        </p:txBody>
      </p:sp>
    </p:spTree>
    <p:extLst>
      <p:ext uri="{BB962C8B-B14F-4D97-AF65-F5344CB8AC3E}">
        <p14:creationId xmlns:p14="http://schemas.microsoft.com/office/powerpoint/2010/main" val="985902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Expanding our current infrastructure in cloud and retail</a:t>
            </a:r>
          </a:p>
          <a:p>
            <a:r>
              <a:rPr lang="en-US" dirty="0"/>
              <a:t>eying opportunities in the digital banking space…</a:t>
            </a:r>
          </a:p>
          <a:p>
            <a:r>
              <a:rPr lang="en-US" dirty="0"/>
              <a:t>Investing in new tech such as progressive…</a:t>
            </a:r>
          </a:p>
        </p:txBody>
      </p:sp>
      <p:sp>
        <p:nvSpPr>
          <p:cNvPr id="4" name="Slide Number Placeholder 3"/>
          <p:cNvSpPr>
            <a:spLocks noGrp="1"/>
          </p:cNvSpPr>
          <p:nvPr>
            <p:ph type="sldNum" sz="quarter" idx="5"/>
          </p:nvPr>
        </p:nvSpPr>
        <p:spPr/>
        <p:txBody>
          <a:bodyPr/>
          <a:lstStyle/>
          <a:p>
            <a:fld id="{0D8114B8-541E-43D6-B498-04975261A66D}" type="slidenum">
              <a:rPr lang="en-GB" smtClean="0"/>
              <a:t>27</a:t>
            </a:fld>
            <a:endParaRPr lang="en-GB" dirty="0"/>
          </a:p>
        </p:txBody>
      </p:sp>
    </p:spTree>
    <p:extLst>
      <p:ext uri="{BB962C8B-B14F-4D97-AF65-F5344CB8AC3E}">
        <p14:creationId xmlns:p14="http://schemas.microsoft.com/office/powerpoint/2010/main" val="2135087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114B8-541E-43D6-B498-04975261A66D}" type="slidenum">
              <a:rPr lang="en-GB" smtClean="0"/>
              <a:t>30</a:t>
            </a:fld>
            <a:endParaRPr lang="en-GB" dirty="0"/>
          </a:p>
        </p:txBody>
      </p:sp>
    </p:spTree>
    <p:extLst>
      <p:ext uri="{BB962C8B-B14F-4D97-AF65-F5344CB8AC3E}">
        <p14:creationId xmlns:p14="http://schemas.microsoft.com/office/powerpoint/2010/main" val="3329311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114B8-541E-43D6-B498-04975261A66D}" type="slidenum">
              <a:rPr lang="en-GB" smtClean="0"/>
              <a:t>33</a:t>
            </a:fld>
            <a:endParaRPr lang="en-GB" dirty="0"/>
          </a:p>
        </p:txBody>
      </p:sp>
    </p:spTree>
    <p:extLst>
      <p:ext uri="{BB962C8B-B14F-4D97-AF65-F5344CB8AC3E}">
        <p14:creationId xmlns:p14="http://schemas.microsoft.com/office/powerpoint/2010/main" val="2130756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group boasts a diversified portfolio of investments offering a wide range of transformative products &amp; services including payment processing</a:t>
            </a:r>
          </a:p>
          <a:p>
            <a:r>
              <a:rPr lang="en-US" dirty="0"/>
              <a:t>Efinance is aiming to expand its service offering to transform some of the largest sectors</a:t>
            </a:r>
          </a:p>
          <a:p>
            <a:r>
              <a:rPr lang="en-US" dirty="0"/>
              <a:t>The groups strategy is centered around staying aligned with the ever-changing tech space which is why we are constantly assessing the use..</a:t>
            </a:r>
          </a:p>
          <a:p>
            <a:endParaRPr lang="en-US" dirty="0"/>
          </a:p>
          <a:p>
            <a:endParaRPr lang="en-US" dirty="0"/>
          </a:p>
        </p:txBody>
      </p:sp>
      <p:sp>
        <p:nvSpPr>
          <p:cNvPr id="4" name="Slide Number Placeholder 3"/>
          <p:cNvSpPr>
            <a:spLocks noGrp="1"/>
          </p:cNvSpPr>
          <p:nvPr>
            <p:ph type="sldNum" sz="quarter" idx="5"/>
          </p:nvPr>
        </p:nvSpPr>
        <p:spPr/>
        <p:txBody>
          <a:bodyPr/>
          <a:lstStyle/>
          <a:p>
            <a:fld id="{0D8114B8-541E-43D6-B498-04975261A66D}" type="slidenum">
              <a:rPr lang="en-GB" smtClean="0"/>
              <a:t>3</a:t>
            </a:fld>
            <a:endParaRPr lang="en-GB" dirty="0"/>
          </a:p>
        </p:txBody>
      </p:sp>
    </p:spTree>
    <p:extLst>
      <p:ext uri="{BB962C8B-B14F-4D97-AF65-F5344CB8AC3E}">
        <p14:creationId xmlns:p14="http://schemas.microsoft.com/office/powerpoint/2010/main" val="1668906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our history as Egypt’s 1</a:t>
            </a:r>
            <a:r>
              <a:rPr lang="en-US" baseline="30000" dirty="0"/>
              <a:t>st</a:t>
            </a:r>
            <a:r>
              <a:rPr lang="en-US" dirty="0"/>
              <a:t> fintech company…we have truly reaped the rewards of being the first movers in the market over…this has enabled us to build a strong relationship and become indispensable to the gov.</a:t>
            </a:r>
          </a:p>
        </p:txBody>
      </p:sp>
      <p:sp>
        <p:nvSpPr>
          <p:cNvPr id="4" name="Slide Number Placeholder 3"/>
          <p:cNvSpPr>
            <a:spLocks noGrp="1"/>
          </p:cNvSpPr>
          <p:nvPr>
            <p:ph type="sldNum" sz="quarter" idx="5"/>
          </p:nvPr>
        </p:nvSpPr>
        <p:spPr/>
        <p:txBody>
          <a:bodyPr/>
          <a:lstStyle/>
          <a:p>
            <a:fld id="{0D8114B8-541E-43D6-B498-04975261A66D}" type="slidenum">
              <a:rPr lang="en-GB" smtClean="0"/>
              <a:t>10</a:t>
            </a:fld>
            <a:endParaRPr lang="en-GB" dirty="0"/>
          </a:p>
        </p:txBody>
      </p:sp>
    </p:spTree>
    <p:extLst>
      <p:ext uri="{BB962C8B-B14F-4D97-AF65-F5344CB8AC3E}">
        <p14:creationId xmlns:p14="http://schemas.microsoft.com/office/powerpoint/2010/main" val="275851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our history we developed multiple networks including the government financial network which enables us to generate revenue from multiple business lines</a:t>
            </a:r>
          </a:p>
        </p:txBody>
      </p:sp>
      <p:sp>
        <p:nvSpPr>
          <p:cNvPr id="4" name="Slide Number Placeholder 3"/>
          <p:cNvSpPr>
            <a:spLocks noGrp="1"/>
          </p:cNvSpPr>
          <p:nvPr>
            <p:ph type="sldNum" sz="quarter" idx="5"/>
          </p:nvPr>
        </p:nvSpPr>
        <p:spPr/>
        <p:txBody>
          <a:bodyPr/>
          <a:lstStyle/>
          <a:p>
            <a:fld id="{0D8114B8-541E-43D6-B498-04975261A66D}" type="slidenum">
              <a:rPr lang="en-GB" smtClean="0"/>
              <a:t>12</a:t>
            </a:fld>
            <a:endParaRPr lang="en-GB" dirty="0"/>
          </a:p>
        </p:txBody>
      </p:sp>
    </p:spTree>
    <p:extLst>
      <p:ext uri="{BB962C8B-B14F-4D97-AF65-F5344CB8AC3E}">
        <p14:creationId xmlns:p14="http://schemas.microsoft.com/office/powerpoint/2010/main" val="18383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Furthermore, since we have been processing pensions, subsidies, taxes, customs and more we have amassed…</a:t>
            </a:r>
          </a:p>
        </p:txBody>
      </p:sp>
      <p:sp>
        <p:nvSpPr>
          <p:cNvPr id="4" name="Slide Number Placeholder 3"/>
          <p:cNvSpPr>
            <a:spLocks noGrp="1"/>
          </p:cNvSpPr>
          <p:nvPr>
            <p:ph type="sldNum" sz="quarter" idx="5"/>
          </p:nvPr>
        </p:nvSpPr>
        <p:spPr/>
        <p:txBody>
          <a:bodyPr/>
          <a:lstStyle/>
          <a:p>
            <a:fld id="{0D8114B8-541E-43D6-B498-04975261A66D}" type="slidenum">
              <a:rPr lang="en-GB" smtClean="0"/>
              <a:t>13</a:t>
            </a:fld>
            <a:endParaRPr lang="en-GB" dirty="0"/>
          </a:p>
        </p:txBody>
      </p:sp>
    </p:spTree>
    <p:extLst>
      <p:ext uri="{BB962C8B-B14F-4D97-AF65-F5344CB8AC3E}">
        <p14:creationId xmlns:p14="http://schemas.microsoft.com/office/powerpoint/2010/main" val="124567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Shifting…</a:t>
            </a:r>
          </a:p>
        </p:txBody>
      </p:sp>
      <p:sp>
        <p:nvSpPr>
          <p:cNvPr id="4" name="Slide Number Placeholder 3"/>
          <p:cNvSpPr>
            <a:spLocks noGrp="1"/>
          </p:cNvSpPr>
          <p:nvPr>
            <p:ph type="sldNum" sz="quarter" idx="5"/>
          </p:nvPr>
        </p:nvSpPr>
        <p:spPr/>
        <p:txBody>
          <a:bodyPr/>
          <a:lstStyle/>
          <a:p>
            <a:fld id="{0D8114B8-541E-43D6-B498-04975261A66D}" type="slidenum">
              <a:rPr lang="en-GB" smtClean="0"/>
              <a:t>15</a:t>
            </a:fld>
            <a:endParaRPr lang="en-GB" dirty="0"/>
          </a:p>
        </p:txBody>
      </p:sp>
    </p:spTree>
    <p:extLst>
      <p:ext uri="{BB962C8B-B14F-4D97-AF65-F5344CB8AC3E}">
        <p14:creationId xmlns:p14="http://schemas.microsoft.com/office/powerpoint/2010/main" val="2714395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government payment processing…</a:t>
            </a:r>
          </a:p>
        </p:txBody>
      </p:sp>
      <p:sp>
        <p:nvSpPr>
          <p:cNvPr id="4" name="Slide Number Placeholder 3"/>
          <p:cNvSpPr>
            <a:spLocks noGrp="1"/>
          </p:cNvSpPr>
          <p:nvPr>
            <p:ph type="sldNum" sz="quarter" idx="5"/>
          </p:nvPr>
        </p:nvSpPr>
        <p:spPr/>
        <p:txBody>
          <a:bodyPr/>
          <a:lstStyle/>
          <a:p>
            <a:fld id="{0D8114B8-541E-43D6-B498-04975261A66D}" type="slidenum">
              <a:rPr lang="en-GB" smtClean="0"/>
              <a:t>16</a:t>
            </a:fld>
            <a:endParaRPr lang="en-GB" dirty="0"/>
          </a:p>
        </p:txBody>
      </p:sp>
    </p:spTree>
    <p:extLst>
      <p:ext uri="{BB962C8B-B14F-4D97-AF65-F5344CB8AC3E}">
        <p14:creationId xmlns:p14="http://schemas.microsoft.com/office/powerpoint/2010/main" val="1485754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government payment processing…</a:t>
            </a:r>
          </a:p>
        </p:txBody>
      </p:sp>
      <p:sp>
        <p:nvSpPr>
          <p:cNvPr id="4" name="Slide Number Placeholder 3"/>
          <p:cNvSpPr>
            <a:spLocks noGrp="1"/>
          </p:cNvSpPr>
          <p:nvPr>
            <p:ph type="sldNum" sz="quarter" idx="5"/>
          </p:nvPr>
        </p:nvSpPr>
        <p:spPr/>
        <p:txBody>
          <a:bodyPr/>
          <a:lstStyle/>
          <a:p>
            <a:fld id="{0D8114B8-541E-43D6-B498-04975261A66D}" type="slidenum">
              <a:rPr lang="en-GB" smtClean="0"/>
              <a:t>17</a:t>
            </a:fld>
            <a:endParaRPr lang="en-GB" dirty="0"/>
          </a:p>
        </p:txBody>
      </p:sp>
    </p:spTree>
    <p:extLst>
      <p:ext uri="{BB962C8B-B14F-4D97-AF65-F5344CB8AC3E}">
        <p14:creationId xmlns:p14="http://schemas.microsoft.com/office/powerpoint/2010/main" val="2855510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sector we are looking to expand within…</a:t>
            </a:r>
          </a:p>
        </p:txBody>
      </p:sp>
      <p:sp>
        <p:nvSpPr>
          <p:cNvPr id="4" name="Slide Number Placeholder 3"/>
          <p:cNvSpPr>
            <a:spLocks noGrp="1"/>
          </p:cNvSpPr>
          <p:nvPr>
            <p:ph type="sldNum" sz="quarter" idx="5"/>
          </p:nvPr>
        </p:nvSpPr>
        <p:spPr/>
        <p:txBody>
          <a:bodyPr/>
          <a:lstStyle/>
          <a:p>
            <a:fld id="{0D8114B8-541E-43D6-B498-04975261A66D}" type="slidenum">
              <a:rPr lang="en-GB" smtClean="0"/>
              <a:t>18</a:t>
            </a:fld>
            <a:endParaRPr lang="en-GB" dirty="0"/>
          </a:p>
        </p:txBody>
      </p:sp>
    </p:spTree>
    <p:extLst>
      <p:ext uri="{BB962C8B-B14F-4D97-AF65-F5344CB8AC3E}">
        <p14:creationId xmlns:p14="http://schemas.microsoft.com/office/powerpoint/2010/main" val="2127236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B8D15AE-D906-B183-E161-791697507F91}"/>
              </a:ext>
            </a:extLst>
          </p:cNvPr>
          <p:cNvSpPr>
            <a:spLocks noGrp="1"/>
          </p:cNvSpPr>
          <p:nvPr>
            <p:ph type="body" sz="quarter" idx="11"/>
          </p:nvPr>
        </p:nvSpPr>
        <p:spPr>
          <a:xfrm>
            <a:off x="606424" y="1113692"/>
            <a:ext cx="4222751" cy="380999"/>
          </a:xfrm>
          <a:prstGeom prst="rect">
            <a:avLst/>
          </a:prstGeom>
        </p:spPr>
        <p:txBody>
          <a:bodyPr lIns="0" tIns="0" rIns="0" bIns="0" anchor="t" anchorCtr="0">
            <a:noAutofit/>
          </a:bodyPr>
          <a:lstStyle>
            <a:lvl1pPr marL="0" indent="0" rtl="0">
              <a:lnSpc>
                <a:spcPct val="100000"/>
              </a:lnSpc>
              <a:spcBef>
                <a:spcPts val="0"/>
              </a:spcBef>
              <a:buNone/>
              <a:defRPr sz="1400" b="0">
                <a:solidFill>
                  <a:schemeClr val="accent1"/>
                </a:solidFill>
              </a:defRPr>
            </a:lvl1pPr>
          </a:lstStyle>
          <a:p>
            <a:pPr lvl="0"/>
            <a:r>
              <a:rPr lang="en-US" dirty="0"/>
              <a:t>Click to edit Master text styles</a:t>
            </a:r>
          </a:p>
        </p:txBody>
      </p:sp>
      <p:sp>
        <p:nvSpPr>
          <p:cNvPr id="3" name="Title 2">
            <a:extLst>
              <a:ext uri="{FF2B5EF4-FFF2-40B4-BE49-F238E27FC236}">
                <a16:creationId xmlns:a16="http://schemas.microsoft.com/office/drawing/2014/main" id="{0D087D9C-9146-8154-EE99-7976A784FD08}"/>
              </a:ext>
            </a:extLst>
          </p:cNvPr>
          <p:cNvSpPr>
            <a:spLocks noGrp="1"/>
          </p:cNvSpPr>
          <p:nvPr>
            <p:ph type="title" hasCustomPrompt="1"/>
          </p:nvPr>
        </p:nvSpPr>
        <p:spPr>
          <a:xfrm>
            <a:off x="606424" y="412751"/>
            <a:ext cx="4222751" cy="692149"/>
          </a:xfrm>
          <a:prstGeom prst="rect">
            <a:avLst/>
          </a:prstGeom>
        </p:spPr>
        <p:txBody>
          <a:bodyPr lIns="0" tIns="0"/>
          <a:lstStyle>
            <a:lvl1pPr>
              <a:defRPr sz="2400" b="1">
                <a:solidFill>
                  <a:schemeClr val="accent2"/>
                </a:solidFill>
              </a:defRPr>
            </a:lvl1pPr>
          </a:lstStyle>
          <a:p>
            <a:r>
              <a:rPr lang="en-US"/>
              <a:t>Click to edit </a:t>
            </a:r>
            <a:br>
              <a:rPr lang="en-US"/>
            </a:br>
            <a:r>
              <a:rPr lang="en-US"/>
              <a:t>Master text styles</a:t>
            </a:r>
            <a:endParaRPr lang="en-US" dirty="0"/>
          </a:p>
        </p:txBody>
      </p:sp>
    </p:spTree>
    <p:extLst>
      <p:ext uri="{BB962C8B-B14F-4D97-AF65-F5344CB8AC3E}">
        <p14:creationId xmlns:p14="http://schemas.microsoft.com/office/powerpoint/2010/main" val="2763745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D65ECF9-0876-8F39-6FE2-7A73228F7283}"/>
              </a:ext>
            </a:extLst>
          </p:cNvPr>
          <p:cNvSpPr/>
          <p:nvPr userDrawn="1"/>
        </p:nvSpPr>
        <p:spPr>
          <a:xfrm>
            <a:off x="-1" y="0"/>
            <a:ext cx="9906001"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sz="1626"/>
          </a:p>
        </p:txBody>
      </p:sp>
    </p:spTree>
    <p:extLst>
      <p:ext uri="{BB962C8B-B14F-4D97-AF65-F5344CB8AC3E}">
        <p14:creationId xmlns:p14="http://schemas.microsoft.com/office/powerpoint/2010/main" val="314336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868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E92A7D36-7035-0C9D-2781-098B1B7DC414}"/>
              </a:ext>
            </a:extLst>
          </p:cNvPr>
          <p:cNvSpPr/>
          <p:nvPr userDrawn="1"/>
        </p:nvSpPr>
        <p:spPr>
          <a:xfrm flipV="1">
            <a:off x="7482254" y="0"/>
            <a:ext cx="2654808" cy="1104900"/>
          </a:xfrm>
          <a:prstGeom prst="round2DiagRect">
            <a:avLst>
              <a:gd name="adj1" fmla="val 15288"/>
              <a:gd name="adj2" fmla="val 0"/>
            </a:avLst>
          </a:prstGeom>
          <a:solidFill>
            <a:schemeClr val="bg1"/>
          </a:solidFill>
          <a:ln>
            <a:noFill/>
          </a:ln>
          <a:effectLst>
            <a:outerShdw blurRad="50800" dist="50800" dir="540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BEE6F6-E0B7-4D9A-BE16-F5618E2E9F69}"/>
              </a:ext>
            </a:extLst>
          </p:cNvPr>
          <p:cNvSpPr txBox="1"/>
          <p:nvPr userDrawn="1"/>
        </p:nvSpPr>
        <p:spPr>
          <a:xfrm>
            <a:off x="6876629" y="6612603"/>
            <a:ext cx="2654808" cy="238655"/>
          </a:xfrm>
          <a:prstGeom prst="rect">
            <a:avLst/>
          </a:prstGeom>
          <a:noFill/>
        </p:spPr>
        <p:txBody>
          <a:bodyPr wrap="square" rIns="0" rtlCol="0">
            <a:spAutoFit/>
          </a:bodyPr>
          <a:lstStyle/>
          <a:p>
            <a:pPr algn="r"/>
            <a:fld id="{AD13989E-07A6-4DE2-93E7-F98DC2E4C1BD}" type="slidenum">
              <a:rPr lang="en-US" sz="951" smtClean="0">
                <a:solidFill>
                  <a:schemeClr val="accent2"/>
                </a:solidFill>
              </a:rPr>
              <a:pPr algn="r"/>
              <a:t>‹#›</a:t>
            </a:fld>
            <a:endParaRPr lang="en-US" sz="951" dirty="0">
              <a:solidFill>
                <a:schemeClr val="accent2"/>
              </a:solidFill>
            </a:endParaRPr>
          </a:p>
        </p:txBody>
      </p:sp>
      <p:pic>
        <p:nvPicPr>
          <p:cNvPr id="13" name="Picture 12" descr="Logo&#10;&#10;Description automatically generated">
            <a:extLst>
              <a:ext uri="{FF2B5EF4-FFF2-40B4-BE49-F238E27FC236}">
                <a16:creationId xmlns:a16="http://schemas.microsoft.com/office/drawing/2014/main" id="{47B5EBF0-65CC-4B5C-A66E-35F334F32145}"/>
              </a:ext>
            </a:extLst>
          </p:cNvPr>
          <p:cNvPicPr>
            <a:picLocks noChangeAspect="1"/>
          </p:cNvPicPr>
          <p:nvPr userDrawn="1"/>
        </p:nvPicPr>
        <p:blipFill rotWithShape="1">
          <a:blip r:embed="rId5">
            <a:clrChange>
              <a:clrFrom>
                <a:srgbClr val="FFFFFF"/>
              </a:clrFrom>
              <a:clrTo>
                <a:srgbClr val="FFFFFF">
                  <a:alpha val="0"/>
                </a:srgbClr>
              </a:clrTo>
            </a:clrChange>
          </a:blip>
          <a:srcRect l="8132" t="16228" r="8132" b="16228"/>
          <a:stretch/>
        </p:blipFill>
        <p:spPr>
          <a:xfrm>
            <a:off x="7671722" y="412750"/>
            <a:ext cx="1479898" cy="623240"/>
          </a:xfrm>
          <a:prstGeom prst="rect">
            <a:avLst/>
          </a:prstGeom>
        </p:spPr>
      </p:pic>
    </p:spTree>
    <p:extLst>
      <p:ext uri="{BB962C8B-B14F-4D97-AF65-F5344CB8AC3E}">
        <p14:creationId xmlns:p14="http://schemas.microsoft.com/office/powerpoint/2010/main" val="20348332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8" r:id="rId3"/>
  </p:sldLayoutIdLst>
  <p:hf hdr="0" ftr="0" dt="0"/>
  <p:txStyles>
    <p:titleStyle>
      <a:lvl1pPr algn="l" defTabSz="91441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0" indent="-228604" algn="l" defTabSz="91441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6" indent="-228604" algn="l" defTabSz="91441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2"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9"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6"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2"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8"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5"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2" rtl="0" eaLnBrk="1" latinLnBrk="0" hangingPunct="1">
        <a:defRPr sz="1800" kern="1200">
          <a:solidFill>
            <a:schemeClr val="tx1"/>
          </a:solidFill>
          <a:latin typeface="+mn-lt"/>
          <a:ea typeface="+mn-ea"/>
          <a:cs typeface="+mn-cs"/>
        </a:defRPr>
      </a:lvl1pPr>
      <a:lvl2pPr marL="457206" algn="l" defTabSz="914412" rtl="0" eaLnBrk="1" latinLnBrk="0" hangingPunct="1">
        <a:defRPr sz="1800" kern="1200">
          <a:solidFill>
            <a:schemeClr val="tx1"/>
          </a:solidFill>
          <a:latin typeface="+mn-lt"/>
          <a:ea typeface="+mn-ea"/>
          <a:cs typeface="+mn-cs"/>
        </a:defRPr>
      </a:lvl2pPr>
      <a:lvl3pPr marL="914412" algn="l" defTabSz="914412" rtl="0" eaLnBrk="1" latinLnBrk="0" hangingPunct="1">
        <a:defRPr sz="1800" kern="1200">
          <a:solidFill>
            <a:schemeClr val="tx1"/>
          </a:solidFill>
          <a:latin typeface="+mn-lt"/>
          <a:ea typeface="+mn-ea"/>
          <a:cs typeface="+mn-cs"/>
        </a:defRPr>
      </a:lvl3pPr>
      <a:lvl4pPr marL="1371620" algn="l" defTabSz="914412" rtl="0" eaLnBrk="1" latinLnBrk="0" hangingPunct="1">
        <a:defRPr sz="1800" kern="1200">
          <a:solidFill>
            <a:schemeClr val="tx1"/>
          </a:solidFill>
          <a:latin typeface="+mn-lt"/>
          <a:ea typeface="+mn-ea"/>
          <a:cs typeface="+mn-cs"/>
        </a:defRPr>
      </a:lvl4pPr>
      <a:lvl5pPr marL="1828826" algn="l" defTabSz="914412" rtl="0" eaLnBrk="1" latinLnBrk="0" hangingPunct="1">
        <a:defRPr sz="1800" kern="1200">
          <a:solidFill>
            <a:schemeClr val="tx1"/>
          </a:solidFill>
          <a:latin typeface="+mn-lt"/>
          <a:ea typeface="+mn-ea"/>
          <a:cs typeface="+mn-cs"/>
        </a:defRPr>
      </a:lvl5pPr>
      <a:lvl6pPr marL="2286032" algn="l" defTabSz="914412" rtl="0" eaLnBrk="1" latinLnBrk="0" hangingPunct="1">
        <a:defRPr sz="1800" kern="1200">
          <a:solidFill>
            <a:schemeClr val="tx1"/>
          </a:solidFill>
          <a:latin typeface="+mn-lt"/>
          <a:ea typeface="+mn-ea"/>
          <a:cs typeface="+mn-cs"/>
        </a:defRPr>
      </a:lvl6pPr>
      <a:lvl7pPr marL="2743238" algn="l" defTabSz="914412" rtl="0" eaLnBrk="1" latinLnBrk="0" hangingPunct="1">
        <a:defRPr sz="1800" kern="1200">
          <a:solidFill>
            <a:schemeClr val="tx1"/>
          </a:solidFill>
          <a:latin typeface="+mn-lt"/>
          <a:ea typeface="+mn-ea"/>
          <a:cs typeface="+mn-cs"/>
        </a:defRPr>
      </a:lvl7pPr>
      <a:lvl8pPr marL="3200445" algn="l" defTabSz="914412" rtl="0" eaLnBrk="1" latinLnBrk="0" hangingPunct="1">
        <a:defRPr sz="1800" kern="1200">
          <a:solidFill>
            <a:schemeClr val="tx1"/>
          </a:solidFill>
          <a:latin typeface="+mn-lt"/>
          <a:ea typeface="+mn-ea"/>
          <a:cs typeface="+mn-cs"/>
        </a:defRPr>
      </a:lvl8pPr>
      <a:lvl9pPr marL="3657652" algn="l" defTabSz="91441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20" userDrawn="1">
          <p15:clr>
            <a:srgbClr val="F26B43"/>
          </p15:clr>
        </p15:guide>
        <p15:guide id="9" pos="382" userDrawn="1">
          <p15:clr>
            <a:srgbClr val="F26B43"/>
          </p15:clr>
        </p15:guide>
        <p15:guide id="11" orient="horz" pos="260" userDrawn="1">
          <p15:clr>
            <a:srgbClr val="F26B43"/>
          </p15:clr>
        </p15:guide>
        <p15:guide id="12" orient="horz" pos="4462">
          <p15:clr>
            <a:srgbClr val="F26B43"/>
          </p15:clr>
        </p15:guide>
        <p15:guide id="13" orient="horz" pos="696" userDrawn="1">
          <p15:clr>
            <a:srgbClr val="F26B43"/>
          </p15:clr>
        </p15:guide>
        <p15:guide id="14" orient="horz" pos="2506" userDrawn="1">
          <p15:clr>
            <a:srgbClr val="F26B43"/>
          </p15:clr>
        </p15:guide>
        <p15:guide id="15" pos="5856" userDrawn="1">
          <p15:clr>
            <a:srgbClr val="F26B43"/>
          </p15:clr>
        </p15:guide>
        <p15:guide id="16" orient="horz" pos="4061" userDrawn="1">
          <p15:clr>
            <a:srgbClr val="F26B43"/>
          </p15:clr>
        </p15:guide>
        <p15:guide id="17" orient="horz" pos="936" userDrawn="1">
          <p15:clr>
            <a:srgbClr val="F26B43"/>
          </p15:clr>
        </p15:guide>
        <p15:guide id="18" pos="3194" userDrawn="1">
          <p15:clr>
            <a:srgbClr val="F26B43"/>
          </p15:clr>
        </p15:guide>
        <p15:guide id="19" pos="3042" userDrawn="1">
          <p15:clr>
            <a:srgbClr val="F26B43"/>
          </p15:clr>
        </p15:guide>
        <p15:guide id="20" orient="horz" pos="2390" userDrawn="1">
          <p15:clr>
            <a:srgbClr val="F26B43"/>
          </p15:clr>
        </p15:guide>
        <p15:guide id="21" orient="horz" pos="24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22.xml"/><Relationship Id="rId4" Type="http://schemas.openxmlformats.org/officeDocument/2006/relationships/chart" Target="../charts/char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3.sv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image" Target="../media/image2.jp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5.xml"/><Relationship Id="rId11" Type="http://schemas.openxmlformats.org/officeDocument/2006/relationships/image" Target="../media/image5.png"/><Relationship Id="rId5" Type="http://schemas.openxmlformats.org/officeDocument/2006/relationships/chart" Target="../charts/chart4.xml"/><Relationship Id="rId10" Type="http://schemas.openxmlformats.org/officeDocument/2006/relationships/image" Target="../media/image3.png"/><Relationship Id="rId4" Type="http://schemas.openxmlformats.org/officeDocument/2006/relationships/chart" Target="../charts/chart3.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hart" Target="../charts/chart8.xml"/><Relationship Id="rId7" Type="http://schemas.openxmlformats.org/officeDocument/2006/relationships/chart" Target="../charts/chart12.xml"/><Relationship Id="rId12" Type="http://schemas.openxmlformats.org/officeDocument/2006/relationships/image" Target="../media/image7.emf"/><Relationship Id="rId2" Type="http://schemas.openxmlformats.org/officeDocument/2006/relationships/chart" Target="../charts/chart7.xml"/><Relationship Id="rId1" Type="http://schemas.openxmlformats.org/officeDocument/2006/relationships/slideLayout" Target="../slideLayouts/slideLayout1.xml"/><Relationship Id="rId6" Type="http://schemas.openxmlformats.org/officeDocument/2006/relationships/chart" Target="../charts/chart11.xml"/><Relationship Id="rId11" Type="http://schemas.openxmlformats.org/officeDocument/2006/relationships/image" Target="../media/image16.png"/><Relationship Id="rId5" Type="http://schemas.openxmlformats.org/officeDocument/2006/relationships/chart" Target="../charts/chart10.xml"/><Relationship Id="rId10" Type="http://schemas.openxmlformats.org/officeDocument/2006/relationships/image" Target="../media/image15.png"/><Relationship Id="rId4" Type="http://schemas.openxmlformats.org/officeDocument/2006/relationships/chart" Target="../charts/chart9.xml"/><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3" Type="http://schemas.openxmlformats.org/officeDocument/2006/relationships/chart" Target="../charts/chart14.xml"/><Relationship Id="rId7" Type="http://schemas.openxmlformats.org/officeDocument/2006/relationships/image" Target="../media/image18.svg"/><Relationship Id="rId12" Type="http://schemas.openxmlformats.org/officeDocument/2006/relationships/chart" Target="../charts/chart19.xml"/><Relationship Id="rId2" Type="http://schemas.openxmlformats.org/officeDocument/2006/relationships/chart" Target="../charts/chart13.xml"/><Relationship Id="rId16" Type="http://schemas.openxmlformats.org/officeDocument/2006/relationships/image" Target="../media/image24.sv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chart" Target="../charts/chart18.xml"/><Relationship Id="rId5" Type="http://schemas.openxmlformats.org/officeDocument/2006/relationships/chart" Target="../charts/chart16.xml"/><Relationship Id="rId15" Type="http://schemas.openxmlformats.org/officeDocument/2006/relationships/image" Target="../media/image23.png"/><Relationship Id="rId10" Type="http://schemas.openxmlformats.org/officeDocument/2006/relationships/chart" Target="../charts/chart17.xml"/><Relationship Id="rId4" Type="http://schemas.openxmlformats.org/officeDocument/2006/relationships/chart" Target="../charts/chart15.xml"/><Relationship Id="rId9" Type="http://schemas.openxmlformats.org/officeDocument/2006/relationships/image" Target="../media/image20.svg"/><Relationship Id="rId14" Type="http://schemas.openxmlformats.org/officeDocument/2006/relationships/image" Target="../media/image2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BC82943B-4CA9-61A4-0B0B-9F3A7C70E1C7}"/>
              </a:ext>
            </a:extLst>
          </p:cNvPr>
          <p:cNvSpPr>
            <a:spLocks noEditPoints="1"/>
          </p:cNvSpPr>
          <p:nvPr/>
        </p:nvSpPr>
        <p:spPr bwMode="auto">
          <a:xfrm>
            <a:off x="4529138" y="1484099"/>
            <a:ext cx="5694362" cy="5373901"/>
          </a:xfrm>
          <a:custGeom>
            <a:avLst/>
            <a:gdLst>
              <a:gd name="T0" fmla="*/ 1982 w 2016"/>
              <a:gd name="T1" fmla="*/ 0 h 1902"/>
              <a:gd name="T2" fmla="*/ 2016 w 2016"/>
              <a:gd name="T3" fmla="*/ 1869 h 1902"/>
              <a:gd name="T4" fmla="*/ 1681 w 2016"/>
              <a:gd name="T5" fmla="*/ 1902 h 1902"/>
              <a:gd name="T6" fmla="*/ 1648 w 2016"/>
              <a:gd name="T7" fmla="*/ 1118 h 1902"/>
              <a:gd name="T8" fmla="*/ 1730 w 2016"/>
              <a:gd name="T9" fmla="*/ 1085 h 1902"/>
              <a:gd name="T10" fmla="*/ 1750 w 2016"/>
              <a:gd name="T11" fmla="*/ 1073 h 1902"/>
              <a:gd name="T12" fmla="*/ 1750 w 2016"/>
              <a:gd name="T13" fmla="*/ 1049 h 1902"/>
              <a:gd name="T14" fmla="*/ 1540 w 2016"/>
              <a:gd name="T15" fmla="*/ 677 h 1902"/>
              <a:gd name="T16" fmla="*/ 1574 w 2016"/>
              <a:gd name="T17" fmla="*/ 0 h 1902"/>
              <a:gd name="T18" fmla="*/ 442 w 2016"/>
              <a:gd name="T19" fmla="*/ 837 h 1902"/>
              <a:gd name="T20" fmla="*/ 476 w 2016"/>
              <a:gd name="T21" fmla="*/ 1211 h 1902"/>
              <a:gd name="T22" fmla="*/ 266 w 2016"/>
              <a:gd name="T23" fmla="*/ 1584 h 1902"/>
              <a:gd name="T24" fmla="*/ 266 w 2016"/>
              <a:gd name="T25" fmla="*/ 1607 h 1902"/>
              <a:gd name="T26" fmla="*/ 274 w 2016"/>
              <a:gd name="T27" fmla="*/ 1616 h 1902"/>
              <a:gd name="T28" fmla="*/ 335 w 2016"/>
              <a:gd name="T29" fmla="*/ 1619 h 1902"/>
              <a:gd name="T30" fmla="*/ 368 w 2016"/>
              <a:gd name="T31" fmla="*/ 1869 h 1902"/>
              <a:gd name="T32" fmla="*/ 34 w 2016"/>
              <a:gd name="T33" fmla="*/ 1902 h 1902"/>
              <a:gd name="T34" fmla="*/ 0 w 2016"/>
              <a:gd name="T35" fmla="*/ 871 h 1902"/>
              <a:gd name="T36" fmla="*/ 547 w 2016"/>
              <a:gd name="T37" fmla="*/ 361 h 1902"/>
              <a:gd name="T38" fmla="*/ 989 w 2016"/>
              <a:gd name="T39" fmla="*/ 394 h 1902"/>
              <a:gd name="T40" fmla="*/ 983 w 2016"/>
              <a:gd name="T41" fmla="*/ 964 h 1902"/>
              <a:gd name="T42" fmla="*/ 776 w 2016"/>
              <a:gd name="T43" fmla="*/ 1328 h 1902"/>
              <a:gd name="T44" fmla="*/ 780 w 2016"/>
              <a:gd name="T45" fmla="*/ 1341 h 1902"/>
              <a:gd name="T46" fmla="*/ 789 w 2016"/>
              <a:gd name="T47" fmla="*/ 1349 h 1902"/>
              <a:gd name="T48" fmla="*/ 848 w 2016"/>
              <a:gd name="T49" fmla="*/ 1352 h 1902"/>
              <a:gd name="T50" fmla="*/ 882 w 2016"/>
              <a:gd name="T51" fmla="*/ 1869 h 1902"/>
              <a:gd name="T52" fmla="*/ 654 w 2016"/>
              <a:gd name="T53" fmla="*/ 1902 h 1902"/>
              <a:gd name="T54" fmla="*/ 621 w 2016"/>
              <a:gd name="T55" fmla="*/ 1653 h 1902"/>
              <a:gd name="T56" fmla="*/ 703 w 2016"/>
              <a:gd name="T57" fmla="*/ 1619 h 1902"/>
              <a:gd name="T58" fmla="*/ 723 w 2016"/>
              <a:gd name="T59" fmla="*/ 1607 h 1902"/>
              <a:gd name="T60" fmla="*/ 726 w 2016"/>
              <a:gd name="T61" fmla="*/ 1596 h 1902"/>
              <a:gd name="T62" fmla="*/ 518 w 2016"/>
              <a:gd name="T63" fmla="*/ 1228 h 1902"/>
              <a:gd name="T64" fmla="*/ 513 w 2016"/>
              <a:gd name="T65" fmla="*/ 394 h 1902"/>
              <a:gd name="T66" fmla="*/ 1060 w 2016"/>
              <a:gd name="T67" fmla="*/ 474 h 1902"/>
              <a:gd name="T68" fmla="*/ 1503 w 2016"/>
              <a:gd name="T69" fmla="*/ 507 h 1902"/>
              <a:gd name="T70" fmla="*/ 1497 w 2016"/>
              <a:gd name="T71" fmla="*/ 696 h 1902"/>
              <a:gd name="T72" fmla="*/ 1290 w 2016"/>
              <a:gd name="T73" fmla="*/ 1061 h 1902"/>
              <a:gd name="T74" fmla="*/ 1301 w 2016"/>
              <a:gd name="T75" fmla="*/ 1082 h 1902"/>
              <a:gd name="T76" fmla="*/ 1313 w 2016"/>
              <a:gd name="T77" fmla="*/ 1085 h 1902"/>
              <a:gd name="T78" fmla="*/ 1395 w 2016"/>
              <a:gd name="T79" fmla="*/ 1118 h 1902"/>
              <a:gd name="T80" fmla="*/ 1362 w 2016"/>
              <a:gd name="T81" fmla="*/ 1902 h 1902"/>
              <a:gd name="T82" fmla="*/ 1134 w 2016"/>
              <a:gd name="T83" fmla="*/ 1869 h 1902"/>
              <a:gd name="T84" fmla="*/ 1168 w 2016"/>
              <a:gd name="T85" fmla="*/ 1352 h 1902"/>
              <a:gd name="T86" fmla="*/ 1228 w 2016"/>
              <a:gd name="T87" fmla="*/ 1349 h 1902"/>
              <a:gd name="T88" fmla="*/ 1240 w 2016"/>
              <a:gd name="T89" fmla="*/ 1328 h 1902"/>
              <a:gd name="T90" fmla="*/ 1031 w 2016"/>
              <a:gd name="T91" fmla="*/ 961 h 1902"/>
              <a:gd name="T92" fmla="*/ 1027 w 2016"/>
              <a:gd name="T93" fmla="*/ 507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16" h="1902">
                <a:moveTo>
                  <a:pt x="1574" y="0"/>
                </a:moveTo>
                <a:cubicBezTo>
                  <a:pt x="1982" y="0"/>
                  <a:pt x="1982" y="0"/>
                  <a:pt x="1982" y="0"/>
                </a:cubicBezTo>
                <a:cubicBezTo>
                  <a:pt x="2001" y="0"/>
                  <a:pt x="2016" y="15"/>
                  <a:pt x="2016" y="33"/>
                </a:cubicBezTo>
                <a:cubicBezTo>
                  <a:pt x="2016" y="1869"/>
                  <a:pt x="2016" y="1869"/>
                  <a:pt x="2016" y="1869"/>
                </a:cubicBezTo>
                <a:cubicBezTo>
                  <a:pt x="2016" y="1887"/>
                  <a:pt x="2001" y="1902"/>
                  <a:pt x="1982" y="1902"/>
                </a:cubicBezTo>
                <a:cubicBezTo>
                  <a:pt x="1681" y="1902"/>
                  <a:pt x="1681" y="1902"/>
                  <a:pt x="1681" y="1902"/>
                </a:cubicBezTo>
                <a:cubicBezTo>
                  <a:pt x="1663" y="1902"/>
                  <a:pt x="1648" y="1887"/>
                  <a:pt x="1648" y="1869"/>
                </a:cubicBezTo>
                <a:cubicBezTo>
                  <a:pt x="1648" y="1118"/>
                  <a:pt x="1648" y="1118"/>
                  <a:pt x="1648" y="1118"/>
                </a:cubicBezTo>
                <a:cubicBezTo>
                  <a:pt x="1648" y="1100"/>
                  <a:pt x="1663" y="1085"/>
                  <a:pt x="1681" y="1085"/>
                </a:cubicBezTo>
                <a:cubicBezTo>
                  <a:pt x="1730" y="1085"/>
                  <a:pt x="1730" y="1085"/>
                  <a:pt x="1730" y="1085"/>
                </a:cubicBezTo>
                <a:cubicBezTo>
                  <a:pt x="1734" y="1085"/>
                  <a:pt x="1738" y="1084"/>
                  <a:pt x="1742" y="1082"/>
                </a:cubicBezTo>
                <a:cubicBezTo>
                  <a:pt x="1745" y="1080"/>
                  <a:pt x="1748" y="1077"/>
                  <a:pt x="1750" y="1073"/>
                </a:cubicBezTo>
                <a:cubicBezTo>
                  <a:pt x="1752" y="1070"/>
                  <a:pt x="1753" y="1065"/>
                  <a:pt x="1753" y="1061"/>
                </a:cubicBezTo>
                <a:cubicBezTo>
                  <a:pt x="1753" y="1057"/>
                  <a:pt x="1752" y="1053"/>
                  <a:pt x="1750" y="1049"/>
                </a:cubicBezTo>
                <a:cubicBezTo>
                  <a:pt x="1545" y="694"/>
                  <a:pt x="1545" y="694"/>
                  <a:pt x="1545" y="694"/>
                </a:cubicBezTo>
                <a:cubicBezTo>
                  <a:pt x="1542" y="688"/>
                  <a:pt x="1540" y="683"/>
                  <a:pt x="1540" y="677"/>
                </a:cubicBezTo>
                <a:cubicBezTo>
                  <a:pt x="1540" y="33"/>
                  <a:pt x="1540" y="33"/>
                  <a:pt x="1540" y="33"/>
                </a:cubicBezTo>
                <a:cubicBezTo>
                  <a:pt x="1540" y="15"/>
                  <a:pt x="1555" y="0"/>
                  <a:pt x="1574" y="0"/>
                </a:cubicBezTo>
                <a:close/>
                <a:moveTo>
                  <a:pt x="34" y="837"/>
                </a:moveTo>
                <a:cubicBezTo>
                  <a:pt x="442" y="837"/>
                  <a:pt x="442" y="837"/>
                  <a:pt x="442" y="837"/>
                </a:cubicBezTo>
                <a:cubicBezTo>
                  <a:pt x="461" y="837"/>
                  <a:pt x="476" y="852"/>
                  <a:pt x="476" y="871"/>
                </a:cubicBezTo>
                <a:cubicBezTo>
                  <a:pt x="476" y="1211"/>
                  <a:pt x="476" y="1211"/>
                  <a:pt x="476" y="1211"/>
                </a:cubicBezTo>
                <a:cubicBezTo>
                  <a:pt x="476" y="1219"/>
                  <a:pt x="474" y="1225"/>
                  <a:pt x="470" y="1231"/>
                </a:cubicBezTo>
                <a:cubicBezTo>
                  <a:pt x="266" y="1584"/>
                  <a:pt x="266" y="1584"/>
                  <a:pt x="266" y="1584"/>
                </a:cubicBezTo>
                <a:cubicBezTo>
                  <a:pt x="264" y="1588"/>
                  <a:pt x="263" y="1592"/>
                  <a:pt x="263" y="1596"/>
                </a:cubicBezTo>
                <a:cubicBezTo>
                  <a:pt x="263" y="1600"/>
                  <a:pt x="264" y="1604"/>
                  <a:pt x="266" y="1607"/>
                </a:cubicBezTo>
                <a:cubicBezTo>
                  <a:pt x="266" y="1609"/>
                  <a:pt x="266" y="1609"/>
                  <a:pt x="266" y="1609"/>
                </a:cubicBezTo>
                <a:cubicBezTo>
                  <a:pt x="268" y="1612"/>
                  <a:pt x="271" y="1614"/>
                  <a:pt x="274" y="1616"/>
                </a:cubicBezTo>
                <a:cubicBezTo>
                  <a:pt x="278" y="1618"/>
                  <a:pt x="282" y="1619"/>
                  <a:pt x="286" y="1619"/>
                </a:cubicBezTo>
                <a:cubicBezTo>
                  <a:pt x="335" y="1619"/>
                  <a:pt x="335" y="1619"/>
                  <a:pt x="335" y="1619"/>
                </a:cubicBezTo>
                <a:cubicBezTo>
                  <a:pt x="353" y="1619"/>
                  <a:pt x="368" y="1634"/>
                  <a:pt x="368" y="1653"/>
                </a:cubicBezTo>
                <a:cubicBezTo>
                  <a:pt x="368" y="1869"/>
                  <a:pt x="368" y="1869"/>
                  <a:pt x="368" y="1869"/>
                </a:cubicBezTo>
                <a:cubicBezTo>
                  <a:pt x="368" y="1887"/>
                  <a:pt x="353" y="1902"/>
                  <a:pt x="335" y="1902"/>
                </a:cubicBezTo>
                <a:cubicBezTo>
                  <a:pt x="34" y="1902"/>
                  <a:pt x="34" y="1902"/>
                  <a:pt x="34" y="1902"/>
                </a:cubicBezTo>
                <a:cubicBezTo>
                  <a:pt x="15" y="1902"/>
                  <a:pt x="0" y="1887"/>
                  <a:pt x="0" y="1869"/>
                </a:cubicBezTo>
                <a:cubicBezTo>
                  <a:pt x="0" y="871"/>
                  <a:pt x="0" y="871"/>
                  <a:pt x="0" y="871"/>
                </a:cubicBezTo>
                <a:cubicBezTo>
                  <a:pt x="0" y="852"/>
                  <a:pt x="15" y="837"/>
                  <a:pt x="34" y="837"/>
                </a:cubicBezTo>
                <a:close/>
                <a:moveTo>
                  <a:pt x="547" y="361"/>
                </a:moveTo>
                <a:cubicBezTo>
                  <a:pt x="956" y="361"/>
                  <a:pt x="956" y="361"/>
                  <a:pt x="956" y="361"/>
                </a:cubicBezTo>
                <a:cubicBezTo>
                  <a:pt x="974" y="361"/>
                  <a:pt x="989" y="376"/>
                  <a:pt x="989" y="394"/>
                </a:cubicBezTo>
                <a:cubicBezTo>
                  <a:pt x="989" y="944"/>
                  <a:pt x="989" y="944"/>
                  <a:pt x="989" y="944"/>
                </a:cubicBezTo>
                <a:cubicBezTo>
                  <a:pt x="989" y="951"/>
                  <a:pt x="987" y="958"/>
                  <a:pt x="983" y="964"/>
                </a:cubicBezTo>
                <a:cubicBezTo>
                  <a:pt x="779" y="1316"/>
                  <a:pt x="779" y="1316"/>
                  <a:pt x="779" y="1316"/>
                </a:cubicBezTo>
                <a:cubicBezTo>
                  <a:pt x="777" y="1320"/>
                  <a:pt x="776" y="1324"/>
                  <a:pt x="776" y="1328"/>
                </a:cubicBezTo>
                <a:cubicBezTo>
                  <a:pt x="776" y="1333"/>
                  <a:pt x="777" y="1337"/>
                  <a:pt x="779" y="1340"/>
                </a:cubicBezTo>
                <a:cubicBezTo>
                  <a:pt x="780" y="1341"/>
                  <a:pt x="780" y="1341"/>
                  <a:pt x="780" y="1341"/>
                </a:cubicBezTo>
                <a:cubicBezTo>
                  <a:pt x="782" y="1344"/>
                  <a:pt x="785" y="1347"/>
                  <a:pt x="788" y="1349"/>
                </a:cubicBezTo>
                <a:cubicBezTo>
                  <a:pt x="789" y="1349"/>
                  <a:pt x="789" y="1349"/>
                  <a:pt x="789" y="1349"/>
                </a:cubicBezTo>
                <a:cubicBezTo>
                  <a:pt x="792" y="1351"/>
                  <a:pt x="796" y="1352"/>
                  <a:pt x="800" y="1352"/>
                </a:cubicBezTo>
                <a:cubicBezTo>
                  <a:pt x="848" y="1352"/>
                  <a:pt x="848" y="1352"/>
                  <a:pt x="848" y="1352"/>
                </a:cubicBezTo>
                <a:cubicBezTo>
                  <a:pt x="867" y="1352"/>
                  <a:pt x="882" y="1367"/>
                  <a:pt x="882" y="1385"/>
                </a:cubicBezTo>
                <a:cubicBezTo>
                  <a:pt x="882" y="1869"/>
                  <a:pt x="882" y="1869"/>
                  <a:pt x="882" y="1869"/>
                </a:cubicBezTo>
                <a:cubicBezTo>
                  <a:pt x="882" y="1887"/>
                  <a:pt x="867" y="1902"/>
                  <a:pt x="848" y="1902"/>
                </a:cubicBezTo>
                <a:cubicBezTo>
                  <a:pt x="654" y="1902"/>
                  <a:pt x="654" y="1902"/>
                  <a:pt x="654" y="1902"/>
                </a:cubicBezTo>
                <a:cubicBezTo>
                  <a:pt x="636" y="1902"/>
                  <a:pt x="621" y="1887"/>
                  <a:pt x="621" y="1869"/>
                </a:cubicBezTo>
                <a:cubicBezTo>
                  <a:pt x="621" y="1653"/>
                  <a:pt x="621" y="1653"/>
                  <a:pt x="621" y="1653"/>
                </a:cubicBezTo>
                <a:cubicBezTo>
                  <a:pt x="621" y="1634"/>
                  <a:pt x="636" y="1619"/>
                  <a:pt x="654" y="1619"/>
                </a:cubicBezTo>
                <a:cubicBezTo>
                  <a:pt x="703" y="1619"/>
                  <a:pt x="703" y="1619"/>
                  <a:pt x="703" y="1619"/>
                </a:cubicBezTo>
                <a:cubicBezTo>
                  <a:pt x="707" y="1619"/>
                  <a:pt x="712" y="1618"/>
                  <a:pt x="715" y="1616"/>
                </a:cubicBezTo>
                <a:cubicBezTo>
                  <a:pt x="718" y="1614"/>
                  <a:pt x="721" y="1611"/>
                  <a:pt x="723" y="1607"/>
                </a:cubicBezTo>
                <a:cubicBezTo>
                  <a:pt x="724" y="1606"/>
                  <a:pt x="724" y="1606"/>
                  <a:pt x="724" y="1606"/>
                </a:cubicBezTo>
                <a:cubicBezTo>
                  <a:pt x="726" y="1603"/>
                  <a:pt x="726" y="1599"/>
                  <a:pt x="726" y="1596"/>
                </a:cubicBezTo>
                <a:cubicBezTo>
                  <a:pt x="726" y="1592"/>
                  <a:pt x="725" y="1587"/>
                  <a:pt x="723" y="1584"/>
                </a:cubicBezTo>
                <a:cubicBezTo>
                  <a:pt x="518" y="1228"/>
                  <a:pt x="518" y="1228"/>
                  <a:pt x="518" y="1228"/>
                </a:cubicBezTo>
                <a:cubicBezTo>
                  <a:pt x="515" y="1223"/>
                  <a:pt x="513" y="1217"/>
                  <a:pt x="513" y="1211"/>
                </a:cubicBezTo>
                <a:cubicBezTo>
                  <a:pt x="513" y="394"/>
                  <a:pt x="513" y="394"/>
                  <a:pt x="513" y="394"/>
                </a:cubicBezTo>
                <a:cubicBezTo>
                  <a:pt x="513" y="376"/>
                  <a:pt x="528" y="361"/>
                  <a:pt x="547" y="361"/>
                </a:cubicBezTo>
                <a:close/>
                <a:moveTo>
                  <a:pt x="1060" y="474"/>
                </a:moveTo>
                <a:cubicBezTo>
                  <a:pt x="1469" y="474"/>
                  <a:pt x="1469" y="474"/>
                  <a:pt x="1469" y="474"/>
                </a:cubicBezTo>
                <a:cubicBezTo>
                  <a:pt x="1488" y="474"/>
                  <a:pt x="1503" y="489"/>
                  <a:pt x="1503" y="507"/>
                </a:cubicBezTo>
                <a:cubicBezTo>
                  <a:pt x="1503" y="677"/>
                  <a:pt x="1503" y="677"/>
                  <a:pt x="1503" y="677"/>
                </a:cubicBezTo>
                <a:cubicBezTo>
                  <a:pt x="1503" y="684"/>
                  <a:pt x="1500" y="690"/>
                  <a:pt x="1497" y="696"/>
                </a:cubicBezTo>
                <a:cubicBezTo>
                  <a:pt x="1292" y="1050"/>
                  <a:pt x="1292" y="1050"/>
                  <a:pt x="1292" y="1050"/>
                </a:cubicBezTo>
                <a:cubicBezTo>
                  <a:pt x="1290" y="1054"/>
                  <a:pt x="1290" y="1057"/>
                  <a:pt x="1290" y="1061"/>
                </a:cubicBezTo>
                <a:cubicBezTo>
                  <a:pt x="1290" y="1065"/>
                  <a:pt x="1291" y="1070"/>
                  <a:pt x="1293" y="1073"/>
                </a:cubicBezTo>
                <a:cubicBezTo>
                  <a:pt x="1295" y="1076"/>
                  <a:pt x="1298" y="1080"/>
                  <a:pt x="1301" y="1082"/>
                </a:cubicBezTo>
                <a:cubicBezTo>
                  <a:pt x="1302" y="1082"/>
                  <a:pt x="1302" y="1082"/>
                  <a:pt x="1302" y="1082"/>
                </a:cubicBezTo>
                <a:cubicBezTo>
                  <a:pt x="1305" y="1084"/>
                  <a:pt x="1309" y="1085"/>
                  <a:pt x="1313" y="1085"/>
                </a:cubicBezTo>
                <a:cubicBezTo>
                  <a:pt x="1362" y="1085"/>
                  <a:pt x="1362" y="1085"/>
                  <a:pt x="1362" y="1085"/>
                </a:cubicBezTo>
                <a:cubicBezTo>
                  <a:pt x="1380" y="1085"/>
                  <a:pt x="1395" y="1100"/>
                  <a:pt x="1395" y="1118"/>
                </a:cubicBezTo>
                <a:cubicBezTo>
                  <a:pt x="1395" y="1869"/>
                  <a:pt x="1395" y="1869"/>
                  <a:pt x="1395" y="1869"/>
                </a:cubicBezTo>
                <a:cubicBezTo>
                  <a:pt x="1395" y="1887"/>
                  <a:pt x="1380" y="1902"/>
                  <a:pt x="1362" y="1902"/>
                </a:cubicBezTo>
                <a:cubicBezTo>
                  <a:pt x="1168" y="1902"/>
                  <a:pt x="1168" y="1902"/>
                  <a:pt x="1168" y="1902"/>
                </a:cubicBezTo>
                <a:cubicBezTo>
                  <a:pt x="1149" y="1902"/>
                  <a:pt x="1134" y="1887"/>
                  <a:pt x="1134" y="1869"/>
                </a:cubicBezTo>
                <a:cubicBezTo>
                  <a:pt x="1134" y="1385"/>
                  <a:pt x="1134" y="1385"/>
                  <a:pt x="1134" y="1385"/>
                </a:cubicBezTo>
                <a:cubicBezTo>
                  <a:pt x="1134" y="1367"/>
                  <a:pt x="1149" y="1352"/>
                  <a:pt x="1168" y="1352"/>
                </a:cubicBezTo>
                <a:cubicBezTo>
                  <a:pt x="1216" y="1352"/>
                  <a:pt x="1216" y="1352"/>
                  <a:pt x="1216" y="1352"/>
                </a:cubicBezTo>
                <a:cubicBezTo>
                  <a:pt x="1221" y="1352"/>
                  <a:pt x="1225" y="1351"/>
                  <a:pt x="1228" y="1349"/>
                </a:cubicBezTo>
                <a:cubicBezTo>
                  <a:pt x="1232" y="1347"/>
                  <a:pt x="1235" y="1344"/>
                  <a:pt x="1237" y="1340"/>
                </a:cubicBezTo>
                <a:cubicBezTo>
                  <a:pt x="1239" y="1337"/>
                  <a:pt x="1240" y="1333"/>
                  <a:pt x="1240" y="1328"/>
                </a:cubicBezTo>
                <a:cubicBezTo>
                  <a:pt x="1240" y="1324"/>
                  <a:pt x="1239" y="1320"/>
                  <a:pt x="1237" y="1316"/>
                </a:cubicBezTo>
                <a:cubicBezTo>
                  <a:pt x="1031" y="961"/>
                  <a:pt x="1031" y="961"/>
                  <a:pt x="1031" y="961"/>
                </a:cubicBezTo>
                <a:cubicBezTo>
                  <a:pt x="1028" y="955"/>
                  <a:pt x="1027" y="950"/>
                  <a:pt x="1027" y="944"/>
                </a:cubicBezTo>
                <a:cubicBezTo>
                  <a:pt x="1027" y="507"/>
                  <a:pt x="1027" y="507"/>
                  <a:pt x="1027" y="507"/>
                </a:cubicBezTo>
                <a:cubicBezTo>
                  <a:pt x="1027" y="489"/>
                  <a:pt x="1042" y="474"/>
                  <a:pt x="1060" y="474"/>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ectangle: Top Corners Rounded 1">
            <a:extLst>
              <a:ext uri="{FF2B5EF4-FFF2-40B4-BE49-F238E27FC236}">
                <a16:creationId xmlns:a16="http://schemas.microsoft.com/office/drawing/2014/main" id="{10D73832-6CB8-4745-5BF9-83AA40C39CEB}"/>
              </a:ext>
            </a:extLst>
          </p:cNvPr>
          <p:cNvSpPr/>
          <p:nvPr/>
        </p:nvSpPr>
        <p:spPr>
          <a:xfrm rot="10800000">
            <a:off x="606416" y="-7"/>
            <a:ext cx="2111383" cy="1485903"/>
          </a:xfrm>
          <a:prstGeom prst="round2SameRect">
            <a:avLst>
              <a:gd name="adj1" fmla="val 5292"/>
              <a:gd name="adj2" fmla="val 0"/>
            </a:avLst>
          </a:prstGeom>
          <a:solidFill>
            <a:schemeClr val="bg1"/>
          </a:solidFill>
          <a:ln>
            <a:noFill/>
          </a:ln>
          <a:effectLst>
            <a:outerShdw blurRad="76200" dist="254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defTabSz="413126"/>
            <a:endParaRPr lang="en-US" sz="12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0BD59AB-C317-4E1B-B570-90C7A0DC2863}"/>
              </a:ext>
            </a:extLst>
          </p:cNvPr>
          <p:cNvSpPr txBox="1"/>
          <p:nvPr/>
        </p:nvSpPr>
        <p:spPr>
          <a:xfrm>
            <a:off x="606425" y="6026367"/>
            <a:ext cx="4078078" cy="420471"/>
          </a:xfrm>
          <a:prstGeom prst="rect">
            <a:avLst/>
          </a:prstGeom>
          <a:noFill/>
        </p:spPr>
        <p:txBody>
          <a:bodyPr wrap="square" lIns="0" tIns="0" rIns="0" bIns="0" anchor="ctr" anchorCtr="0">
            <a:noAutofit/>
          </a:bodyPr>
          <a:lstStyle/>
          <a:p>
            <a:pPr defTabSz="413126"/>
            <a:r>
              <a:rPr lang="en-US" sz="1626" b="1" dirty="0">
                <a:solidFill>
                  <a:schemeClr val="bg1"/>
                </a:solidFill>
                <a:latin typeface="Arial" panose="020B0604020202020204"/>
              </a:rPr>
              <a:t>2023</a:t>
            </a:r>
          </a:p>
        </p:txBody>
      </p:sp>
      <p:sp>
        <p:nvSpPr>
          <p:cNvPr id="5" name="TextBox 4">
            <a:extLst>
              <a:ext uri="{FF2B5EF4-FFF2-40B4-BE49-F238E27FC236}">
                <a16:creationId xmlns:a16="http://schemas.microsoft.com/office/drawing/2014/main" id="{22D1E866-2CE3-8897-0AC3-11750D198654}"/>
              </a:ext>
            </a:extLst>
          </p:cNvPr>
          <p:cNvSpPr txBox="1"/>
          <p:nvPr/>
        </p:nvSpPr>
        <p:spPr>
          <a:xfrm>
            <a:off x="606426" y="2746375"/>
            <a:ext cx="4222750" cy="1365250"/>
          </a:xfrm>
          <a:prstGeom prst="rect">
            <a:avLst/>
          </a:prstGeom>
          <a:noFill/>
        </p:spPr>
        <p:txBody>
          <a:bodyPr wrap="square" lIns="0">
            <a:noAutofit/>
          </a:bodyPr>
          <a:lstStyle/>
          <a:p>
            <a:pPr defTabSz="413126"/>
            <a:r>
              <a:rPr lang="en-US" sz="3600" b="1" dirty="0">
                <a:solidFill>
                  <a:schemeClr val="bg1"/>
                </a:solidFill>
                <a:latin typeface="Arial" panose="020B0604020202020204" pitchFamily="34" charset="0"/>
                <a:cs typeface="Arial" panose="020B0604020202020204" pitchFamily="34" charset="0"/>
              </a:rPr>
              <a:t>Investor </a:t>
            </a:r>
          </a:p>
          <a:p>
            <a:pPr defTabSz="413126"/>
            <a:r>
              <a:rPr lang="en-US" sz="4000" b="1" dirty="0">
                <a:solidFill>
                  <a:schemeClr val="bg1"/>
                </a:solidFill>
                <a:latin typeface="Arial" panose="020B0604020202020204" pitchFamily="34" charset="0"/>
                <a:cs typeface="Arial" panose="020B0604020202020204" pitchFamily="34" charset="0"/>
              </a:rPr>
              <a:t>Presentation</a:t>
            </a:r>
            <a:endParaRPr lang="en-US" sz="3600" b="1" dirty="0">
              <a:solidFill>
                <a:schemeClr val="bg1"/>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DD2D9842-0B9E-F086-2CBA-992221C2EA0F}"/>
              </a:ext>
            </a:extLst>
          </p:cNvPr>
          <p:cNvPicPr>
            <a:picLocks noChangeAspect="1"/>
          </p:cNvPicPr>
          <p:nvPr/>
        </p:nvPicPr>
        <p:blipFill rotWithShape="1">
          <a:blip r:embed="rId2">
            <a:clrChange>
              <a:clrFrom>
                <a:srgbClr val="FFFFFF"/>
              </a:clrFrom>
              <a:clrTo>
                <a:srgbClr val="FFFFFF">
                  <a:alpha val="0"/>
                </a:srgbClr>
              </a:clrTo>
            </a:clrChange>
          </a:blip>
          <a:srcRect l="8132" t="16228" r="8132" b="16228"/>
          <a:stretch/>
        </p:blipFill>
        <p:spPr>
          <a:xfrm>
            <a:off x="794551" y="374180"/>
            <a:ext cx="1735112" cy="730720"/>
          </a:xfrm>
          <a:prstGeom prst="rect">
            <a:avLst/>
          </a:prstGeom>
        </p:spPr>
      </p:pic>
      <p:cxnSp>
        <p:nvCxnSpPr>
          <p:cNvPr id="8" name="Straight Connector 7">
            <a:extLst>
              <a:ext uri="{FF2B5EF4-FFF2-40B4-BE49-F238E27FC236}">
                <a16:creationId xmlns:a16="http://schemas.microsoft.com/office/drawing/2014/main" id="{7053058C-D121-F9FA-26FA-EE1A7F7AFD91}"/>
              </a:ext>
            </a:extLst>
          </p:cNvPr>
          <p:cNvCxnSpPr/>
          <p:nvPr/>
        </p:nvCxnSpPr>
        <p:spPr>
          <a:xfrm>
            <a:off x="606425" y="6017757"/>
            <a:ext cx="14430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699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AE8A0A1-A226-020D-F84E-9ABEEFA165D7}"/>
              </a:ext>
            </a:extLst>
          </p:cNvPr>
          <p:cNvSpPr/>
          <p:nvPr/>
        </p:nvSpPr>
        <p:spPr>
          <a:xfrm>
            <a:off x="0" y="1503483"/>
            <a:ext cx="9906000" cy="4941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3EEB3E-9B95-0EFA-F285-0B1AC842B65D}"/>
              </a:ext>
            </a:extLst>
          </p:cNvPr>
          <p:cNvSpPr>
            <a:spLocks noGrp="1"/>
          </p:cNvSpPr>
          <p:nvPr>
            <p:ph type="title"/>
          </p:nvPr>
        </p:nvSpPr>
        <p:spPr>
          <a:xfrm>
            <a:off x="606424" y="412751"/>
            <a:ext cx="5591176" cy="692149"/>
          </a:xfrm>
        </p:spPr>
        <p:txBody>
          <a:bodyPr anchor="ctr" anchorCtr="0"/>
          <a:lstStyle/>
          <a:p>
            <a:r>
              <a:rPr lang="en-US" dirty="0"/>
              <a:t>High Barriers to Entry | </a:t>
            </a:r>
            <a:r>
              <a:rPr lang="en-US" b="0" dirty="0"/>
              <a:t>Exclusivity</a:t>
            </a:r>
            <a:endParaRPr lang="en-US" dirty="0"/>
          </a:p>
        </p:txBody>
      </p:sp>
      <p:sp>
        <p:nvSpPr>
          <p:cNvPr id="3" name="Text Placeholder 2">
            <a:extLst>
              <a:ext uri="{FF2B5EF4-FFF2-40B4-BE49-F238E27FC236}">
                <a16:creationId xmlns:a16="http://schemas.microsoft.com/office/drawing/2014/main" id="{A8FDD22C-355D-030B-0BAE-B345406064C5}"/>
              </a:ext>
            </a:extLst>
          </p:cNvPr>
          <p:cNvSpPr>
            <a:spLocks noGrp="1"/>
          </p:cNvSpPr>
          <p:nvPr>
            <p:ph type="body" sz="quarter" idx="11"/>
          </p:nvPr>
        </p:nvSpPr>
        <p:spPr>
          <a:xfrm>
            <a:off x="606424" y="1113692"/>
            <a:ext cx="5286376" cy="380999"/>
          </a:xfrm>
        </p:spPr>
        <p:txBody>
          <a:bodyPr/>
          <a:lstStyle/>
          <a:p>
            <a:r>
              <a:rPr lang="en-US" b="1" i="1" dirty="0"/>
              <a:t>Sole government partner for payments and collections</a:t>
            </a:r>
          </a:p>
        </p:txBody>
      </p:sp>
      <p:sp>
        <p:nvSpPr>
          <p:cNvPr id="8" name="Freeform 5">
            <a:extLst>
              <a:ext uri="{FF2B5EF4-FFF2-40B4-BE49-F238E27FC236}">
                <a16:creationId xmlns:a16="http://schemas.microsoft.com/office/drawing/2014/main" id="{C9002ECC-B47D-0DFA-B5C7-74A4129089F1}"/>
              </a:ext>
            </a:extLst>
          </p:cNvPr>
          <p:cNvSpPr>
            <a:spLocks/>
          </p:cNvSpPr>
          <p:nvPr/>
        </p:nvSpPr>
        <p:spPr bwMode="auto">
          <a:xfrm>
            <a:off x="927100" y="2093784"/>
            <a:ext cx="3714750" cy="3716338"/>
          </a:xfrm>
          <a:custGeom>
            <a:avLst/>
            <a:gdLst>
              <a:gd name="T0" fmla="*/ 3401 w 4568"/>
              <a:gd name="T1" fmla="*/ 0 h 4569"/>
              <a:gd name="T2" fmla="*/ 1167 w 4568"/>
              <a:gd name="T3" fmla="*/ 0 h 4569"/>
              <a:gd name="T4" fmla="*/ 0 w 4568"/>
              <a:gd name="T5" fmla="*/ 1168 h 4569"/>
              <a:gd name="T6" fmla="*/ 0 w 4568"/>
              <a:gd name="T7" fmla="*/ 3401 h 4569"/>
              <a:gd name="T8" fmla="*/ 1167 w 4568"/>
              <a:gd name="T9" fmla="*/ 4569 h 4569"/>
              <a:gd name="T10" fmla="*/ 3401 w 4568"/>
              <a:gd name="T11" fmla="*/ 4569 h 4569"/>
              <a:gd name="T12" fmla="*/ 4568 w 4568"/>
              <a:gd name="T13" fmla="*/ 3401 h 4569"/>
              <a:gd name="T14" fmla="*/ 4568 w 4568"/>
              <a:gd name="T15" fmla="*/ 1168 h 4569"/>
              <a:gd name="T16" fmla="*/ 3401 w 4568"/>
              <a:gd name="T17" fmla="*/ 0 h 4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8" h="4569">
                <a:moveTo>
                  <a:pt x="3401" y="0"/>
                </a:moveTo>
                <a:cubicBezTo>
                  <a:pt x="1167" y="0"/>
                  <a:pt x="1167" y="0"/>
                  <a:pt x="1167" y="0"/>
                </a:cubicBezTo>
                <a:cubicBezTo>
                  <a:pt x="522" y="0"/>
                  <a:pt x="0" y="523"/>
                  <a:pt x="0" y="1168"/>
                </a:cubicBezTo>
                <a:cubicBezTo>
                  <a:pt x="0" y="3401"/>
                  <a:pt x="0" y="3401"/>
                  <a:pt x="0" y="3401"/>
                </a:cubicBezTo>
                <a:cubicBezTo>
                  <a:pt x="0" y="4046"/>
                  <a:pt x="522" y="4569"/>
                  <a:pt x="1167" y="4569"/>
                </a:cubicBezTo>
                <a:cubicBezTo>
                  <a:pt x="3401" y="4569"/>
                  <a:pt x="3401" y="4569"/>
                  <a:pt x="3401" y="4569"/>
                </a:cubicBezTo>
                <a:cubicBezTo>
                  <a:pt x="4045" y="4569"/>
                  <a:pt x="4568" y="4046"/>
                  <a:pt x="4568" y="3401"/>
                </a:cubicBezTo>
                <a:cubicBezTo>
                  <a:pt x="4568" y="1168"/>
                  <a:pt x="4568" y="1168"/>
                  <a:pt x="4568" y="1168"/>
                </a:cubicBezTo>
                <a:cubicBezTo>
                  <a:pt x="4568" y="523"/>
                  <a:pt x="4045" y="0"/>
                  <a:pt x="3401" y="0"/>
                </a:cubicBezTo>
                <a:close/>
              </a:path>
            </a:pathLst>
          </a:custGeom>
          <a:solidFill>
            <a:schemeClr val="accent2"/>
          </a:solidFill>
          <a:ln>
            <a:noFill/>
          </a:ln>
          <a:effectLst>
            <a:outerShdw blurRad="101600" dist="254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F7F51C41-27EA-447B-ECC9-781C8611F932}"/>
              </a:ext>
            </a:extLst>
          </p:cNvPr>
          <p:cNvSpPr>
            <a:spLocks/>
          </p:cNvSpPr>
          <p:nvPr/>
        </p:nvSpPr>
        <p:spPr bwMode="auto">
          <a:xfrm>
            <a:off x="5262563" y="2093784"/>
            <a:ext cx="3714750" cy="3716338"/>
          </a:xfrm>
          <a:custGeom>
            <a:avLst/>
            <a:gdLst>
              <a:gd name="T0" fmla="*/ 3401 w 4568"/>
              <a:gd name="T1" fmla="*/ 0 h 4569"/>
              <a:gd name="T2" fmla="*/ 1167 w 4568"/>
              <a:gd name="T3" fmla="*/ 0 h 4569"/>
              <a:gd name="T4" fmla="*/ 0 w 4568"/>
              <a:gd name="T5" fmla="*/ 1168 h 4569"/>
              <a:gd name="T6" fmla="*/ 0 w 4568"/>
              <a:gd name="T7" fmla="*/ 3401 h 4569"/>
              <a:gd name="T8" fmla="*/ 1167 w 4568"/>
              <a:gd name="T9" fmla="*/ 4569 h 4569"/>
              <a:gd name="T10" fmla="*/ 3401 w 4568"/>
              <a:gd name="T11" fmla="*/ 4569 h 4569"/>
              <a:gd name="T12" fmla="*/ 4568 w 4568"/>
              <a:gd name="T13" fmla="*/ 3401 h 4569"/>
              <a:gd name="T14" fmla="*/ 4568 w 4568"/>
              <a:gd name="T15" fmla="*/ 1168 h 4569"/>
              <a:gd name="T16" fmla="*/ 3401 w 4568"/>
              <a:gd name="T17" fmla="*/ 0 h 4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68" h="4569">
                <a:moveTo>
                  <a:pt x="3401" y="0"/>
                </a:moveTo>
                <a:cubicBezTo>
                  <a:pt x="1167" y="0"/>
                  <a:pt x="1167" y="0"/>
                  <a:pt x="1167" y="0"/>
                </a:cubicBezTo>
                <a:cubicBezTo>
                  <a:pt x="523" y="0"/>
                  <a:pt x="0" y="523"/>
                  <a:pt x="0" y="1168"/>
                </a:cubicBezTo>
                <a:cubicBezTo>
                  <a:pt x="0" y="3401"/>
                  <a:pt x="0" y="3401"/>
                  <a:pt x="0" y="3401"/>
                </a:cubicBezTo>
                <a:cubicBezTo>
                  <a:pt x="0" y="4046"/>
                  <a:pt x="523" y="4569"/>
                  <a:pt x="1167" y="4569"/>
                </a:cubicBezTo>
                <a:cubicBezTo>
                  <a:pt x="3401" y="4569"/>
                  <a:pt x="3401" y="4569"/>
                  <a:pt x="3401" y="4569"/>
                </a:cubicBezTo>
                <a:cubicBezTo>
                  <a:pt x="4046" y="4569"/>
                  <a:pt x="4568" y="4046"/>
                  <a:pt x="4568" y="3401"/>
                </a:cubicBezTo>
                <a:cubicBezTo>
                  <a:pt x="4568" y="1168"/>
                  <a:pt x="4568" y="1168"/>
                  <a:pt x="4568" y="1168"/>
                </a:cubicBezTo>
                <a:cubicBezTo>
                  <a:pt x="4568" y="523"/>
                  <a:pt x="4046" y="0"/>
                  <a:pt x="3401" y="0"/>
                </a:cubicBezTo>
                <a:close/>
              </a:path>
            </a:pathLst>
          </a:custGeom>
          <a:solidFill>
            <a:schemeClr val="bg1">
              <a:lumMod val="85000"/>
            </a:schemeClr>
          </a:solidFill>
          <a:ln>
            <a:noFill/>
          </a:ln>
          <a:effectLst>
            <a:outerShdw blurRad="101600" dist="25400" dir="2700000" algn="t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15" name="Oval 8">
            <a:extLst>
              <a:ext uri="{FF2B5EF4-FFF2-40B4-BE49-F238E27FC236}">
                <a16:creationId xmlns:a16="http://schemas.microsoft.com/office/drawing/2014/main" id="{9A28C16B-FD4D-79E9-C59F-471E60EF70D2}"/>
              </a:ext>
            </a:extLst>
          </p:cNvPr>
          <p:cNvSpPr>
            <a:spLocks noChangeArrowheads="1"/>
          </p:cNvSpPr>
          <p:nvPr/>
        </p:nvSpPr>
        <p:spPr bwMode="auto">
          <a:xfrm>
            <a:off x="7859713" y="3886072"/>
            <a:ext cx="133350" cy="13176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B563D727-520E-86E8-C2F2-4DC8DD8569C6}"/>
              </a:ext>
            </a:extLst>
          </p:cNvPr>
          <p:cNvSpPr>
            <a:spLocks/>
          </p:cNvSpPr>
          <p:nvPr/>
        </p:nvSpPr>
        <p:spPr bwMode="auto">
          <a:xfrm>
            <a:off x="4795838" y="1774697"/>
            <a:ext cx="4502150" cy="2185988"/>
          </a:xfrm>
          <a:custGeom>
            <a:avLst/>
            <a:gdLst>
              <a:gd name="T0" fmla="*/ 5537 w 5537"/>
              <a:gd name="T1" fmla="*/ 2689 h 2689"/>
              <a:gd name="T2" fmla="*/ 3851 w 5537"/>
              <a:gd name="T3" fmla="*/ 2689 h 2689"/>
              <a:gd name="T4" fmla="*/ 3851 w 5537"/>
              <a:gd name="T5" fmla="*/ 2666 h 2689"/>
              <a:gd name="T6" fmla="*/ 5515 w 5537"/>
              <a:gd name="T7" fmla="*/ 2666 h 2689"/>
              <a:gd name="T8" fmla="*/ 5515 w 5537"/>
              <a:gd name="T9" fmla="*/ 1374 h 2689"/>
              <a:gd name="T10" fmla="*/ 4163 w 5537"/>
              <a:gd name="T11" fmla="*/ 22 h 2689"/>
              <a:gd name="T12" fmla="*/ 1555 w 5537"/>
              <a:gd name="T13" fmla="*/ 22 h 2689"/>
              <a:gd name="T14" fmla="*/ 204 w 5537"/>
              <a:gd name="T15" fmla="*/ 1374 h 2689"/>
              <a:gd name="T16" fmla="*/ 204 w 5537"/>
              <a:gd name="T17" fmla="*/ 2496 h 2689"/>
              <a:gd name="T18" fmla="*/ 193 w 5537"/>
              <a:gd name="T19" fmla="*/ 2496 h 2689"/>
              <a:gd name="T20" fmla="*/ 193 w 5537"/>
              <a:gd name="T21" fmla="*/ 2508 h 2689"/>
              <a:gd name="T22" fmla="*/ 23 w 5537"/>
              <a:gd name="T23" fmla="*/ 2678 h 2689"/>
              <a:gd name="T24" fmla="*/ 0 w 5537"/>
              <a:gd name="T25" fmla="*/ 2678 h 2689"/>
              <a:gd name="T26" fmla="*/ 181 w 5537"/>
              <a:gd name="T27" fmla="*/ 2485 h 2689"/>
              <a:gd name="T28" fmla="*/ 181 w 5537"/>
              <a:gd name="T29" fmla="*/ 1374 h 2689"/>
              <a:gd name="T30" fmla="*/ 1555 w 5537"/>
              <a:gd name="T31" fmla="*/ 0 h 2689"/>
              <a:gd name="T32" fmla="*/ 4163 w 5537"/>
              <a:gd name="T33" fmla="*/ 0 h 2689"/>
              <a:gd name="T34" fmla="*/ 5537 w 5537"/>
              <a:gd name="T35" fmla="*/ 1374 h 2689"/>
              <a:gd name="T36" fmla="*/ 5537 w 5537"/>
              <a:gd name="T37" fmla="*/ 2689 h 2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37" h="2689">
                <a:moveTo>
                  <a:pt x="5537" y="2689"/>
                </a:moveTo>
                <a:cubicBezTo>
                  <a:pt x="3851" y="2689"/>
                  <a:pt x="3851" y="2689"/>
                  <a:pt x="3851" y="2689"/>
                </a:cubicBezTo>
                <a:cubicBezTo>
                  <a:pt x="3851" y="2666"/>
                  <a:pt x="3851" y="2666"/>
                  <a:pt x="3851" y="2666"/>
                </a:cubicBezTo>
                <a:cubicBezTo>
                  <a:pt x="5515" y="2666"/>
                  <a:pt x="5515" y="2666"/>
                  <a:pt x="5515" y="2666"/>
                </a:cubicBezTo>
                <a:cubicBezTo>
                  <a:pt x="5515" y="1374"/>
                  <a:pt x="5515" y="1374"/>
                  <a:pt x="5515" y="1374"/>
                </a:cubicBezTo>
                <a:cubicBezTo>
                  <a:pt x="5515" y="628"/>
                  <a:pt x="4908" y="22"/>
                  <a:pt x="4163" y="22"/>
                </a:cubicBezTo>
                <a:cubicBezTo>
                  <a:pt x="1555" y="22"/>
                  <a:pt x="1555" y="22"/>
                  <a:pt x="1555" y="22"/>
                </a:cubicBezTo>
                <a:cubicBezTo>
                  <a:pt x="810" y="22"/>
                  <a:pt x="204" y="628"/>
                  <a:pt x="204" y="1374"/>
                </a:cubicBezTo>
                <a:cubicBezTo>
                  <a:pt x="204" y="2496"/>
                  <a:pt x="204" y="2496"/>
                  <a:pt x="204" y="2496"/>
                </a:cubicBezTo>
                <a:cubicBezTo>
                  <a:pt x="193" y="2496"/>
                  <a:pt x="193" y="2496"/>
                  <a:pt x="193" y="2496"/>
                </a:cubicBezTo>
                <a:cubicBezTo>
                  <a:pt x="193" y="2508"/>
                  <a:pt x="193" y="2508"/>
                  <a:pt x="193" y="2508"/>
                </a:cubicBezTo>
                <a:cubicBezTo>
                  <a:pt x="99" y="2508"/>
                  <a:pt x="23" y="2584"/>
                  <a:pt x="23" y="2678"/>
                </a:cubicBezTo>
                <a:cubicBezTo>
                  <a:pt x="0" y="2678"/>
                  <a:pt x="0" y="2678"/>
                  <a:pt x="0" y="2678"/>
                </a:cubicBezTo>
                <a:cubicBezTo>
                  <a:pt x="0" y="2575"/>
                  <a:pt x="80" y="2491"/>
                  <a:pt x="181" y="2485"/>
                </a:cubicBezTo>
                <a:cubicBezTo>
                  <a:pt x="181" y="1374"/>
                  <a:pt x="181" y="1374"/>
                  <a:pt x="181" y="1374"/>
                </a:cubicBezTo>
                <a:cubicBezTo>
                  <a:pt x="181" y="616"/>
                  <a:pt x="798" y="0"/>
                  <a:pt x="1555" y="0"/>
                </a:cubicBezTo>
                <a:cubicBezTo>
                  <a:pt x="4163" y="0"/>
                  <a:pt x="4163" y="0"/>
                  <a:pt x="4163" y="0"/>
                </a:cubicBezTo>
                <a:cubicBezTo>
                  <a:pt x="4921" y="0"/>
                  <a:pt x="5537" y="616"/>
                  <a:pt x="5537" y="1374"/>
                </a:cubicBezTo>
                <a:lnTo>
                  <a:pt x="5537" y="268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Oval 10">
            <a:extLst>
              <a:ext uri="{FF2B5EF4-FFF2-40B4-BE49-F238E27FC236}">
                <a16:creationId xmlns:a16="http://schemas.microsoft.com/office/drawing/2014/main" id="{1B12BF75-1C57-9BCE-3191-2EBA232840FA}"/>
              </a:ext>
            </a:extLst>
          </p:cNvPr>
          <p:cNvSpPr>
            <a:spLocks noChangeArrowheads="1"/>
          </p:cNvSpPr>
          <p:nvPr/>
        </p:nvSpPr>
        <p:spPr bwMode="auto">
          <a:xfrm>
            <a:off x="4738688" y="3886072"/>
            <a:ext cx="133350" cy="13176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A39421C1-F82C-BB83-16BD-691C790B7267}"/>
              </a:ext>
            </a:extLst>
          </p:cNvPr>
          <p:cNvSpPr>
            <a:spLocks/>
          </p:cNvSpPr>
          <p:nvPr/>
        </p:nvSpPr>
        <p:spPr bwMode="auto">
          <a:xfrm>
            <a:off x="927100" y="2093784"/>
            <a:ext cx="949325" cy="949325"/>
          </a:xfrm>
          <a:custGeom>
            <a:avLst/>
            <a:gdLst>
              <a:gd name="T0" fmla="*/ 0 w 1167"/>
              <a:gd name="T1" fmla="*/ 1168 h 1168"/>
              <a:gd name="T2" fmla="*/ 1167 w 1167"/>
              <a:gd name="T3" fmla="*/ 0 h 1168"/>
              <a:gd name="T4" fmla="*/ 0 w 1167"/>
              <a:gd name="T5" fmla="*/ 1168 h 1168"/>
            </a:gdLst>
            <a:ahLst/>
            <a:cxnLst>
              <a:cxn ang="0">
                <a:pos x="T0" y="T1"/>
              </a:cxn>
              <a:cxn ang="0">
                <a:pos x="T2" y="T3"/>
              </a:cxn>
              <a:cxn ang="0">
                <a:pos x="T4" y="T5"/>
              </a:cxn>
            </a:cxnLst>
            <a:rect l="0" t="0" r="r" b="b"/>
            <a:pathLst>
              <a:path w="1167" h="1168">
                <a:moveTo>
                  <a:pt x="0" y="1168"/>
                </a:moveTo>
                <a:cubicBezTo>
                  <a:pt x="1167" y="0"/>
                  <a:pt x="1167" y="0"/>
                  <a:pt x="1167" y="0"/>
                </a:cubicBezTo>
                <a:cubicBezTo>
                  <a:pt x="522" y="0"/>
                  <a:pt x="0" y="523"/>
                  <a:pt x="0" y="1168"/>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D36D81C5-463D-20A6-13E4-A35F6E5624D3}"/>
              </a:ext>
            </a:extLst>
          </p:cNvPr>
          <p:cNvSpPr>
            <a:spLocks/>
          </p:cNvSpPr>
          <p:nvPr/>
        </p:nvSpPr>
        <p:spPr bwMode="auto">
          <a:xfrm>
            <a:off x="5262563" y="2093784"/>
            <a:ext cx="949325" cy="949325"/>
          </a:xfrm>
          <a:custGeom>
            <a:avLst/>
            <a:gdLst>
              <a:gd name="T0" fmla="*/ 0 w 1167"/>
              <a:gd name="T1" fmla="*/ 1168 h 1168"/>
              <a:gd name="T2" fmla="*/ 1167 w 1167"/>
              <a:gd name="T3" fmla="*/ 0 h 1168"/>
              <a:gd name="T4" fmla="*/ 0 w 1167"/>
              <a:gd name="T5" fmla="*/ 1168 h 1168"/>
            </a:gdLst>
            <a:ahLst/>
            <a:cxnLst>
              <a:cxn ang="0">
                <a:pos x="T0" y="T1"/>
              </a:cxn>
              <a:cxn ang="0">
                <a:pos x="T2" y="T3"/>
              </a:cxn>
              <a:cxn ang="0">
                <a:pos x="T4" y="T5"/>
              </a:cxn>
            </a:cxnLst>
            <a:rect l="0" t="0" r="r" b="b"/>
            <a:pathLst>
              <a:path w="1167" h="1168">
                <a:moveTo>
                  <a:pt x="0" y="1168"/>
                </a:moveTo>
                <a:cubicBezTo>
                  <a:pt x="1167" y="0"/>
                  <a:pt x="1167" y="0"/>
                  <a:pt x="1167" y="0"/>
                </a:cubicBezTo>
                <a:cubicBezTo>
                  <a:pt x="523" y="0"/>
                  <a:pt x="0" y="523"/>
                  <a:pt x="0" y="116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0576C708-1A25-05C1-6C64-1B572650ED29}"/>
              </a:ext>
            </a:extLst>
          </p:cNvPr>
          <p:cNvGrpSpPr/>
          <p:nvPr/>
        </p:nvGrpSpPr>
        <p:grpSpPr>
          <a:xfrm>
            <a:off x="606425" y="3886072"/>
            <a:ext cx="4559301" cy="2239962"/>
            <a:chOff x="606425" y="3886072"/>
            <a:chExt cx="4559301" cy="2239962"/>
          </a:xfrm>
          <a:solidFill>
            <a:schemeClr val="accent1"/>
          </a:solidFill>
        </p:grpSpPr>
        <p:sp>
          <p:nvSpPr>
            <p:cNvPr id="14" name="Oval 7">
              <a:extLst>
                <a:ext uri="{FF2B5EF4-FFF2-40B4-BE49-F238E27FC236}">
                  <a16:creationId xmlns:a16="http://schemas.microsoft.com/office/drawing/2014/main" id="{51D9B0A4-6D7D-DB7D-9209-9F13CDFA6A15}"/>
                </a:ext>
              </a:extLst>
            </p:cNvPr>
            <p:cNvSpPr>
              <a:spLocks noChangeArrowheads="1"/>
            </p:cNvSpPr>
            <p:nvPr/>
          </p:nvSpPr>
          <p:spPr bwMode="auto">
            <a:xfrm>
              <a:off x="5033963" y="3886072"/>
              <a:ext cx="131763" cy="131763"/>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8" name="Oval 11">
              <a:extLst>
                <a:ext uri="{FF2B5EF4-FFF2-40B4-BE49-F238E27FC236}">
                  <a16:creationId xmlns:a16="http://schemas.microsoft.com/office/drawing/2014/main" id="{8988C3D7-C14D-7548-5CA0-78731418CAD3}"/>
                </a:ext>
              </a:extLst>
            </p:cNvPr>
            <p:cNvSpPr>
              <a:spLocks noChangeArrowheads="1"/>
            </p:cNvSpPr>
            <p:nvPr/>
          </p:nvSpPr>
          <p:spPr bwMode="auto">
            <a:xfrm>
              <a:off x="1911350" y="3886072"/>
              <a:ext cx="133350" cy="131763"/>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7EEFFD74-5BD2-2F71-688C-281B80F43552}"/>
                </a:ext>
              </a:extLst>
            </p:cNvPr>
            <p:cNvSpPr>
              <a:spLocks/>
            </p:cNvSpPr>
            <p:nvPr/>
          </p:nvSpPr>
          <p:spPr bwMode="auto">
            <a:xfrm>
              <a:off x="606425" y="3938459"/>
              <a:ext cx="4500563" cy="2187575"/>
            </a:xfrm>
            <a:custGeom>
              <a:avLst/>
              <a:gdLst>
                <a:gd name="T0" fmla="*/ 0 w 5537"/>
                <a:gd name="T1" fmla="*/ 0 h 2689"/>
                <a:gd name="T2" fmla="*/ 1687 w 5537"/>
                <a:gd name="T3" fmla="*/ 0 h 2689"/>
                <a:gd name="T4" fmla="*/ 1687 w 5537"/>
                <a:gd name="T5" fmla="*/ 23 h 2689"/>
                <a:gd name="T6" fmla="*/ 23 w 5537"/>
                <a:gd name="T7" fmla="*/ 23 h 2689"/>
                <a:gd name="T8" fmla="*/ 23 w 5537"/>
                <a:gd name="T9" fmla="*/ 1315 h 2689"/>
                <a:gd name="T10" fmla="*/ 1374 w 5537"/>
                <a:gd name="T11" fmla="*/ 2667 h 2689"/>
                <a:gd name="T12" fmla="*/ 3982 w 5537"/>
                <a:gd name="T13" fmla="*/ 2667 h 2689"/>
                <a:gd name="T14" fmla="*/ 5334 w 5537"/>
                <a:gd name="T15" fmla="*/ 1315 h 2689"/>
                <a:gd name="T16" fmla="*/ 5334 w 5537"/>
                <a:gd name="T17" fmla="*/ 193 h 2689"/>
                <a:gd name="T18" fmla="*/ 5345 w 5537"/>
                <a:gd name="T19" fmla="*/ 193 h 2689"/>
                <a:gd name="T20" fmla="*/ 5345 w 5537"/>
                <a:gd name="T21" fmla="*/ 181 h 2689"/>
                <a:gd name="T22" fmla="*/ 5515 w 5537"/>
                <a:gd name="T23" fmla="*/ 11 h 2689"/>
                <a:gd name="T24" fmla="*/ 5537 w 5537"/>
                <a:gd name="T25" fmla="*/ 11 h 2689"/>
                <a:gd name="T26" fmla="*/ 5356 w 5537"/>
                <a:gd name="T27" fmla="*/ 204 h 2689"/>
                <a:gd name="T28" fmla="*/ 5356 w 5537"/>
                <a:gd name="T29" fmla="*/ 1315 h 2689"/>
                <a:gd name="T30" fmla="*/ 3982 w 5537"/>
                <a:gd name="T31" fmla="*/ 2689 h 2689"/>
                <a:gd name="T32" fmla="*/ 1374 w 5537"/>
                <a:gd name="T33" fmla="*/ 2689 h 2689"/>
                <a:gd name="T34" fmla="*/ 0 w 5537"/>
                <a:gd name="T35" fmla="*/ 1315 h 2689"/>
                <a:gd name="T36" fmla="*/ 0 w 5537"/>
                <a:gd name="T37" fmla="*/ 0 h 2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37" h="2689">
                  <a:moveTo>
                    <a:pt x="0" y="0"/>
                  </a:moveTo>
                  <a:cubicBezTo>
                    <a:pt x="1687" y="0"/>
                    <a:pt x="1687" y="0"/>
                    <a:pt x="1687" y="0"/>
                  </a:cubicBezTo>
                  <a:cubicBezTo>
                    <a:pt x="1687" y="23"/>
                    <a:pt x="1687" y="23"/>
                    <a:pt x="1687" y="23"/>
                  </a:cubicBezTo>
                  <a:cubicBezTo>
                    <a:pt x="23" y="23"/>
                    <a:pt x="23" y="23"/>
                    <a:pt x="23" y="23"/>
                  </a:cubicBezTo>
                  <a:cubicBezTo>
                    <a:pt x="23" y="1315"/>
                    <a:pt x="23" y="1315"/>
                    <a:pt x="23" y="1315"/>
                  </a:cubicBezTo>
                  <a:cubicBezTo>
                    <a:pt x="23" y="2060"/>
                    <a:pt x="629" y="2667"/>
                    <a:pt x="1374" y="2667"/>
                  </a:cubicBezTo>
                  <a:cubicBezTo>
                    <a:pt x="3982" y="2667"/>
                    <a:pt x="3982" y="2667"/>
                    <a:pt x="3982" y="2667"/>
                  </a:cubicBezTo>
                  <a:cubicBezTo>
                    <a:pt x="4727" y="2667"/>
                    <a:pt x="5334" y="2060"/>
                    <a:pt x="5334" y="1315"/>
                  </a:cubicBezTo>
                  <a:cubicBezTo>
                    <a:pt x="5334" y="193"/>
                    <a:pt x="5334" y="193"/>
                    <a:pt x="5334" y="193"/>
                  </a:cubicBezTo>
                  <a:cubicBezTo>
                    <a:pt x="5345" y="193"/>
                    <a:pt x="5345" y="193"/>
                    <a:pt x="5345" y="193"/>
                  </a:cubicBezTo>
                  <a:cubicBezTo>
                    <a:pt x="5345" y="181"/>
                    <a:pt x="5345" y="181"/>
                    <a:pt x="5345" y="181"/>
                  </a:cubicBezTo>
                  <a:cubicBezTo>
                    <a:pt x="5438" y="181"/>
                    <a:pt x="5515" y="105"/>
                    <a:pt x="5515" y="11"/>
                  </a:cubicBezTo>
                  <a:cubicBezTo>
                    <a:pt x="5537" y="11"/>
                    <a:pt x="5537" y="11"/>
                    <a:pt x="5537" y="11"/>
                  </a:cubicBezTo>
                  <a:cubicBezTo>
                    <a:pt x="5537" y="114"/>
                    <a:pt x="5457" y="198"/>
                    <a:pt x="5356" y="204"/>
                  </a:cubicBezTo>
                  <a:cubicBezTo>
                    <a:pt x="5356" y="1315"/>
                    <a:pt x="5356" y="1315"/>
                    <a:pt x="5356" y="1315"/>
                  </a:cubicBezTo>
                  <a:cubicBezTo>
                    <a:pt x="5356" y="2073"/>
                    <a:pt x="4740" y="2689"/>
                    <a:pt x="3982" y="2689"/>
                  </a:cubicBezTo>
                  <a:cubicBezTo>
                    <a:pt x="1374" y="2689"/>
                    <a:pt x="1374" y="2689"/>
                    <a:pt x="1374" y="2689"/>
                  </a:cubicBezTo>
                  <a:cubicBezTo>
                    <a:pt x="617" y="2689"/>
                    <a:pt x="0" y="2073"/>
                    <a:pt x="0" y="1315"/>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Rectangle 8">
            <a:extLst>
              <a:ext uri="{FF2B5EF4-FFF2-40B4-BE49-F238E27FC236}">
                <a16:creationId xmlns:a16="http://schemas.microsoft.com/office/drawing/2014/main" id="{BE97D76D-78B5-FA9A-AE6E-C0CBC26C6B21}"/>
              </a:ext>
            </a:extLst>
          </p:cNvPr>
          <p:cNvSpPr/>
          <p:nvPr/>
        </p:nvSpPr>
        <p:spPr>
          <a:xfrm>
            <a:off x="2003659" y="3761511"/>
            <a:ext cx="1561633" cy="380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Exclusivity</a:t>
            </a:r>
            <a:endParaRPr lang="en-US" b="1" dirty="0">
              <a:solidFill>
                <a:schemeClr val="bg1"/>
              </a:solidFill>
            </a:endParaRPr>
          </a:p>
        </p:txBody>
      </p:sp>
      <p:sp>
        <p:nvSpPr>
          <p:cNvPr id="22" name="Rectangle 21">
            <a:extLst>
              <a:ext uri="{FF2B5EF4-FFF2-40B4-BE49-F238E27FC236}">
                <a16:creationId xmlns:a16="http://schemas.microsoft.com/office/drawing/2014/main" id="{99611C0A-9F54-37AE-A132-EA980756B769}"/>
              </a:ext>
            </a:extLst>
          </p:cNvPr>
          <p:cNvSpPr/>
          <p:nvPr/>
        </p:nvSpPr>
        <p:spPr>
          <a:xfrm>
            <a:off x="6339122" y="3761511"/>
            <a:ext cx="1561633" cy="3808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solidFill>
              </a:rPr>
              <a:t>Know-How</a:t>
            </a:r>
          </a:p>
        </p:txBody>
      </p:sp>
      <p:sp>
        <p:nvSpPr>
          <p:cNvPr id="11" name="Rectangle 10">
            <a:extLst>
              <a:ext uri="{FF2B5EF4-FFF2-40B4-BE49-F238E27FC236}">
                <a16:creationId xmlns:a16="http://schemas.microsoft.com/office/drawing/2014/main" id="{3453D5F9-DA33-EFBD-C9CD-538CA452744D}"/>
              </a:ext>
            </a:extLst>
          </p:cNvPr>
          <p:cNvSpPr/>
          <p:nvPr/>
        </p:nvSpPr>
        <p:spPr>
          <a:xfrm>
            <a:off x="927100" y="4142395"/>
            <a:ext cx="3714750" cy="1665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rtlCol="0" anchor="t" anchorCtr="0"/>
          <a:lstStyle/>
          <a:p>
            <a:pPr algn="ctr"/>
            <a:r>
              <a:rPr lang="en-US" sz="1200" dirty="0">
                <a:solidFill>
                  <a:schemeClr val="bg1"/>
                </a:solidFill>
              </a:rPr>
              <a:t>E-finance’s exclusivity contract as the government’s partner for transaction payment and collection has been historically renewed twice, and has recently been renewed until 2028 </a:t>
            </a:r>
          </a:p>
        </p:txBody>
      </p:sp>
      <p:sp>
        <p:nvSpPr>
          <p:cNvPr id="23" name="Rectangle 22">
            <a:extLst>
              <a:ext uri="{FF2B5EF4-FFF2-40B4-BE49-F238E27FC236}">
                <a16:creationId xmlns:a16="http://schemas.microsoft.com/office/drawing/2014/main" id="{9C8311EF-79F6-CB7B-4511-D37FF4E3E8BD}"/>
              </a:ext>
            </a:extLst>
          </p:cNvPr>
          <p:cNvSpPr/>
          <p:nvPr/>
        </p:nvSpPr>
        <p:spPr>
          <a:xfrm>
            <a:off x="5262563" y="4142395"/>
            <a:ext cx="3714750" cy="1665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5760" tIns="182880" rIns="365760" rtlCol="0" anchor="t" anchorCtr="0"/>
          <a:lstStyle/>
          <a:p>
            <a:pPr algn="ctr"/>
            <a:r>
              <a:rPr lang="en-US" sz="1200" dirty="0">
                <a:solidFill>
                  <a:srgbClr val="002060"/>
                </a:solidFill>
              </a:rPr>
              <a:t>The Group has already built and currently operates four integrated financial networks in Egypt that process billions of transactions annually, making it difficult for both local and international players to penetrate this space in Egypt </a:t>
            </a:r>
          </a:p>
        </p:txBody>
      </p:sp>
      <p:grpSp>
        <p:nvGrpSpPr>
          <p:cNvPr id="4" name="Group 3">
            <a:extLst>
              <a:ext uri="{FF2B5EF4-FFF2-40B4-BE49-F238E27FC236}">
                <a16:creationId xmlns:a16="http://schemas.microsoft.com/office/drawing/2014/main" id="{6B8691D7-146C-451C-68BF-EE34E85DD109}"/>
              </a:ext>
            </a:extLst>
          </p:cNvPr>
          <p:cNvGrpSpPr/>
          <p:nvPr/>
        </p:nvGrpSpPr>
        <p:grpSpPr>
          <a:xfrm>
            <a:off x="6535484" y="2378493"/>
            <a:ext cx="1168908" cy="1192356"/>
            <a:chOff x="-1819276" y="3482975"/>
            <a:chExt cx="1028701" cy="1049338"/>
          </a:xfrm>
          <a:solidFill>
            <a:schemeClr val="accent2"/>
          </a:solidFill>
        </p:grpSpPr>
        <p:sp>
          <p:nvSpPr>
            <p:cNvPr id="5" name="Freeform 11">
              <a:extLst>
                <a:ext uri="{FF2B5EF4-FFF2-40B4-BE49-F238E27FC236}">
                  <a16:creationId xmlns:a16="http://schemas.microsoft.com/office/drawing/2014/main" id="{8BB6DC34-192D-E369-8657-5D7764E3BE56}"/>
                </a:ext>
              </a:extLst>
            </p:cNvPr>
            <p:cNvSpPr>
              <a:spLocks/>
            </p:cNvSpPr>
            <p:nvPr/>
          </p:nvSpPr>
          <p:spPr bwMode="auto">
            <a:xfrm>
              <a:off x="-1390651" y="4022725"/>
              <a:ext cx="169863" cy="269875"/>
            </a:xfrm>
            <a:custGeom>
              <a:avLst/>
              <a:gdLst>
                <a:gd name="T0" fmla="*/ 49 w 65"/>
                <a:gd name="T1" fmla="*/ 52 h 103"/>
                <a:gd name="T2" fmla="*/ 57 w 65"/>
                <a:gd name="T3" fmla="*/ 48 h 103"/>
                <a:gd name="T4" fmla="*/ 61 w 65"/>
                <a:gd name="T5" fmla="*/ 43 h 103"/>
                <a:gd name="T6" fmla="*/ 63 w 65"/>
                <a:gd name="T7" fmla="*/ 21 h 103"/>
                <a:gd name="T8" fmla="*/ 65 w 65"/>
                <a:gd name="T9" fmla="*/ 4 h 103"/>
                <a:gd name="T10" fmla="*/ 65 w 65"/>
                <a:gd name="T11" fmla="*/ 4 h 103"/>
                <a:gd name="T12" fmla="*/ 60 w 65"/>
                <a:gd name="T13" fmla="*/ 6 h 103"/>
                <a:gd name="T14" fmla="*/ 44 w 65"/>
                <a:gd name="T15" fmla="*/ 6 h 103"/>
                <a:gd name="T16" fmla="*/ 37 w 65"/>
                <a:gd name="T17" fmla="*/ 1 h 103"/>
                <a:gd name="T18" fmla="*/ 33 w 65"/>
                <a:gd name="T19" fmla="*/ 0 h 103"/>
                <a:gd name="T20" fmla="*/ 27 w 65"/>
                <a:gd name="T21" fmla="*/ 2 h 103"/>
                <a:gd name="T22" fmla="*/ 21 w 65"/>
                <a:gd name="T23" fmla="*/ 6 h 103"/>
                <a:gd name="T24" fmla="*/ 5 w 65"/>
                <a:gd name="T25" fmla="*/ 6 h 103"/>
                <a:gd name="T26" fmla="*/ 0 w 65"/>
                <a:gd name="T27" fmla="*/ 3 h 103"/>
                <a:gd name="T28" fmla="*/ 2 w 65"/>
                <a:gd name="T29" fmla="*/ 21 h 103"/>
                <a:gd name="T30" fmla="*/ 4 w 65"/>
                <a:gd name="T31" fmla="*/ 43 h 103"/>
                <a:gd name="T32" fmla="*/ 8 w 65"/>
                <a:gd name="T33" fmla="*/ 48 h 103"/>
                <a:gd name="T34" fmla="*/ 8 w 65"/>
                <a:gd name="T35" fmla="*/ 48 h 103"/>
                <a:gd name="T36" fmla="*/ 15 w 65"/>
                <a:gd name="T37" fmla="*/ 52 h 103"/>
                <a:gd name="T38" fmla="*/ 23 w 65"/>
                <a:gd name="T39" fmla="*/ 83 h 103"/>
                <a:gd name="T40" fmla="*/ 23 w 65"/>
                <a:gd name="T41" fmla="*/ 103 h 103"/>
                <a:gd name="T42" fmla="*/ 43 w 65"/>
                <a:gd name="T43" fmla="*/ 103 h 103"/>
                <a:gd name="T44" fmla="*/ 43 w 65"/>
                <a:gd name="T45" fmla="*/ 83 h 103"/>
                <a:gd name="T46" fmla="*/ 49 w 65"/>
                <a:gd name="T47" fmla="*/ 5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03">
                  <a:moveTo>
                    <a:pt x="49" y="52"/>
                  </a:moveTo>
                  <a:cubicBezTo>
                    <a:pt x="52" y="50"/>
                    <a:pt x="55" y="49"/>
                    <a:pt x="57" y="48"/>
                  </a:cubicBezTo>
                  <a:cubicBezTo>
                    <a:pt x="61" y="47"/>
                    <a:pt x="60" y="47"/>
                    <a:pt x="61" y="43"/>
                  </a:cubicBezTo>
                  <a:cubicBezTo>
                    <a:pt x="61" y="36"/>
                    <a:pt x="62" y="28"/>
                    <a:pt x="63" y="21"/>
                  </a:cubicBezTo>
                  <a:cubicBezTo>
                    <a:pt x="63" y="15"/>
                    <a:pt x="64" y="9"/>
                    <a:pt x="65" y="4"/>
                  </a:cubicBezTo>
                  <a:cubicBezTo>
                    <a:pt x="65" y="4"/>
                    <a:pt x="65" y="4"/>
                    <a:pt x="65" y="4"/>
                  </a:cubicBezTo>
                  <a:cubicBezTo>
                    <a:pt x="63" y="5"/>
                    <a:pt x="62" y="5"/>
                    <a:pt x="60" y="6"/>
                  </a:cubicBezTo>
                  <a:cubicBezTo>
                    <a:pt x="55" y="8"/>
                    <a:pt x="49" y="8"/>
                    <a:pt x="44" y="6"/>
                  </a:cubicBezTo>
                  <a:cubicBezTo>
                    <a:pt x="42" y="4"/>
                    <a:pt x="40" y="3"/>
                    <a:pt x="37" y="1"/>
                  </a:cubicBezTo>
                  <a:cubicBezTo>
                    <a:pt x="36" y="0"/>
                    <a:pt x="34" y="0"/>
                    <a:pt x="33" y="0"/>
                  </a:cubicBezTo>
                  <a:cubicBezTo>
                    <a:pt x="31" y="0"/>
                    <a:pt x="29" y="0"/>
                    <a:pt x="27" y="2"/>
                  </a:cubicBezTo>
                  <a:cubicBezTo>
                    <a:pt x="25" y="3"/>
                    <a:pt x="23" y="4"/>
                    <a:pt x="21" y="6"/>
                  </a:cubicBezTo>
                  <a:cubicBezTo>
                    <a:pt x="16" y="8"/>
                    <a:pt x="10" y="8"/>
                    <a:pt x="5" y="6"/>
                  </a:cubicBezTo>
                  <a:cubicBezTo>
                    <a:pt x="3" y="5"/>
                    <a:pt x="1" y="4"/>
                    <a:pt x="0" y="3"/>
                  </a:cubicBezTo>
                  <a:cubicBezTo>
                    <a:pt x="0" y="9"/>
                    <a:pt x="1" y="15"/>
                    <a:pt x="2" y="21"/>
                  </a:cubicBezTo>
                  <a:cubicBezTo>
                    <a:pt x="3" y="28"/>
                    <a:pt x="3" y="36"/>
                    <a:pt x="4" y="43"/>
                  </a:cubicBezTo>
                  <a:cubicBezTo>
                    <a:pt x="4" y="47"/>
                    <a:pt x="4" y="47"/>
                    <a:pt x="8" y="48"/>
                  </a:cubicBezTo>
                  <a:cubicBezTo>
                    <a:pt x="8" y="48"/>
                    <a:pt x="8" y="48"/>
                    <a:pt x="8" y="48"/>
                  </a:cubicBezTo>
                  <a:cubicBezTo>
                    <a:pt x="10" y="49"/>
                    <a:pt x="13" y="50"/>
                    <a:pt x="15" y="52"/>
                  </a:cubicBezTo>
                  <a:cubicBezTo>
                    <a:pt x="26" y="60"/>
                    <a:pt x="23" y="72"/>
                    <a:pt x="23" y="83"/>
                  </a:cubicBezTo>
                  <a:cubicBezTo>
                    <a:pt x="23" y="89"/>
                    <a:pt x="22" y="96"/>
                    <a:pt x="23" y="103"/>
                  </a:cubicBezTo>
                  <a:cubicBezTo>
                    <a:pt x="43" y="103"/>
                    <a:pt x="43" y="103"/>
                    <a:pt x="43" y="103"/>
                  </a:cubicBezTo>
                  <a:cubicBezTo>
                    <a:pt x="43" y="83"/>
                    <a:pt x="43" y="83"/>
                    <a:pt x="43" y="83"/>
                  </a:cubicBezTo>
                  <a:cubicBezTo>
                    <a:pt x="41" y="72"/>
                    <a:pt x="39" y="60"/>
                    <a:pt x="4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2">
              <a:extLst>
                <a:ext uri="{FF2B5EF4-FFF2-40B4-BE49-F238E27FC236}">
                  <a16:creationId xmlns:a16="http://schemas.microsoft.com/office/drawing/2014/main" id="{F8279C57-7492-6BFC-BCD7-F50764B2B3B3}"/>
                </a:ext>
              </a:extLst>
            </p:cNvPr>
            <p:cNvSpPr>
              <a:spLocks/>
            </p:cNvSpPr>
            <p:nvPr/>
          </p:nvSpPr>
          <p:spPr bwMode="auto">
            <a:xfrm>
              <a:off x="-1622426" y="3673475"/>
              <a:ext cx="633413" cy="619125"/>
            </a:xfrm>
            <a:custGeom>
              <a:avLst/>
              <a:gdLst>
                <a:gd name="T0" fmla="*/ 239 w 241"/>
                <a:gd name="T1" fmla="*/ 130 h 236"/>
                <a:gd name="T2" fmla="*/ 202 w 241"/>
                <a:gd name="T3" fmla="*/ 28 h 236"/>
                <a:gd name="T4" fmla="*/ 120 w 241"/>
                <a:gd name="T5" fmla="*/ 0 h 236"/>
                <a:gd name="T6" fmla="*/ 38 w 241"/>
                <a:gd name="T7" fmla="*/ 28 h 236"/>
                <a:gd name="T8" fmla="*/ 2 w 241"/>
                <a:gd name="T9" fmla="*/ 130 h 236"/>
                <a:gd name="T10" fmla="*/ 12 w 241"/>
                <a:gd name="T11" fmla="*/ 170 h 236"/>
                <a:gd name="T12" fmla="*/ 45 w 241"/>
                <a:gd name="T13" fmla="*/ 212 h 236"/>
                <a:gd name="T14" fmla="*/ 55 w 241"/>
                <a:gd name="T15" fmla="*/ 220 h 236"/>
                <a:gd name="T16" fmla="*/ 63 w 241"/>
                <a:gd name="T17" fmla="*/ 227 h 236"/>
                <a:gd name="T18" fmla="*/ 66 w 241"/>
                <a:gd name="T19" fmla="*/ 236 h 236"/>
                <a:gd name="T20" fmla="*/ 69 w 241"/>
                <a:gd name="T21" fmla="*/ 236 h 236"/>
                <a:gd name="T22" fmla="*/ 96 w 241"/>
                <a:gd name="T23" fmla="*/ 236 h 236"/>
                <a:gd name="T24" fmla="*/ 96 w 241"/>
                <a:gd name="T25" fmla="*/ 216 h 236"/>
                <a:gd name="T26" fmla="*/ 97 w 241"/>
                <a:gd name="T27" fmla="*/ 201 h 236"/>
                <a:gd name="T28" fmla="*/ 88 w 241"/>
                <a:gd name="T29" fmla="*/ 194 h 236"/>
                <a:gd name="T30" fmla="*/ 80 w 241"/>
                <a:gd name="T31" fmla="*/ 188 h 236"/>
                <a:gd name="T32" fmla="*/ 77 w 241"/>
                <a:gd name="T33" fmla="*/ 178 h 236"/>
                <a:gd name="T34" fmla="*/ 75 w 241"/>
                <a:gd name="T35" fmla="*/ 156 h 236"/>
                <a:gd name="T36" fmla="*/ 73 w 241"/>
                <a:gd name="T37" fmla="*/ 133 h 236"/>
                <a:gd name="T38" fmla="*/ 73 w 241"/>
                <a:gd name="T39" fmla="*/ 133 h 236"/>
                <a:gd name="T40" fmla="*/ 67 w 241"/>
                <a:gd name="T41" fmla="*/ 137 h 236"/>
                <a:gd name="T42" fmla="*/ 57 w 241"/>
                <a:gd name="T43" fmla="*/ 127 h 236"/>
                <a:gd name="T44" fmla="*/ 70 w 241"/>
                <a:gd name="T45" fmla="*/ 119 h 236"/>
                <a:gd name="T46" fmla="*/ 69 w 241"/>
                <a:gd name="T47" fmla="*/ 112 h 236"/>
                <a:gd name="T48" fmla="*/ 69 w 241"/>
                <a:gd name="T49" fmla="*/ 112 h 236"/>
                <a:gd name="T50" fmla="*/ 70 w 241"/>
                <a:gd name="T51" fmla="*/ 106 h 236"/>
                <a:gd name="T52" fmla="*/ 74 w 241"/>
                <a:gd name="T53" fmla="*/ 103 h 236"/>
                <a:gd name="T54" fmla="*/ 83 w 241"/>
                <a:gd name="T55" fmla="*/ 108 h 236"/>
                <a:gd name="T56" fmla="*/ 85 w 241"/>
                <a:gd name="T57" fmla="*/ 120 h 236"/>
                <a:gd name="T58" fmla="*/ 91 w 241"/>
                <a:gd name="T59" fmla="*/ 122 h 236"/>
                <a:gd name="T60" fmla="*/ 98 w 241"/>
                <a:gd name="T61" fmla="*/ 126 h 236"/>
                <a:gd name="T62" fmla="*/ 105 w 241"/>
                <a:gd name="T63" fmla="*/ 124 h 236"/>
                <a:gd name="T64" fmla="*/ 120 w 241"/>
                <a:gd name="T65" fmla="*/ 118 h 236"/>
                <a:gd name="T66" fmla="*/ 129 w 241"/>
                <a:gd name="T67" fmla="*/ 120 h 236"/>
                <a:gd name="T68" fmla="*/ 136 w 241"/>
                <a:gd name="T69" fmla="*/ 124 h 236"/>
                <a:gd name="T70" fmla="*/ 150 w 241"/>
                <a:gd name="T71" fmla="*/ 122 h 236"/>
                <a:gd name="T72" fmla="*/ 150 w 241"/>
                <a:gd name="T73" fmla="*/ 122 h 236"/>
                <a:gd name="T74" fmla="*/ 155 w 241"/>
                <a:gd name="T75" fmla="*/ 120 h 236"/>
                <a:gd name="T76" fmla="*/ 156 w 241"/>
                <a:gd name="T77" fmla="*/ 108 h 236"/>
                <a:gd name="T78" fmla="*/ 165 w 241"/>
                <a:gd name="T79" fmla="*/ 103 h 236"/>
                <a:gd name="T80" fmla="*/ 170 w 241"/>
                <a:gd name="T81" fmla="*/ 112 h 236"/>
                <a:gd name="T82" fmla="*/ 169 w 241"/>
                <a:gd name="T83" fmla="*/ 118 h 236"/>
                <a:gd name="T84" fmla="*/ 183 w 241"/>
                <a:gd name="T85" fmla="*/ 127 h 236"/>
                <a:gd name="T86" fmla="*/ 173 w 241"/>
                <a:gd name="T87" fmla="*/ 137 h 236"/>
                <a:gd name="T88" fmla="*/ 167 w 241"/>
                <a:gd name="T89" fmla="*/ 133 h 236"/>
                <a:gd name="T90" fmla="*/ 164 w 241"/>
                <a:gd name="T91" fmla="*/ 157 h 236"/>
                <a:gd name="T92" fmla="*/ 162 w 241"/>
                <a:gd name="T93" fmla="*/ 179 h 236"/>
                <a:gd name="T94" fmla="*/ 160 w 241"/>
                <a:gd name="T95" fmla="*/ 188 h 236"/>
                <a:gd name="T96" fmla="*/ 152 w 241"/>
                <a:gd name="T97" fmla="*/ 194 h 236"/>
                <a:gd name="T98" fmla="*/ 144 w 241"/>
                <a:gd name="T99" fmla="*/ 202 h 236"/>
                <a:gd name="T100" fmla="*/ 144 w 241"/>
                <a:gd name="T101" fmla="*/ 217 h 236"/>
                <a:gd name="T102" fmla="*/ 144 w 241"/>
                <a:gd name="T103" fmla="*/ 236 h 236"/>
                <a:gd name="T104" fmla="*/ 171 w 241"/>
                <a:gd name="T105" fmla="*/ 236 h 236"/>
                <a:gd name="T106" fmla="*/ 175 w 241"/>
                <a:gd name="T107" fmla="*/ 236 h 236"/>
                <a:gd name="T108" fmla="*/ 185 w 241"/>
                <a:gd name="T109" fmla="*/ 220 h 236"/>
                <a:gd name="T110" fmla="*/ 195 w 241"/>
                <a:gd name="T111" fmla="*/ 212 h 236"/>
                <a:gd name="T112" fmla="*/ 229 w 241"/>
                <a:gd name="T113" fmla="*/ 170 h 236"/>
                <a:gd name="T114" fmla="*/ 239 w 241"/>
                <a:gd name="T115" fmla="*/ 13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1" h="236">
                  <a:moveTo>
                    <a:pt x="239" y="130"/>
                  </a:moveTo>
                  <a:cubicBezTo>
                    <a:pt x="241" y="93"/>
                    <a:pt x="231" y="52"/>
                    <a:pt x="202" y="28"/>
                  </a:cubicBezTo>
                  <a:cubicBezTo>
                    <a:pt x="175" y="5"/>
                    <a:pt x="156" y="3"/>
                    <a:pt x="120" y="0"/>
                  </a:cubicBezTo>
                  <a:cubicBezTo>
                    <a:pt x="85" y="3"/>
                    <a:pt x="66" y="5"/>
                    <a:pt x="38" y="28"/>
                  </a:cubicBezTo>
                  <a:cubicBezTo>
                    <a:pt x="9" y="52"/>
                    <a:pt x="0" y="93"/>
                    <a:pt x="2" y="130"/>
                  </a:cubicBezTo>
                  <a:cubicBezTo>
                    <a:pt x="2" y="144"/>
                    <a:pt x="5" y="158"/>
                    <a:pt x="12" y="170"/>
                  </a:cubicBezTo>
                  <a:cubicBezTo>
                    <a:pt x="20" y="186"/>
                    <a:pt x="32" y="200"/>
                    <a:pt x="45" y="212"/>
                  </a:cubicBezTo>
                  <a:cubicBezTo>
                    <a:pt x="48" y="215"/>
                    <a:pt x="52" y="218"/>
                    <a:pt x="55" y="220"/>
                  </a:cubicBezTo>
                  <a:cubicBezTo>
                    <a:pt x="58" y="221"/>
                    <a:pt x="61" y="224"/>
                    <a:pt x="63" y="227"/>
                  </a:cubicBezTo>
                  <a:cubicBezTo>
                    <a:pt x="65" y="229"/>
                    <a:pt x="66" y="233"/>
                    <a:pt x="66" y="236"/>
                  </a:cubicBezTo>
                  <a:cubicBezTo>
                    <a:pt x="67" y="236"/>
                    <a:pt x="68" y="236"/>
                    <a:pt x="69" y="236"/>
                  </a:cubicBezTo>
                  <a:cubicBezTo>
                    <a:pt x="96" y="236"/>
                    <a:pt x="96" y="236"/>
                    <a:pt x="96" y="236"/>
                  </a:cubicBezTo>
                  <a:cubicBezTo>
                    <a:pt x="96" y="216"/>
                    <a:pt x="96" y="216"/>
                    <a:pt x="96" y="216"/>
                  </a:cubicBezTo>
                  <a:cubicBezTo>
                    <a:pt x="96" y="210"/>
                    <a:pt x="97" y="206"/>
                    <a:pt x="97" y="201"/>
                  </a:cubicBezTo>
                  <a:cubicBezTo>
                    <a:pt x="96" y="196"/>
                    <a:pt x="92" y="195"/>
                    <a:pt x="88" y="194"/>
                  </a:cubicBezTo>
                  <a:cubicBezTo>
                    <a:pt x="85" y="193"/>
                    <a:pt x="82" y="190"/>
                    <a:pt x="80" y="188"/>
                  </a:cubicBezTo>
                  <a:cubicBezTo>
                    <a:pt x="78" y="185"/>
                    <a:pt x="77" y="181"/>
                    <a:pt x="77" y="178"/>
                  </a:cubicBezTo>
                  <a:cubicBezTo>
                    <a:pt x="77" y="171"/>
                    <a:pt x="76" y="163"/>
                    <a:pt x="75" y="156"/>
                  </a:cubicBezTo>
                  <a:cubicBezTo>
                    <a:pt x="74" y="149"/>
                    <a:pt x="74" y="141"/>
                    <a:pt x="73" y="133"/>
                  </a:cubicBezTo>
                  <a:cubicBezTo>
                    <a:pt x="73" y="133"/>
                    <a:pt x="73" y="133"/>
                    <a:pt x="73" y="133"/>
                  </a:cubicBezTo>
                  <a:cubicBezTo>
                    <a:pt x="71" y="134"/>
                    <a:pt x="69" y="135"/>
                    <a:pt x="67" y="137"/>
                  </a:cubicBezTo>
                  <a:cubicBezTo>
                    <a:pt x="60" y="143"/>
                    <a:pt x="50" y="133"/>
                    <a:pt x="57" y="127"/>
                  </a:cubicBezTo>
                  <a:cubicBezTo>
                    <a:pt x="61" y="123"/>
                    <a:pt x="65" y="120"/>
                    <a:pt x="70" y="119"/>
                  </a:cubicBezTo>
                  <a:cubicBezTo>
                    <a:pt x="70" y="116"/>
                    <a:pt x="70" y="114"/>
                    <a:pt x="69" y="112"/>
                  </a:cubicBezTo>
                  <a:cubicBezTo>
                    <a:pt x="69" y="112"/>
                    <a:pt x="69" y="112"/>
                    <a:pt x="69" y="112"/>
                  </a:cubicBezTo>
                  <a:cubicBezTo>
                    <a:pt x="69" y="110"/>
                    <a:pt x="69" y="108"/>
                    <a:pt x="70" y="106"/>
                  </a:cubicBezTo>
                  <a:cubicBezTo>
                    <a:pt x="71" y="105"/>
                    <a:pt x="72" y="104"/>
                    <a:pt x="74" y="103"/>
                  </a:cubicBezTo>
                  <a:cubicBezTo>
                    <a:pt x="78" y="102"/>
                    <a:pt x="82" y="104"/>
                    <a:pt x="83" y="108"/>
                  </a:cubicBezTo>
                  <a:cubicBezTo>
                    <a:pt x="84" y="112"/>
                    <a:pt x="84" y="116"/>
                    <a:pt x="85" y="120"/>
                  </a:cubicBezTo>
                  <a:cubicBezTo>
                    <a:pt x="87" y="120"/>
                    <a:pt x="89" y="121"/>
                    <a:pt x="91" y="122"/>
                  </a:cubicBezTo>
                  <a:cubicBezTo>
                    <a:pt x="93" y="124"/>
                    <a:pt x="96" y="125"/>
                    <a:pt x="98" y="126"/>
                  </a:cubicBezTo>
                  <a:cubicBezTo>
                    <a:pt x="101" y="127"/>
                    <a:pt x="103" y="126"/>
                    <a:pt x="105" y="124"/>
                  </a:cubicBezTo>
                  <a:cubicBezTo>
                    <a:pt x="109" y="121"/>
                    <a:pt x="115" y="119"/>
                    <a:pt x="120" y="118"/>
                  </a:cubicBezTo>
                  <a:cubicBezTo>
                    <a:pt x="123" y="118"/>
                    <a:pt x="127" y="119"/>
                    <a:pt x="129" y="120"/>
                  </a:cubicBezTo>
                  <a:cubicBezTo>
                    <a:pt x="132" y="121"/>
                    <a:pt x="134" y="123"/>
                    <a:pt x="136" y="124"/>
                  </a:cubicBezTo>
                  <a:cubicBezTo>
                    <a:pt x="141" y="128"/>
                    <a:pt x="145" y="124"/>
                    <a:pt x="150" y="122"/>
                  </a:cubicBezTo>
                  <a:cubicBezTo>
                    <a:pt x="150" y="122"/>
                    <a:pt x="150" y="122"/>
                    <a:pt x="150" y="122"/>
                  </a:cubicBezTo>
                  <a:cubicBezTo>
                    <a:pt x="151" y="121"/>
                    <a:pt x="153" y="120"/>
                    <a:pt x="155" y="120"/>
                  </a:cubicBezTo>
                  <a:cubicBezTo>
                    <a:pt x="155" y="116"/>
                    <a:pt x="156" y="112"/>
                    <a:pt x="156" y="108"/>
                  </a:cubicBezTo>
                  <a:cubicBezTo>
                    <a:pt x="157" y="104"/>
                    <a:pt x="161" y="102"/>
                    <a:pt x="165" y="103"/>
                  </a:cubicBezTo>
                  <a:cubicBezTo>
                    <a:pt x="169" y="104"/>
                    <a:pt x="171" y="108"/>
                    <a:pt x="170" y="112"/>
                  </a:cubicBezTo>
                  <a:cubicBezTo>
                    <a:pt x="170" y="114"/>
                    <a:pt x="170" y="116"/>
                    <a:pt x="169" y="118"/>
                  </a:cubicBezTo>
                  <a:cubicBezTo>
                    <a:pt x="174" y="120"/>
                    <a:pt x="179" y="123"/>
                    <a:pt x="183" y="127"/>
                  </a:cubicBezTo>
                  <a:cubicBezTo>
                    <a:pt x="190" y="133"/>
                    <a:pt x="180" y="143"/>
                    <a:pt x="173" y="137"/>
                  </a:cubicBezTo>
                  <a:cubicBezTo>
                    <a:pt x="171" y="135"/>
                    <a:pt x="169" y="134"/>
                    <a:pt x="167" y="133"/>
                  </a:cubicBezTo>
                  <a:cubicBezTo>
                    <a:pt x="166" y="141"/>
                    <a:pt x="165" y="149"/>
                    <a:pt x="164" y="157"/>
                  </a:cubicBezTo>
                  <a:cubicBezTo>
                    <a:pt x="163" y="165"/>
                    <a:pt x="163" y="172"/>
                    <a:pt x="162" y="179"/>
                  </a:cubicBezTo>
                  <a:cubicBezTo>
                    <a:pt x="162" y="182"/>
                    <a:pt x="161" y="185"/>
                    <a:pt x="160" y="188"/>
                  </a:cubicBezTo>
                  <a:cubicBezTo>
                    <a:pt x="158" y="191"/>
                    <a:pt x="155" y="193"/>
                    <a:pt x="152" y="194"/>
                  </a:cubicBezTo>
                  <a:cubicBezTo>
                    <a:pt x="148" y="196"/>
                    <a:pt x="144" y="196"/>
                    <a:pt x="144" y="202"/>
                  </a:cubicBezTo>
                  <a:cubicBezTo>
                    <a:pt x="144" y="208"/>
                    <a:pt x="144" y="212"/>
                    <a:pt x="144" y="217"/>
                  </a:cubicBezTo>
                  <a:cubicBezTo>
                    <a:pt x="145" y="222"/>
                    <a:pt x="145" y="229"/>
                    <a:pt x="144" y="236"/>
                  </a:cubicBezTo>
                  <a:cubicBezTo>
                    <a:pt x="171" y="236"/>
                    <a:pt x="171" y="236"/>
                    <a:pt x="171" y="236"/>
                  </a:cubicBezTo>
                  <a:cubicBezTo>
                    <a:pt x="172" y="236"/>
                    <a:pt x="173" y="236"/>
                    <a:pt x="175" y="236"/>
                  </a:cubicBezTo>
                  <a:cubicBezTo>
                    <a:pt x="175" y="229"/>
                    <a:pt x="179" y="223"/>
                    <a:pt x="185" y="220"/>
                  </a:cubicBezTo>
                  <a:cubicBezTo>
                    <a:pt x="189" y="218"/>
                    <a:pt x="192" y="215"/>
                    <a:pt x="195" y="212"/>
                  </a:cubicBezTo>
                  <a:cubicBezTo>
                    <a:pt x="208" y="200"/>
                    <a:pt x="221" y="187"/>
                    <a:pt x="229" y="170"/>
                  </a:cubicBezTo>
                  <a:cubicBezTo>
                    <a:pt x="235" y="158"/>
                    <a:pt x="239" y="144"/>
                    <a:pt x="239"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3">
              <a:extLst>
                <a:ext uri="{FF2B5EF4-FFF2-40B4-BE49-F238E27FC236}">
                  <a16:creationId xmlns:a16="http://schemas.microsoft.com/office/drawing/2014/main" id="{A2E06EF5-705F-83FE-99CB-17F7A984A0E9}"/>
                </a:ext>
              </a:extLst>
            </p:cNvPr>
            <p:cNvSpPr>
              <a:spLocks/>
            </p:cNvSpPr>
            <p:nvPr/>
          </p:nvSpPr>
          <p:spPr bwMode="auto">
            <a:xfrm>
              <a:off x="-1327151" y="3482975"/>
              <a:ext cx="41275" cy="133350"/>
            </a:xfrm>
            <a:custGeom>
              <a:avLst/>
              <a:gdLst>
                <a:gd name="T0" fmla="*/ 2 w 16"/>
                <a:gd name="T1" fmla="*/ 32 h 51"/>
                <a:gd name="T2" fmla="*/ 2 w 16"/>
                <a:gd name="T3" fmla="*/ 36 h 51"/>
                <a:gd name="T4" fmla="*/ 2 w 16"/>
                <a:gd name="T5" fmla="*/ 38 h 51"/>
                <a:gd name="T6" fmla="*/ 2 w 16"/>
                <a:gd name="T7" fmla="*/ 40 h 51"/>
                <a:gd name="T8" fmla="*/ 1 w 16"/>
                <a:gd name="T9" fmla="*/ 47 h 51"/>
                <a:gd name="T10" fmla="*/ 6 w 16"/>
                <a:gd name="T11" fmla="*/ 51 h 51"/>
                <a:gd name="T12" fmla="*/ 12 w 16"/>
                <a:gd name="T13" fmla="*/ 50 h 51"/>
                <a:gd name="T14" fmla="*/ 15 w 16"/>
                <a:gd name="T15" fmla="*/ 44 h 51"/>
                <a:gd name="T16" fmla="*/ 16 w 16"/>
                <a:gd name="T17" fmla="*/ 24 h 51"/>
                <a:gd name="T18" fmla="*/ 15 w 16"/>
                <a:gd name="T19" fmla="*/ 7 h 51"/>
                <a:gd name="T20" fmla="*/ 8 w 16"/>
                <a:gd name="T21" fmla="*/ 0 h 51"/>
                <a:gd name="T22" fmla="*/ 2 w 16"/>
                <a:gd name="T23" fmla="*/ 7 h 51"/>
                <a:gd name="T24" fmla="*/ 2 w 16"/>
                <a:gd name="T25" fmla="*/ 23 h 51"/>
                <a:gd name="T26" fmla="*/ 2 w 16"/>
                <a:gd name="T27"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51">
                  <a:moveTo>
                    <a:pt x="2" y="32"/>
                  </a:moveTo>
                  <a:cubicBezTo>
                    <a:pt x="2" y="36"/>
                    <a:pt x="2" y="36"/>
                    <a:pt x="2" y="36"/>
                  </a:cubicBezTo>
                  <a:cubicBezTo>
                    <a:pt x="2" y="38"/>
                    <a:pt x="2" y="38"/>
                    <a:pt x="2" y="38"/>
                  </a:cubicBezTo>
                  <a:cubicBezTo>
                    <a:pt x="2" y="38"/>
                    <a:pt x="2" y="39"/>
                    <a:pt x="2" y="40"/>
                  </a:cubicBezTo>
                  <a:cubicBezTo>
                    <a:pt x="0" y="42"/>
                    <a:pt x="0" y="44"/>
                    <a:pt x="1" y="47"/>
                  </a:cubicBezTo>
                  <a:cubicBezTo>
                    <a:pt x="2" y="49"/>
                    <a:pt x="3" y="50"/>
                    <a:pt x="6" y="51"/>
                  </a:cubicBezTo>
                  <a:cubicBezTo>
                    <a:pt x="8" y="51"/>
                    <a:pt x="10" y="51"/>
                    <a:pt x="12" y="50"/>
                  </a:cubicBezTo>
                  <a:cubicBezTo>
                    <a:pt x="14" y="48"/>
                    <a:pt x="15" y="46"/>
                    <a:pt x="15" y="44"/>
                  </a:cubicBezTo>
                  <a:cubicBezTo>
                    <a:pt x="16" y="37"/>
                    <a:pt x="16" y="31"/>
                    <a:pt x="16" y="24"/>
                  </a:cubicBezTo>
                  <a:cubicBezTo>
                    <a:pt x="15" y="19"/>
                    <a:pt x="15" y="13"/>
                    <a:pt x="15" y="7"/>
                  </a:cubicBezTo>
                  <a:cubicBezTo>
                    <a:pt x="15" y="3"/>
                    <a:pt x="12" y="0"/>
                    <a:pt x="8" y="0"/>
                  </a:cubicBezTo>
                  <a:cubicBezTo>
                    <a:pt x="4" y="1"/>
                    <a:pt x="2" y="4"/>
                    <a:pt x="2" y="7"/>
                  </a:cubicBezTo>
                  <a:cubicBezTo>
                    <a:pt x="1" y="13"/>
                    <a:pt x="1" y="18"/>
                    <a:pt x="2" y="23"/>
                  </a:cubicBezTo>
                  <a:cubicBezTo>
                    <a:pt x="2" y="26"/>
                    <a:pt x="2" y="29"/>
                    <a:pt x="2"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4">
              <a:extLst>
                <a:ext uri="{FF2B5EF4-FFF2-40B4-BE49-F238E27FC236}">
                  <a16:creationId xmlns:a16="http://schemas.microsoft.com/office/drawing/2014/main" id="{5DC0E6EB-8C4D-32BD-FBAB-D0D6908E04E5}"/>
                </a:ext>
              </a:extLst>
            </p:cNvPr>
            <p:cNvSpPr>
              <a:spLocks/>
            </p:cNvSpPr>
            <p:nvPr/>
          </p:nvSpPr>
          <p:spPr bwMode="auto">
            <a:xfrm>
              <a:off x="-1671638" y="3627438"/>
              <a:ext cx="101600" cy="104775"/>
            </a:xfrm>
            <a:custGeom>
              <a:avLst/>
              <a:gdLst>
                <a:gd name="T0" fmla="*/ 13 w 39"/>
                <a:gd name="T1" fmla="*/ 23 h 40"/>
                <a:gd name="T2" fmla="*/ 20 w 39"/>
                <a:gd name="T3" fmla="*/ 29 h 40"/>
                <a:gd name="T4" fmla="*/ 23 w 39"/>
                <a:gd name="T5" fmla="*/ 33 h 40"/>
                <a:gd name="T6" fmla="*/ 23 w 39"/>
                <a:gd name="T7" fmla="*/ 34 h 40"/>
                <a:gd name="T8" fmla="*/ 25 w 39"/>
                <a:gd name="T9" fmla="*/ 36 h 40"/>
                <a:gd name="T10" fmla="*/ 35 w 39"/>
                <a:gd name="T11" fmla="*/ 38 h 40"/>
                <a:gd name="T12" fmla="*/ 38 w 39"/>
                <a:gd name="T13" fmla="*/ 34 h 40"/>
                <a:gd name="T14" fmla="*/ 37 w 39"/>
                <a:gd name="T15" fmla="*/ 28 h 40"/>
                <a:gd name="T16" fmla="*/ 24 w 39"/>
                <a:gd name="T17" fmla="*/ 13 h 40"/>
                <a:gd name="T18" fmla="*/ 12 w 39"/>
                <a:gd name="T19" fmla="*/ 2 h 40"/>
                <a:gd name="T20" fmla="*/ 7 w 39"/>
                <a:gd name="T21" fmla="*/ 0 h 40"/>
                <a:gd name="T22" fmla="*/ 2 w 39"/>
                <a:gd name="T23" fmla="*/ 2 h 40"/>
                <a:gd name="T24" fmla="*/ 0 w 39"/>
                <a:gd name="T25" fmla="*/ 7 h 40"/>
                <a:gd name="T26" fmla="*/ 2 w 39"/>
                <a:gd name="T27" fmla="*/ 12 h 40"/>
                <a:gd name="T28" fmla="*/ 13 w 39"/>
                <a:gd name="T29"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0">
                  <a:moveTo>
                    <a:pt x="13" y="23"/>
                  </a:moveTo>
                  <a:cubicBezTo>
                    <a:pt x="15" y="25"/>
                    <a:pt x="17" y="27"/>
                    <a:pt x="20" y="29"/>
                  </a:cubicBezTo>
                  <a:cubicBezTo>
                    <a:pt x="21" y="30"/>
                    <a:pt x="22" y="32"/>
                    <a:pt x="23" y="33"/>
                  </a:cubicBezTo>
                  <a:cubicBezTo>
                    <a:pt x="23" y="34"/>
                    <a:pt x="23" y="34"/>
                    <a:pt x="23" y="34"/>
                  </a:cubicBezTo>
                  <a:cubicBezTo>
                    <a:pt x="25" y="36"/>
                    <a:pt x="25" y="36"/>
                    <a:pt x="25" y="36"/>
                  </a:cubicBezTo>
                  <a:cubicBezTo>
                    <a:pt x="27" y="39"/>
                    <a:pt x="31" y="40"/>
                    <a:pt x="35" y="38"/>
                  </a:cubicBezTo>
                  <a:cubicBezTo>
                    <a:pt x="36" y="37"/>
                    <a:pt x="38" y="36"/>
                    <a:pt x="38" y="34"/>
                  </a:cubicBezTo>
                  <a:cubicBezTo>
                    <a:pt x="39" y="32"/>
                    <a:pt x="38" y="30"/>
                    <a:pt x="37" y="28"/>
                  </a:cubicBezTo>
                  <a:cubicBezTo>
                    <a:pt x="33" y="23"/>
                    <a:pt x="29" y="18"/>
                    <a:pt x="24" y="13"/>
                  </a:cubicBezTo>
                  <a:cubicBezTo>
                    <a:pt x="20" y="10"/>
                    <a:pt x="16" y="6"/>
                    <a:pt x="12" y="2"/>
                  </a:cubicBezTo>
                  <a:cubicBezTo>
                    <a:pt x="11" y="1"/>
                    <a:pt x="9" y="0"/>
                    <a:pt x="7" y="0"/>
                  </a:cubicBezTo>
                  <a:cubicBezTo>
                    <a:pt x="5" y="0"/>
                    <a:pt x="3" y="1"/>
                    <a:pt x="2" y="2"/>
                  </a:cubicBezTo>
                  <a:cubicBezTo>
                    <a:pt x="0" y="3"/>
                    <a:pt x="0" y="5"/>
                    <a:pt x="0" y="7"/>
                  </a:cubicBezTo>
                  <a:cubicBezTo>
                    <a:pt x="0" y="9"/>
                    <a:pt x="0" y="11"/>
                    <a:pt x="2" y="12"/>
                  </a:cubicBezTo>
                  <a:cubicBezTo>
                    <a:pt x="5" y="16"/>
                    <a:pt x="9" y="20"/>
                    <a:pt x="1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5">
              <a:extLst>
                <a:ext uri="{FF2B5EF4-FFF2-40B4-BE49-F238E27FC236}">
                  <a16:creationId xmlns:a16="http://schemas.microsoft.com/office/drawing/2014/main" id="{3B3377DB-ECCD-F146-4534-59184972E4DE}"/>
                </a:ext>
              </a:extLst>
            </p:cNvPr>
            <p:cNvSpPr>
              <a:spLocks/>
            </p:cNvSpPr>
            <p:nvPr/>
          </p:nvSpPr>
          <p:spPr bwMode="auto">
            <a:xfrm>
              <a:off x="-1819276" y="3971925"/>
              <a:ext cx="131763" cy="42863"/>
            </a:xfrm>
            <a:custGeom>
              <a:avLst/>
              <a:gdLst>
                <a:gd name="T0" fmla="*/ 44 w 50"/>
                <a:gd name="T1" fmla="*/ 1 h 16"/>
                <a:gd name="T2" fmla="*/ 24 w 50"/>
                <a:gd name="T3" fmla="*/ 0 h 16"/>
                <a:gd name="T4" fmla="*/ 7 w 50"/>
                <a:gd name="T5" fmla="*/ 1 h 16"/>
                <a:gd name="T6" fmla="*/ 0 w 50"/>
                <a:gd name="T7" fmla="*/ 8 h 16"/>
                <a:gd name="T8" fmla="*/ 7 w 50"/>
                <a:gd name="T9" fmla="*/ 15 h 16"/>
                <a:gd name="T10" fmla="*/ 23 w 50"/>
                <a:gd name="T11" fmla="*/ 15 h 16"/>
                <a:gd name="T12" fmla="*/ 32 w 50"/>
                <a:gd name="T13" fmla="*/ 15 h 16"/>
                <a:gd name="T14" fmla="*/ 36 w 50"/>
                <a:gd name="T15" fmla="*/ 15 h 16"/>
                <a:gd name="T16" fmla="*/ 40 w 50"/>
                <a:gd name="T17" fmla="*/ 15 h 16"/>
                <a:gd name="T18" fmla="*/ 40 w 50"/>
                <a:gd name="T19" fmla="*/ 15 h 16"/>
                <a:gd name="T20" fmla="*/ 49 w 50"/>
                <a:gd name="T21" fmla="*/ 10 h 16"/>
                <a:gd name="T22" fmla="*/ 44 w 50"/>
                <a:gd name="T2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6">
                  <a:moveTo>
                    <a:pt x="44" y="1"/>
                  </a:moveTo>
                  <a:cubicBezTo>
                    <a:pt x="37" y="0"/>
                    <a:pt x="31" y="0"/>
                    <a:pt x="24" y="0"/>
                  </a:cubicBezTo>
                  <a:cubicBezTo>
                    <a:pt x="18" y="1"/>
                    <a:pt x="13" y="1"/>
                    <a:pt x="7" y="1"/>
                  </a:cubicBezTo>
                  <a:cubicBezTo>
                    <a:pt x="3" y="1"/>
                    <a:pt x="0" y="4"/>
                    <a:pt x="0" y="8"/>
                  </a:cubicBezTo>
                  <a:cubicBezTo>
                    <a:pt x="0" y="12"/>
                    <a:pt x="3" y="15"/>
                    <a:pt x="7" y="15"/>
                  </a:cubicBezTo>
                  <a:cubicBezTo>
                    <a:pt x="13" y="16"/>
                    <a:pt x="18" y="15"/>
                    <a:pt x="23" y="15"/>
                  </a:cubicBezTo>
                  <a:cubicBezTo>
                    <a:pt x="32" y="15"/>
                    <a:pt x="32" y="15"/>
                    <a:pt x="32" y="15"/>
                  </a:cubicBezTo>
                  <a:cubicBezTo>
                    <a:pt x="36" y="15"/>
                    <a:pt x="36" y="15"/>
                    <a:pt x="36" y="15"/>
                  </a:cubicBezTo>
                  <a:cubicBezTo>
                    <a:pt x="40" y="15"/>
                    <a:pt x="40" y="15"/>
                    <a:pt x="40" y="15"/>
                  </a:cubicBezTo>
                  <a:cubicBezTo>
                    <a:pt x="40" y="15"/>
                    <a:pt x="40" y="15"/>
                    <a:pt x="40" y="15"/>
                  </a:cubicBezTo>
                  <a:cubicBezTo>
                    <a:pt x="44" y="16"/>
                    <a:pt x="48" y="14"/>
                    <a:pt x="49" y="10"/>
                  </a:cubicBezTo>
                  <a:cubicBezTo>
                    <a:pt x="50" y="6"/>
                    <a:pt x="48" y="2"/>
                    <a:pt x="4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D13D1E70-1A2F-43E5-D17E-C59A9FF9E26C}"/>
                </a:ext>
              </a:extLst>
            </p:cNvPr>
            <p:cNvSpPr>
              <a:spLocks/>
            </p:cNvSpPr>
            <p:nvPr/>
          </p:nvSpPr>
          <p:spPr bwMode="auto">
            <a:xfrm>
              <a:off x="-1674813" y="4254500"/>
              <a:ext cx="104775" cy="104775"/>
            </a:xfrm>
            <a:custGeom>
              <a:avLst/>
              <a:gdLst>
                <a:gd name="T0" fmla="*/ 28 w 40"/>
                <a:gd name="T1" fmla="*/ 2 h 40"/>
                <a:gd name="T2" fmla="*/ 13 w 40"/>
                <a:gd name="T3" fmla="*/ 16 h 40"/>
                <a:gd name="T4" fmla="*/ 2 w 40"/>
                <a:gd name="T5" fmla="*/ 28 h 40"/>
                <a:gd name="T6" fmla="*/ 0 w 40"/>
                <a:gd name="T7" fmla="*/ 33 h 40"/>
                <a:gd name="T8" fmla="*/ 2 w 40"/>
                <a:gd name="T9" fmla="*/ 38 h 40"/>
                <a:gd name="T10" fmla="*/ 7 w 40"/>
                <a:gd name="T11" fmla="*/ 40 h 40"/>
                <a:gd name="T12" fmla="*/ 12 w 40"/>
                <a:gd name="T13" fmla="*/ 38 h 40"/>
                <a:gd name="T14" fmla="*/ 23 w 40"/>
                <a:gd name="T15" fmla="*/ 26 h 40"/>
                <a:gd name="T16" fmla="*/ 29 w 40"/>
                <a:gd name="T17" fmla="*/ 20 h 40"/>
                <a:gd name="T18" fmla="*/ 33 w 40"/>
                <a:gd name="T19" fmla="*/ 17 h 40"/>
                <a:gd name="T20" fmla="*/ 33 w 40"/>
                <a:gd name="T21" fmla="*/ 16 h 40"/>
                <a:gd name="T22" fmla="*/ 35 w 40"/>
                <a:gd name="T23" fmla="*/ 15 h 40"/>
                <a:gd name="T24" fmla="*/ 35 w 40"/>
                <a:gd name="T25" fmla="*/ 15 h 40"/>
                <a:gd name="T26" fmla="*/ 38 w 40"/>
                <a:gd name="T27" fmla="*/ 5 h 40"/>
                <a:gd name="T28" fmla="*/ 28 w 40"/>
                <a:gd name="T29"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0">
                  <a:moveTo>
                    <a:pt x="28" y="2"/>
                  </a:moveTo>
                  <a:cubicBezTo>
                    <a:pt x="23" y="6"/>
                    <a:pt x="18" y="11"/>
                    <a:pt x="13" y="16"/>
                  </a:cubicBezTo>
                  <a:cubicBezTo>
                    <a:pt x="10" y="20"/>
                    <a:pt x="6" y="24"/>
                    <a:pt x="2" y="28"/>
                  </a:cubicBezTo>
                  <a:cubicBezTo>
                    <a:pt x="1" y="29"/>
                    <a:pt x="0" y="31"/>
                    <a:pt x="0" y="33"/>
                  </a:cubicBezTo>
                  <a:cubicBezTo>
                    <a:pt x="0" y="35"/>
                    <a:pt x="1" y="37"/>
                    <a:pt x="2" y="38"/>
                  </a:cubicBezTo>
                  <a:cubicBezTo>
                    <a:pt x="3" y="39"/>
                    <a:pt x="5" y="40"/>
                    <a:pt x="7" y="40"/>
                  </a:cubicBezTo>
                  <a:cubicBezTo>
                    <a:pt x="9" y="40"/>
                    <a:pt x="11" y="39"/>
                    <a:pt x="12" y="38"/>
                  </a:cubicBezTo>
                  <a:cubicBezTo>
                    <a:pt x="16" y="34"/>
                    <a:pt x="20" y="31"/>
                    <a:pt x="23" y="26"/>
                  </a:cubicBezTo>
                  <a:cubicBezTo>
                    <a:pt x="25" y="24"/>
                    <a:pt x="27" y="22"/>
                    <a:pt x="29" y="20"/>
                  </a:cubicBezTo>
                  <a:cubicBezTo>
                    <a:pt x="30" y="19"/>
                    <a:pt x="31" y="18"/>
                    <a:pt x="33" y="17"/>
                  </a:cubicBezTo>
                  <a:cubicBezTo>
                    <a:pt x="33" y="16"/>
                    <a:pt x="33" y="16"/>
                    <a:pt x="33" y="16"/>
                  </a:cubicBezTo>
                  <a:cubicBezTo>
                    <a:pt x="35" y="15"/>
                    <a:pt x="35" y="15"/>
                    <a:pt x="35" y="15"/>
                  </a:cubicBezTo>
                  <a:cubicBezTo>
                    <a:pt x="35" y="15"/>
                    <a:pt x="35" y="15"/>
                    <a:pt x="35" y="15"/>
                  </a:cubicBezTo>
                  <a:cubicBezTo>
                    <a:pt x="39" y="13"/>
                    <a:pt x="40" y="8"/>
                    <a:pt x="38" y="5"/>
                  </a:cubicBezTo>
                  <a:cubicBezTo>
                    <a:pt x="36" y="1"/>
                    <a:pt x="32" y="0"/>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DA8AE599-3C68-2846-BE59-81E67BC83034}"/>
                </a:ext>
              </a:extLst>
            </p:cNvPr>
            <p:cNvSpPr>
              <a:spLocks/>
            </p:cNvSpPr>
            <p:nvPr/>
          </p:nvSpPr>
          <p:spPr bwMode="auto">
            <a:xfrm>
              <a:off x="-1041401" y="3624263"/>
              <a:ext cx="103188" cy="107950"/>
            </a:xfrm>
            <a:custGeom>
              <a:avLst/>
              <a:gdLst>
                <a:gd name="T0" fmla="*/ 4 w 39"/>
                <a:gd name="T1" fmla="*/ 40 h 41"/>
                <a:gd name="T2" fmla="*/ 14 w 39"/>
                <a:gd name="T3" fmla="*/ 37 h 41"/>
                <a:gd name="T4" fmla="*/ 15 w 39"/>
                <a:gd name="T5" fmla="*/ 35 h 41"/>
                <a:gd name="T6" fmla="*/ 16 w 39"/>
                <a:gd name="T7" fmla="*/ 34 h 41"/>
                <a:gd name="T8" fmla="*/ 19 w 39"/>
                <a:gd name="T9" fmla="*/ 31 h 41"/>
                <a:gd name="T10" fmla="*/ 26 w 39"/>
                <a:gd name="T11" fmla="*/ 25 h 41"/>
                <a:gd name="T12" fmla="*/ 26 w 39"/>
                <a:gd name="T13" fmla="*/ 25 h 41"/>
                <a:gd name="T14" fmla="*/ 37 w 39"/>
                <a:gd name="T15" fmla="*/ 14 h 41"/>
                <a:gd name="T16" fmla="*/ 39 w 39"/>
                <a:gd name="T17" fmla="*/ 8 h 41"/>
                <a:gd name="T18" fmla="*/ 35 w 39"/>
                <a:gd name="T19" fmla="*/ 2 h 41"/>
                <a:gd name="T20" fmla="*/ 27 w 39"/>
                <a:gd name="T21" fmla="*/ 3 h 41"/>
                <a:gd name="T22" fmla="*/ 15 w 39"/>
                <a:gd name="T23" fmla="*/ 14 h 41"/>
                <a:gd name="T24" fmla="*/ 2 w 39"/>
                <a:gd name="T25" fmla="*/ 29 h 41"/>
                <a:gd name="T26" fmla="*/ 1 w 39"/>
                <a:gd name="T27" fmla="*/ 35 h 41"/>
                <a:gd name="T28" fmla="*/ 4 w 39"/>
                <a:gd name="T2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1">
                  <a:moveTo>
                    <a:pt x="4" y="40"/>
                  </a:moveTo>
                  <a:cubicBezTo>
                    <a:pt x="7" y="41"/>
                    <a:pt x="12" y="40"/>
                    <a:pt x="14" y="37"/>
                  </a:cubicBezTo>
                  <a:cubicBezTo>
                    <a:pt x="15" y="35"/>
                    <a:pt x="15" y="35"/>
                    <a:pt x="15" y="35"/>
                  </a:cubicBezTo>
                  <a:cubicBezTo>
                    <a:pt x="16" y="34"/>
                    <a:pt x="16" y="34"/>
                    <a:pt x="16" y="34"/>
                  </a:cubicBezTo>
                  <a:cubicBezTo>
                    <a:pt x="17" y="33"/>
                    <a:pt x="18" y="32"/>
                    <a:pt x="19" y="31"/>
                  </a:cubicBezTo>
                  <a:cubicBezTo>
                    <a:pt x="21" y="29"/>
                    <a:pt x="23" y="27"/>
                    <a:pt x="26" y="25"/>
                  </a:cubicBezTo>
                  <a:cubicBezTo>
                    <a:pt x="26" y="25"/>
                    <a:pt x="26" y="25"/>
                    <a:pt x="26" y="25"/>
                  </a:cubicBezTo>
                  <a:cubicBezTo>
                    <a:pt x="30" y="21"/>
                    <a:pt x="34" y="18"/>
                    <a:pt x="37" y="14"/>
                  </a:cubicBezTo>
                  <a:cubicBezTo>
                    <a:pt x="39" y="12"/>
                    <a:pt x="39" y="10"/>
                    <a:pt x="39" y="8"/>
                  </a:cubicBezTo>
                  <a:cubicBezTo>
                    <a:pt x="39" y="5"/>
                    <a:pt x="38" y="3"/>
                    <a:pt x="35" y="2"/>
                  </a:cubicBezTo>
                  <a:cubicBezTo>
                    <a:pt x="32" y="0"/>
                    <a:pt x="29" y="1"/>
                    <a:pt x="27" y="3"/>
                  </a:cubicBezTo>
                  <a:cubicBezTo>
                    <a:pt x="23" y="7"/>
                    <a:pt x="19" y="11"/>
                    <a:pt x="15" y="14"/>
                  </a:cubicBezTo>
                  <a:cubicBezTo>
                    <a:pt x="10" y="19"/>
                    <a:pt x="6" y="24"/>
                    <a:pt x="2" y="29"/>
                  </a:cubicBezTo>
                  <a:cubicBezTo>
                    <a:pt x="1" y="31"/>
                    <a:pt x="0" y="33"/>
                    <a:pt x="1" y="35"/>
                  </a:cubicBezTo>
                  <a:cubicBezTo>
                    <a:pt x="1" y="37"/>
                    <a:pt x="2" y="39"/>
                    <a:pt x="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1B7B7ED8-127D-33DD-04FA-BE523847B42B}"/>
                </a:ext>
              </a:extLst>
            </p:cNvPr>
            <p:cNvSpPr>
              <a:spLocks/>
            </p:cNvSpPr>
            <p:nvPr/>
          </p:nvSpPr>
          <p:spPr bwMode="auto">
            <a:xfrm>
              <a:off x="-922338" y="3971925"/>
              <a:ext cx="131763" cy="42863"/>
            </a:xfrm>
            <a:custGeom>
              <a:avLst/>
              <a:gdLst>
                <a:gd name="T0" fmla="*/ 42 w 50"/>
                <a:gd name="T1" fmla="*/ 1 h 16"/>
                <a:gd name="T2" fmla="*/ 26 w 50"/>
                <a:gd name="T3" fmla="*/ 0 h 16"/>
                <a:gd name="T4" fmla="*/ 6 w 50"/>
                <a:gd name="T5" fmla="*/ 1 h 16"/>
                <a:gd name="T6" fmla="*/ 1 w 50"/>
                <a:gd name="T7" fmla="*/ 10 h 16"/>
                <a:gd name="T8" fmla="*/ 9 w 50"/>
                <a:gd name="T9" fmla="*/ 15 h 16"/>
                <a:gd name="T10" fmla="*/ 13 w 50"/>
                <a:gd name="T11" fmla="*/ 15 h 16"/>
                <a:gd name="T12" fmla="*/ 18 w 50"/>
                <a:gd name="T13" fmla="*/ 15 h 16"/>
                <a:gd name="T14" fmla="*/ 26 w 50"/>
                <a:gd name="T15" fmla="*/ 15 h 16"/>
                <a:gd name="T16" fmla="*/ 42 w 50"/>
                <a:gd name="T17" fmla="*/ 16 h 16"/>
                <a:gd name="T18" fmla="*/ 50 w 50"/>
                <a:gd name="T19" fmla="*/ 9 h 16"/>
                <a:gd name="T20" fmla="*/ 42 w 50"/>
                <a:gd name="T21"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16">
                  <a:moveTo>
                    <a:pt x="42" y="1"/>
                  </a:moveTo>
                  <a:cubicBezTo>
                    <a:pt x="37" y="1"/>
                    <a:pt x="31" y="1"/>
                    <a:pt x="26" y="0"/>
                  </a:cubicBezTo>
                  <a:cubicBezTo>
                    <a:pt x="19" y="0"/>
                    <a:pt x="12" y="0"/>
                    <a:pt x="6" y="1"/>
                  </a:cubicBezTo>
                  <a:cubicBezTo>
                    <a:pt x="2" y="2"/>
                    <a:pt x="0" y="6"/>
                    <a:pt x="1" y="10"/>
                  </a:cubicBezTo>
                  <a:cubicBezTo>
                    <a:pt x="2" y="14"/>
                    <a:pt x="6" y="16"/>
                    <a:pt x="9" y="15"/>
                  </a:cubicBezTo>
                  <a:cubicBezTo>
                    <a:pt x="13" y="15"/>
                    <a:pt x="13" y="15"/>
                    <a:pt x="13" y="15"/>
                  </a:cubicBezTo>
                  <a:cubicBezTo>
                    <a:pt x="18" y="15"/>
                    <a:pt x="18" y="15"/>
                    <a:pt x="18" y="15"/>
                  </a:cubicBezTo>
                  <a:cubicBezTo>
                    <a:pt x="26" y="15"/>
                    <a:pt x="26" y="15"/>
                    <a:pt x="26" y="15"/>
                  </a:cubicBezTo>
                  <a:cubicBezTo>
                    <a:pt x="32" y="16"/>
                    <a:pt x="37" y="16"/>
                    <a:pt x="42" y="16"/>
                  </a:cubicBezTo>
                  <a:cubicBezTo>
                    <a:pt x="46" y="16"/>
                    <a:pt x="50" y="12"/>
                    <a:pt x="50" y="9"/>
                  </a:cubicBezTo>
                  <a:cubicBezTo>
                    <a:pt x="50" y="5"/>
                    <a:pt x="46" y="1"/>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B7898019-75CC-258A-16DF-8904BA1FCBB3}"/>
                </a:ext>
              </a:extLst>
            </p:cNvPr>
            <p:cNvSpPr>
              <a:spLocks/>
            </p:cNvSpPr>
            <p:nvPr/>
          </p:nvSpPr>
          <p:spPr bwMode="auto">
            <a:xfrm>
              <a:off x="-1044576" y="4257675"/>
              <a:ext cx="107950" cy="104775"/>
            </a:xfrm>
            <a:custGeom>
              <a:avLst/>
              <a:gdLst>
                <a:gd name="T0" fmla="*/ 27 w 41"/>
                <a:gd name="T1" fmla="*/ 15 h 40"/>
                <a:gd name="T2" fmla="*/ 12 w 41"/>
                <a:gd name="T3" fmla="*/ 2 h 40"/>
                <a:gd name="T4" fmla="*/ 2 w 41"/>
                <a:gd name="T5" fmla="*/ 4 h 40"/>
                <a:gd name="T6" fmla="*/ 5 w 41"/>
                <a:gd name="T7" fmla="*/ 14 h 40"/>
                <a:gd name="T8" fmla="*/ 7 w 41"/>
                <a:gd name="T9" fmla="*/ 16 h 40"/>
                <a:gd name="T10" fmla="*/ 8 w 41"/>
                <a:gd name="T11" fmla="*/ 16 h 40"/>
                <a:gd name="T12" fmla="*/ 8 w 41"/>
                <a:gd name="T13" fmla="*/ 16 h 40"/>
                <a:gd name="T14" fmla="*/ 11 w 41"/>
                <a:gd name="T15" fmla="*/ 19 h 40"/>
                <a:gd name="T16" fmla="*/ 17 w 41"/>
                <a:gd name="T17" fmla="*/ 26 h 40"/>
                <a:gd name="T18" fmla="*/ 28 w 41"/>
                <a:gd name="T19" fmla="*/ 38 h 40"/>
                <a:gd name="T20" fmla="*/ 33 w 41"/>
                <a:gd name="T21" fmla="*/ 40 h 40"/>
                <a:gd name="T22" fmla="*/ 40 w 41"/>
                <a:gd name="T23" fmla="*/ 35 h 40"/>
                <a:gd name="T24" fmla="*/ 38 w 41"/>
                <a:gd name="T25" fmla="*/ 27 h 40"/>
                <a:gd name="T26" fmla="*/ 27 w 41"/>
                <a:gd name="T2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0">
                  <a:moveTo>
                    <a:pt x="27" y="15"/>
                  </a:moveTo>
                  <a:cubicBezTo>
                    <a:pt x="23" y="10"/>
                    <a:pt x="18" y="6"/>
                    <a:pt x="12" y="2"/>
                  </a:cubicBezTo>
                  <a:cubicBezTo>
                    <a:pt x="9" y="0"/>
                    <a:pt x="4" y="1"/>
                    <a:pt x="2" y="4"/>
                  </a:cubicBezTo>
                  <a:cubicBezTo>
                    <a:pt x="0" y="8"/>
                    <a:pt x="1" y="12"/>
                    <a:pt x="5" y="14"/>
                  </a:cubicBezTo>
                  <a:cubicBezTo>
                    <a:pt x="7" y="16"/>
                    <a:pt x="7" y="16"/>
                    <a:pt x="7" y="16"/>
                  </a:cubicBezTo>
                  <a:cubicBezTo>
                    <a:pt x="8" y="16"/>
                    <a:pt x="8" y="16"/>
                    <a:pt x="8" y="16"/>
                  </a:cubicBezTo>
                  <a:cubicBezTo>
                    <a:pt x="8" y="16"/>
                    <a:pt x="8" y="16"/>
                    <a:pt x="8" y="16"/>
                  </a:cubicBezTo>
                  <a:cubicBezTo>
                    <a:pt x="9" y="17"/>
                    <a:pt x="10" y="18"/>
                    <a:pt x="11" y="19"/>
                  </a:cubicBezTo>
                  <a:cubicBezTo>
                    <a:pt x="13" y="21"/>
                    <a:pt x="15" y="23"/>
                    <a:pt x="17" y="26"/>
                  </a:cubicBezTo>
                  <a:cubicBezTo>
                    <a:pt x="20" y="30"/>
                    <a:pt x="24" y="34"/>
                    <a:pt x="28" y="38"/>
                  </a:cubicBezTo>
                  <a:cubicBezTo>
                    <a:pt x="30" y="39"/>
                    <a:pt x="31" y="40"/>
                    <a:pt x="33" y="40"/>
                  </a:cubicBezTo>
                  <a:cubicBezTo>
                    <a:pt x="36" y="40"/>
                    <a:pt x="39" y="38"/>
                    <a:pt x="40" y="35"/>
                  </a:cubicBezTo>
                  <a:cubicBezTo>
                    <a:pt x="41" y="33"/>
                    <a:pt x="40" y="30"/>
                    <a:pt x="38" y="27"/>
                  </a:cubicBezTo>
                  <a:cubicBezTo>
                    <a:pt x="34" y="24"/>
                    <a:pt x="30" y="19"/>
                    <a:pt x="2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7749945E-A2AD-0DDC-C521-377F23BC60B8}"/>
                </a:ext>
              </a:extLst>
            </p:cNvPr>
            <p:cNvSpPr>
              <a:spLocks/>
            </p:cNvSpPr>
            <p:nvPr/>
          </p:nvSpPr>
          <p:spPr bwMode="auto">
            <a:xfrm>
              <a:off x="-1473201" y="4325938"/>
              <a:ext cx="334963" cy="206375"/>
            </a:xfrm>
            <a:custGeom>
              <a:avLst/>
              <a:gdLst>
                <a:gd name="T0" fmla="*/ 114 w 127"/>
                <a:gd name="T1" fmla="*/ 25 h 79"/>
                <a:gd name="T2" fmla="*/ 123 w 127"/>
                <a:gd name="T3" fmla="*/ 22 h 79"/>
                <a:gd name="T4" fmla="*/ 127 w 127"/>
                <a:gd name="T5" fmla="*/ 14 h 79"/>
                <a:gd name="T6" fmla="*/ 123 w 127"/>
                <a:gd name="T7" fmla="*/ 4 h 79"/>
                <a:gd name="T8" fmla="*/ 114 w 127"/>
                <a:gd name="T9" fmla="*/ 1 h 79"/>
                <a:gd name="T10" fmla="*/ 12 w 127"/>
                <a:gd name="T11" fmla="*/ 1 h 79"/>
                <a:gd name="T12" fmla="*/ 3 w 127"/>
                <a:gd name="T13" fmla="*/ 5 h 79"/>
                <a:gd name="T14" fmla="*/ 0 w 127"/>
                <a:gd name="T15" fmla="*/ 13 h 79"/>
                <a:gd name="T16" fmla="*/ 0 w 127"/>
                <a:gd name="T17" fmla="*/ 15 h 79"/>
                <a:gd name="T18" fmla="*/ 1 w 127"/>
                <a:gd name="T19" fmla="*/ 22 h 79"/>
                <a:gd name="T20" fmla="*/ 6 w 127"/>
                <a:gd name="T21" fmla="*/ 26 h 79"/>
                <a:gd name="T22" fmla="*/ 1 w 127"/>
                <a:gd name="T23" fmla="*/ 31 h 79"/>
                <a:gd name="T24" fmla="*/ 0 w 127"/>
                <a:gd name="T25" fmla="*/ 38 h 79"/>
                <a:gd name="T26" fmla="*/ 4 w 127"/>
                <a:gd name="T27" fmla="*/ 46 h 79"/>
                <a:gd name="T28" fmla="*/ 12 w 127"/>
                <a:gd name="T29" fmla="*/ 49 h 79"/>
                <a:gd name="T30" fmla="*/ 21 w 127"/>
                <a:gd name="T31" fmla="*/ 49 h 79"/>
                <a:gd name="T32" fmla="*/ 22 w 127"/>
                <a:gd name="T33" fmla="*/ 65 h 79"/>
                <a:gd name="T34" fmla="*/ 22 w 127"/>
                <a:gd name="T35" fmla="*/ 65 h 79"/>
                <a:gd name="T36" fmla="*/ 23 w 127"/>
                <a:gd name="T37" fmla="*/ 72 h 79"/>
                <a:gd name="T38" fmla="*/ 30 w 127"/>
                <a:gd name="T39" fmla="*/ 78 h 79"/>
                <a:gd name="T40" fmla="*/ 39 w 127"/>
                <a:gd name="T41" fmla="*/ 79 h 79"/>
                <a:gd name="T42" fmla="*/ 63 w 127"/>
                <a:gd name="T43" fmla="*/ 78 h 79"/>
                <a:gd name="T44" fmla="*/ 88 w 127"/>
                <a:gd name="T45" fmla="*/ 79 h 79"/>
                <a:gd name="T46" fmla="*/ 97 w 127"/>
                <a:gd name="T47" fmla="*/ 77 h 79"/>
                <a:gd name="T48" fmla="*/ 103 w 127"/>
                <a:gd name="T49" fmla="*/ 72 h 79"/>
                <a:gd name="T50" fmla="*/ 105 w 127"/>
                <a:gd name="T51" fmla="*/ 65 h 79"/>
                <a:gd name="T52" fmla="*/ 105 w 127"/>
                <a:gd name="T53" fmla="*/ 52 h 79"/>
                <a:gd name="T54" fmla="*/ 113 w 127"/>
                <a:gd name="T55" fmla="*/ 52 h 79"/>
                <a:gd name="T56" fmla="*/ 123 w 127"/>
                <a:gd name="T57" fmla="*/ 49 h 79"/>
                <a:gd name="T58" fmla="*/ 127 w 127"/>
                <a:gd name="T59" fmla="*/ 40 h 79"/>
                <a:gd name="T60" fmla="*/ 127 w 127"/>
                <a:gd name="T61" fmla="*/ 38 h 79"/>
                <a:gd name="T62" fmla="*/ 123 w 127"/>
                <a:gd name="T63" fmla="*/ 29 h 79"/>
                <a:gd name="T64" fmla="*/ 114 w 127"/>
                <a:gd name="T65" fmla="*/ 2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79">
                  <a:moveTo>
                    <a:pt x="114" y="25"/>
                  </a:moveTo>
                  <a:cubicBezTo>
                    <a:pt x="117" y="25"/>
                    <a:pt x="120" y="24"/>
                    <a:pt x="123" y="22"/>
                  </a:cubicBezTo>
                  <a:cubicBezTo>
                    <a:pt x="125" y="20"/>
                    <a:pt x="126" y="17"/>
                    <a:pt x="127" y="14"/>
                  </a:cubicBezTo>
                  <a:cubicBezTo>
                    <a:pt x="127" y="10"/>
                    <a:pt x="126" y="7"/>
                    <a:pt x="123" y="4"/>
                  </a:cubicBezTo>
                  <a:cubicBezTo>
                    <a:pt x="121" y="2"/>
                    <a:pt x="118" y="0"/>
                    <a:pt x="114" y="1"/>
                  </a:cubicBezTo>
                  <a:cubicBezTo>
                    <a:pt x="84" y="1"/>
                    <a:pt x="33" y="1"/>
                    <a:pt x="12" y="1"/>
                  </a:cubicBezTo>
                  <a:cubicBezTo>
                    <a:pt x="9" y="1"/>
                    <a:pt x="6" y="2"/>
                    <a:pt x="3" y="5"/>
                  </a:cubicBezTo>
                  <a:cubicBezTo>
                    <a:pt x="1" y="7"/>
                    <a:pt x="0" y="10"/>
                    <a:pt x="0" y="13"/>
                  </a:cubicBezTo>
                  <a:cubicBezTo>
                    <a:pt x="0" y="15"/>
                    <a:pt x="0" y="15"/>
                    <a:pt x="0" y="15"/>
                  </a:cubicBezTo>
                  <a:cubicBezTo>
                    <a:pt x="0" y="17"/>
                    <a:pt x="0" y="20"/>
                    <a:pt x="1" y="22"/>
                  </a:cubicBezTo>
                  <a:cubicBezTo>
                    <a:pt x="3" y="24"/>
                    <a:pt x="4" y="25"/>
                    <a:pt x="6" y="26"/>
                  </a:cubicBezTo>
                  <a:cubicBezTo>
                    <a:pt x="4" y="27"/>
                    <a:pt x="2" y="29"/>
                    <a:pt x="1" y="31"/>
                  </a:cubicBezTo>
                  <a:cubicBezTo>
                    <a:pt x="0" y="33"/>
                    <a:pt x="0" y="36"/>
                    <a:pt x="0" y="38"/>
                  </a:cubicBezTo>
                  <a:cubicBezTo>
                    <a:pt x="0" y="41"/>
                    <a:pt x="1" y="44"/>
                    <a:pt x="4" y="46"/>
                  </a:cubicBezTo>
                  <a:cubicBezTo>
                    <a:pt x="6" y="48"/>
                    <a:pt x="9" y="50"/>
                    <a:pt x="12" y="49"/>
                  </a:cubicBezTo>
                  <a:cubicBezTo>
                    <a:pt x="21" y="49"/>
                    <a:pt x="21" y="49"/>
                    <a:pt x="21" y="49"/>
                  </a:cubicBezTo>
                  <a:cubicBezTo>
                    <a:pt x="21" y="54"/>
                    <a:pt x="21" y="60"/>
                    <a:pt x="22" y="65"/>
                  </a:cubicBezTo>
                  <a:cubicBezTo>
                    <a:pt x="22" y="65"/>
                    <a:pt x="22" y="65"/>
                    <a:pt x="22" y="65"/>
                  </a:cubicBezTo>
                  <a:cubicBezTo>
                    <a:pt x="22" y="67"/>
                    <a:pt x="22" y="70"/>
                    <a:pt x="23" y="72"/>
                  </a:cubicBezTo>
                  <a:cubicBezTo>
                    <a:pt x="25" y="74"/>
                    <a:pt x="27" y="76"/>
                    <a:pt x="30" y="78"/>
                  </a:cubicBezTo>
                  <a:cubicBezTo>
                    <a:pt x="33" y="79"/>
                    <a:pt x="36" y="79"/>
                    <a:pt x="39" y="79"/>
                  </a:cubicBezTo>
                  <a:cubicBezTo>
                    <a:pt x="45" y="79"/>
                    <a:pt x="57" y="78"/>
                    <a:pt x="63" y="78"/>
                  </a:cubicBezTo>
                  <a:cubicBezTo>
                    <a:pt x="70" y="78"/>
                    <a:pt x="82" y="78"/>
                    <a:pt x="88" y="79"/>
                  </a:cubicBezTo>
                  <a:cubicBezTo>
                    <a:pt x="91" y="79"/>
                    <a:pt x="94" y="79"/>
                    <a:pt x="97" y="77"/>
                  </a:cubicBezTo>
                  <a:cubicBezTo>
                    <a:pt x="99" y="76"/>
                    <a:pt x="102" y="74"/>
                    <a:pt x="103" y="72"/>
                  </a:cubicBezTo>
                  <a:cubicBezTo>
                    <a:pt x="104" y="70"/>
                    <a:pt x="105" y="67"/>
                    <a:pt x="105" y="65"/>
                  </a:cubicBezTo>
                  <a:cubicBezTo>
                    <a:pt x="105" y="60"/>
                    <a:pt x="105" y="56"/>
                    <a:pt x="105" y="52"/>
                  </a:cubicBezTo>
                  <a:cubicBezTo>
                    <a:pt x="113" y="52"/>
                    <a:pt x="113" y="52"/>
                    <a:pt x="113" y="52"/>
                  </a:cubicBezTo>
                  <a:cubicBezTo>
                    <a:pt x="117" y="52"/>
                    <a:pt x="120" y="51"/>
                    <a:pt x="123" y="49"/>
                  </a:cubicBezTo>
                  <a:cubicBezTo>
                    <a:pt x="125" y="47"/>
                    <a:pt x="127" y="43"/>
                    <a:pt x="127" y="40"/>
                  </a:cubicBezTo>
                  <a:cubicBezTo>
                    <a:pt x="127" y="38"/>
                    <a:pt x="127" y="38"/>
                    <a:pt x="127" y="38"/>
                  </a:cubicBezTo>
                  <a:cubicBezTo>
                    <a:pt x="127" y="35"/>
                    <a:pt x="126" y="32"/>
                    <a:pt x="123" y="29"/>
                  </a:cubicBezTo>
                  <a:cubicBezTo>
                    <a:pt x="121" y="27"/>
                    <a:pt x="118" y="25"/>
                    <a:pt x="11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Freeform 21">
            <a:extLst>
              <a:ext uri="{FF2B5EF4-FFF2-40B4-BE49-F238E27FC236}">
                <a16:creationId xmlns:a16="http://schemas.microsoft.com/office/drawing/2014/main" id="{C67DBEB6-3256-EE6C-287A-0CB617C76204}"/>
              </a:ext>
            </a:extLst>
          </p:cNvPr>
          <p:cNvSpPr>
            <a:spLocks/>
          </p:cNvSpPr>
          <p:nvPr/>
        </p:nvSpPr>
        <p:spPr bwMode="auto">
          <a:xfrm>
            <a:off x="2085948" y="2622731"/>
            <a:ext cx="1397054" cy="790964"/>
          </a:xfrm>
          <a:custGeom>
            <a:avLst/>
            <a:gdLst>
              <a:gd name="T0" fmla="*/ 421 w 442"/>
              <a:gd name="T1" fmla="*/ 201 h 252"/>
              <a:gd name="T2" fmla="*/ 391 w 442"/>
              <a:gd name="T3" fmla="*/ 137 h 252"/>
              <a:gd name="T4" fmla="*/ 386 w 442"/>
              <a:gd name="T5" fmla="*/ 126 h 252"/>
              <a:gd name="T6" fmla="*/ 403 w 442"/>
              <a:gd name="T7" fmla="*/ 90 h 252"/>
              <a:gd name="T8" fmla="*/ 433 w 442"/>
              <a:gd name="T9" fmla="*/ 26 h 252"/>
              <a:gd name="T10" fmla="*/ 439 w 442"/>
              <a:gd name="T11" fmla="*/ 12 h 252"/>
              <a:gd name="T12" fmla="*/ 433 w 442"/>
              <a:gd name="T13" fmla="*/ 0 h 252"/>
              <a:gd name="T14" fmla="*/ 415 w 442"/>
              <a:gd name="T15" fmla="*/ 0 h 252"/>
              <a:gd name="T16" fmla="*/ 368 w 442"/>
              <a:gd name="T17" fmla="*/ 0 h 252"/>
              <a:gd name="T18" fmla="*/ 301 w 442"/>
              <a:gd name="T19" fmla="*/ 0 h 252"/>
              <a:gd name="T20" fmla="*/ 225 w 442"/>
              <a:gd name="T21" fmla="*/ 0 h 252"/>
              <a:gd name="T22" fmla="*/ 149 w 442"/>
              <a:gd name="T23" fmla="*/ 0 h 252"/>
              <a:gd name="T24" fmla="*/ 82 w 442"/>
              <a:gd name="T25" fmla="*/ 0 h 252"/>
              <a:gd name="T26" fmla="*/ 36 w 442"/>
              <a:gd name="T27" fmla="*/ 0 h 252"/>
              <a:gd name="T28" fmla="*/ 23 w 442"/>
              <a:gd name="T29" fmla="*/ 0 h 252"/>
              <a:gd name="T30" fmla="*/ 14 w 442"/>
              <a:gd name="T31" fmla="*/ 1 h 252"/>
              <a:gd name="T32" fmla="*/ 0 w 442"/>
              <a:gd name="T33" fmla="*/ 19 h 252"/>
              <a:gd name="T34" fmla="*/ 0 w 442"/>
              <a:gd name="T35" fmla="*/ 23 h 252"/>
              <a:gd name="T36" fmla="*/ 0 w 442"/>
              <a:gd name="T37" fmla="*/ 41 h 252"/>
              <a:gd name="T38" fmla="*/ 0 w 442"/>
              <a:gd name="T39" fmla="*/ 108 h 252"/>
              <a:gd name="T40" fmla="*/ 0 w 442"/>
              <a:gd name="T41" fmla="*/ 182 h 252"/>
              <a:gd name="T42" fmla="*/ 0 w 442"/>
              <a:gd name="T43" fmla="*/ 230 h 252"/>
              <a:gd name="T44" fmla="*/ 0 w 442"/>
              <a:gd name="T45" fmla="*/ 233 h 252"/>
              <a:gd name="T46" fmla="*/ 16 w 442"/>
              <a:gd name="T47" fmla="*/ 252 h 252"/>
              <a:gd name="T48" fmla="*/ 24 w 442"/>
              <a:gd name="T49" fmla="*/ 252 h 252"/>
              <a:gd name="T50" fmla="*/ 57 w 442"/>
              <a:gd name="T51" fmla="*/ 252 h 252"/>
              <a:gd name="T52" fmla="*/ 115 w 442"/>
              <a:gd name="T53" fmla="*/ 252 h 252"/>
              <a:gd name="T54" fmla="*/ 187 w 442"/>
              <a:gd name="T55" fmla="*/ 252 h 252"/>
              <a:gd name="T56" fmla="*/ 265 w 442"/>
              <a:gd name="T57" fmla="*/ 252 h 252"/>
              <a:gd name="T58" fmla="*/ 337 w 442"/>
              <a:gd name="T59" fmla="*/ 252 h 252"/>
              <a:gd name="T60" fmla="*/ 395 w 442"/>
              <a:gd name="T61" fmla="*/ 252 h 252"/>
              <a:gd name="T62" fmla="*/ 428 w 442"/>
              <a:gd name="T63" fmla="*/ 252 h 252"/>
              <a:gd name="T64" fmla="*/ 433 w 442"/>
              <a:gd name="T65" fmla="*/ 252 h 252"/>
              <a:gd name="T66" fmla="*/ 439 w 442"/>
              <a:gd name="T67" fmla="*/ 241 h 252"/>
              <a:gd name="T68" fmla="*/ 421 w 442"/>
              <a:gd name="T69" fmla="*/ 20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2" h="252">
                <a:moveTo>
                  <a:pt x="421" y="201"/>
                </a:moveTo>
                <a:cubicBezTo>
                  <a:pt x="411" y="179"/>
                  <a:pt x="401" y="158"/>
                  <a:pt x="391" y="137"/>
                </a:cubicBezTo>
                <a:cubicBezTo>
                  <a:pt x="389" y="133"/>
                  <a:pt x="387" y="130"/>
                  <a:pt x="386" y="126"/>
                </a:cubicBezTo>
                <a:cubicBezTo>
                  <a:pt x="391" y="114"/>
                  <a:pt x="397" y="102"/>
                  <a:pt x="403" y="90"/>
                </a:cubicBezTo>
                <a:cubicBezTo>
                  <a:pt x="413" y="69"/>
                  <a:pt x="423" y="47"/>
                  <a:pt x="433" y="26"/>
                </a:cubicBezTo>
                <a:cubicBezTo>
                  <a:pt x="435" y="21"/>
                  <a:pt x="437" y="16"/>
                  <a:pt x="439" y="12"/>
                </a:cubicBezTo>
                <a:cubicBezTo>
                  <a:pt x="442" y="7"/>
                  <a:pt x="439" y="0"/>
                  <a:pt x="433" y="0"/>
                </a:cubicBezTo>
                <a:cubicBezTo>
                  <a:pt x="415" y="0"/>
                  <a:pt x="415" y="0"/>
                  <a:pt x="415" y="0"/>
                </a:cubicBezTo>
                <a:cubicBezTo>
                  <a:pt x="368" y="0"/>
                  <a:pt x="368" y="0"/>
                  <a:pt x="368" y="0"/>
                </a:cubicBezTo>
                <a:cubicBezTo>
                  <a:pt x="301" y="0"/>
                  <a:pt x="301" y="0"/>
                  <a:pt x="301" y="0"/>
                </a:cubicBezTo>
                <a:cubicBezTo>
                  <a:pt x="225" y="0"/>
                  <a:pt x="225" y="0"/>
                  <a:pt x="225" y="0"/>
                </a:cubicBezTo>
                <a:cubicBezTo>
                  <a:pt x="149" y="0"/>
                  <a:pt x="149" y="0"/>
                  <a:pt x="149" y="0"/>
                </a:cubicBezTo>
                <a:cubicBezTo>
                  <a:pt x="82" y="0"/>
                  <a:pt x="82" y="0"/>
                  <a:pt x="82" y="0"/>
                </a:cubicBezTo>
                <a:cubicBezTo>
                  <a:pt x="36" y="0"/>
                  <a:pt x="36" y="0"/>
                  <a:pt x="36" y="0"/>
                </a:cubicBezTo>
                <a:cubicBezTo>
                  <a:pt x="23" y="0"/>
                  <a:pt x="23" y="0"/>
                  <a:pt x="23" y="0"/>
                </a:cubicBezTo>
                <a:cubicBezTo>
                  <a:pt x="20" y="0"/>
                  <a:pt x="17" y="0"/>
                  <a:pt x="14" y="1"/>
                </a:cubicBezTo>
                <a:cubicBezTo>
                  <a:pt x="6" y="3"/>
                  <a:pt x="0" y="11"/>
                  <a:pt x="0" y="19"/>
                </a:cubicBezTo>
                <a:cubicBezTo>
                  <a:pt x="0" y="23"/>
                  <a:pt x="0" y="23"/>
                  <a:pt x="0" y="23"/>
                </a:cubicBezTo>
                <a:cubicBezTo>
                  <a:pt x="0" y="41"/>
                  <a:pt x="0" y="41"/>
                  <a:pt x="0" y="41"/>
                </a:cubicBezTo>
                <a:cubicBezTo>
                  <a:pt x="0" y="108"/>
                  <a:pt x="0" y="108"/>
                  <a:pt x="0" y="108"/>
                </a:cubicBezTo>
                <a:cubicBezTo>
                  <a:pt x="0" y="182"/>
                  <a:pt x="0" y="182"/>
                  <a:pt x="0" y="182"/>
                </a:cubicBezTo>
                <a:cubicBezTo>
                  <a:pt x="0" y="230"/>
                  <a:pt x="0" y="230"/>
                  <a:pt x="0" y="230"/>
                </a:cubicBezTo>
                <a:cubicBezTo>
                  <a:pt x="0" y="233"/>
                  <a:pt x="0" y="233"/>
                  <a:pt x="0" y="233"/>
                </a:cubicBezTo>
                <a:cubicBezTo>
                  <a:pt x="0" y="242"/>
                  <a:pt x="7" y="250"/>
                  <a:pt x="16" y="252"/>
                </a:cubicBezTo>
                <a:cubicBezTo>
                  <a:pt x="18" y="252"/>
                  <a:pt x="21" y="252"/>
                  <a:pt x="24" y="252"/>
                </a:cubicBezTo>
                <a:cubicBezTo>
                  <a:pt x="57" y="252"/>
                  <a:pt x="57" y="252"/>
                  <a:pt x="57" y="252"/>
                </a:cubicBezTo>
                <a:cubicBezTo>
                  <a:pt x="115" y="252"/>
                  <a:pt x="115" y="252"/>
                  <a:pt x="115" y="252"/>
                </a:cubicBezTo>
                <a:cubicBezTo>
                  <a:pt x="187" y="252"/>
                  <a:pt x="187" y="252"/>
                  <a:pt x="187" y="252"/>
                </a:cubicBezTo>
                <a:cubicBezTo>
                  <a:pt x="265" y="252"/>
                  <a:pt x="265" y="252"/>
                  <a:pt x="265" y="252"/>
                </a:cubicBezTo>
                <a:cubicBezTo>
                  <a:pt x="337" y="252"/>
                  <a:pt x="337" y="252"/>
                  <a:pt x="337" y="252"/>
                </a:cubicBezTo>
                <a:cubicBezTo>
                  <a:pt x="395" y="252"/>
                  <a:pt x="395" y="252"/>
                  <a:pt x="395" y="252"/>
                </a:cubicBezTo>
                <a:cubicBezTo>
                  <a:pt x="428" y="252"/>
                  <a:pt x="428" y="252"/>
                  <a:pt x="428" y="252"/>
                </a:cubicBezTo>
                <a:cubicBezTo>
                  <a:pt x="433" y="252"/>
                  <a:pt x="433" y="252"/>
                  <a:pt x="433" y="252"/>
                </a:cubicBezTo>
                <a:cubicBezTo>
                  <a:pt x="439" y="252"/>
                  <a:pt x="442" y="246"/>
                  <a:pt x="439" y="241"/>
                </a:cubicBezTo>
                <a:cubicBezTo>
                  <a:pt x="433" y="227"/>
                  <a:pt x="427" y="214"/>
                  <a:pt x="421" y="20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6368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7E7CDD6A-039B-4EF3-6337-4CE6CDFCBA69}"/>
              </a:ext>
            </a:extLst>
          </p:cNvPr>
          <p:cNvSpPr/>
          <p:nvPr/>
        </p:nvSpPr>
        <p:spPr>
          <a:xfrm>
            <a:off x="6487966" y="4065267"/>
            <a:ext cx="2811609" cy="2379982"/>
          </a:xfrm>
          <a:prstGeom prst="roundRect">
            <a:avLst>
              <a:gd name="adj" fmla="val 784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0" rtlCol="0" anchor="ctr" anchorCtr="0"/>
          <a:lstStyle/>
          <a:p>
            <a:pPr algn="ctr"/>
            <a:r>
              <a:rPr lang="en-US" sz="1400" dirty="0">
                <a:solidFill>
                  <a:schemeClr val="tx1">
                    <a:lumMod val="75000"/>
                    <a:lumOff val="25000"/>
                  </a:schemeClr>
                </a:solidFill>
              </a:rPr>
              <a:t>The Group continually assesses growth opportunities by identifying and deploying additional services and solutions to unlock synergies and maximize the value generated from its platforms</a:t>
            </a:r>
          </a:p>
        </p:txBody>
      </p:sp>
      <p:sp>
        <p:nvSpPr>
          <p:cNvPr id="19" name="Rectangle: Rounded Corners 18">
            <a:extLst>
              <a:ext uri="{FF2B5EF4-FFF2-40B4-BE49-F238E27FC236}">
                <a16:creationId xmlns:a16="http://schemas.microsoft.com/office/drawing/2014/main" id="{8E3EEA4B-5170-4552-6B4D-D08D5537D90F}"/>
              </a:ext>
            </a:extLst>
          </p:cNvPr>
          <p:cNvSpPr/>
          <p:nvPr/>
        </p:nvSpPr>
        <p:spPr>
          <a:xfrm>
            <a:off x="3547196" y="4065267"/>
            <a:ext cx="2811609" cy="2379982"/>
          </a:xfrm>
          <a:prstGeom prst="roundRect">
            <a:avLst>
              <a:gd name="adj" fmla="val 784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0" rtlCol="0" anchor="ctr" anchorCtr="0"/>
          <a:lstStyle/>
          <a:p>
            <a:pPr algn="ctr"/>
            <a:r>
              <a:rPr lang="en-US" sz="1400">
                <a:solidFill>
                  <a:schemeClr val="tx1">
                    <a:lumMod val="75000"/>
                    <a:lumOff val="25000"/>
                  </a:schemeClr>
                </a:solidFill>
              </a:rPr>
              <a:t>e-finance is also responsible for managing these solutions in an efficient manner to ensure desirable and favorable outcomes across its platforms</a:t>
            </a:r>
            <a:endParaRPr lang="en-US" sz="1400" dirty="0">
              <a:solidFill>
                <a:schemeClr val="tx1">
                  <a:lumMod val="75000"/>
                  <a:lumOff val="25000"/>
                </a:schemeClr>
              </a:solidFill>
            </a:endParaRPr>
          </a:p>
        </p:txBody>
      </p:sp>
      <p:sp>
        <p:nvSpPr>
          <p:cNvPr id="2" name="Title 1">
            <a:extLst>
              <a:ext uri="{FF2B5EF4-FFF2-40B4-BE49-F238E27FC236}">
                <a16:creationId xmlns:a16="http://schemas.microsoft.com/office/drawing/2014/main" id="{FF39770C-1058-B1C3-9FBD-6289ED8896D9}"/>
              </a:ext>
            </a:extLst>
          </p:cNvPr>
          <p:cNvSpPr>
            <a:spLocks noGrp="1"/>
          </p:cNvSpPr>
          <p:nvPr>
            <p:ph type="title"/>
          </p:nvPr>
        </p:nvSpPr>
        <p:spPr>
          <a:xfrm>
            <a:off x="606424" y="412751"/>
            <a:ext cx="6699251" cy="692149"/>
          </a:xfrm>
        </p:spPr>
        <p:txBody>
          <a:bodyPr/>
          <a:lstStyle/>
          <a:p>
            <a:r>
              <a:rPr lang="en-US" dirty="0"/>
              <a:t>e-finance’s Operating Model Covers Key Points In The Digital Value Chain</a:t>
            </a:r>
          </a:p>
        </p:txBody>
      </p:sp>
      <p:sp>
        <p:nvSpPr>
          <p:cNvPr id="4" name="Rectangle: Rounded Corners 3">
            <a:extLst>
              <a:ext uri="{FF2B5EF4-FFF2-40B4-BE49-F238E27FC236}">
                <a16:creationId xmlns:a16="http://schemas.microsoft.com/office/drawing/2014/main" id="{68008F33-07B8-F214-1012-8266F2D67535}"/>
              </a:ext>
            </a:extLst>
          </p:cNvPr>
          <p:cNvSpPr/>
          <p:nvPr/>
        </p:nvSpPr>
        <p:spPr>
          <a:xfrm>
            <a:off x="606425" y="1485900"/>
            <a:ext cx="2811609" cy="1304925"/>
          </a:xfrm>
          <a:prstGeom prst="roundRect">
            <a:avLst>
              <a:gd name="adj" fmla="val 131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0" rtlCol="0" anchor="t" anchorCtr="0"/>
          <a:lstStyle/>
          <a:p>
            <a:pPr algn="ctr"/>
            <a:r>
              <a:rPr lang="en-US" b="1" dirty="0">
                <a:solidFill>
                  <a:schemeClr val="bg1"/>
                </a:solidFill>
              </a:rPr>
              <a:t>Developer</a:t>
            </a:r>
          </a:p>
        </p:txBody>
      </p:sp>
      <p:sp>
        <p:nvSpPr>
          <p:cNvPr id="5" name="Rectangle: Rounded Corners 4">
            <a:extLst>
              <a:ext uri="{FF2B5EF4-FFF2-40B4-BE49-F238E27FC236}">
                <a16:creationId xmlns:a16="http://schemas.microsoft.com/office/drawing/2014/main" id="{3EB31C96-D4BC-A80D-B1E6-0F831F8B46C7}"/>
              </a:ext>
            </a:extLst>
          </p:cNvPr>
          <p:cNvSpPr/>
          <p:nvPr/>
        </p:nvSpPr>
        <p:spPr>
          <a:xfrm>
            <a:off x="3547196" y="1485900"/>
            <a:ext cx="2811609" cy="1304925"/>
          </a:xfrm>
          <a:prstGeom prst="roundRect">
            <a:avLst>
              <a:gd name="adj" fmla="val 131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0" rtlCol="0" anchor="t" anchorCtr="0"/>
          <a:lstStyle/>
          <a:p>
            <a:pPr algn="ctr"/>
            <a:r>
              <a:rPr lang="en-US" b="1" dirty="0">
                <a:solidFill>
                  <a:schemeClr val="bg1"/>
                </a:solidFill>
              </a:rPr>
              <a:t>Operator</a:t>
            </a:r>
          </a:p>
        </p:txBody>
      </p:sp>
      <p:sp>
        <p:nvSpPr>
          <p:cNvPr id="6" name="Rectangle: Rounded Corners 5">
            <a:extLst>
              <a:ext uri="{FF2B5EF4-FFF2-40B4-BE49-F238E27FC236}">
                <a16:creationId xmlns:a16="http://schemas.microsoft.com/office/drawing/2014/main" id="{2C48F69A-B55B-F66B-A618-5CCD3BBDE77D}"/>
              </a:ext>
            </a:extLst>
          </p:cNvPr>
          <p:cNvSpPr/>
          <p:nvPr/>
        </p:nvSpPr>
        <p:spPr>
          <a:xfrm>
            <a:off x="6487966" y="1485900"/>
            <a:ext cx="2811609" cy="1304925"/>
          </a:xfrm>
          <a:prstGeom prst="roundRect">
            <a:avLst>
              <a:gd name="adj" fmla="val 131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0" rtlCol="0" anchor="t" anchorCtr="0"/>
          <a:lstStyle/>
          <a:p>
            <a:pPr algn="ctr"/>
            <a:r>
              <a:rPr lang="en-US" b="1" dirty="0">
                <a:solidFill>
                  <a:schemeClr val="bg1"/>
                </a:solidFill>
              </a:rPr>
              <a:t>Innovator</a:t>
            </a:r>
          </a:p>
        </p:txBody>
      </p:sp>
      <p:sp>
        <p:nvSpPr>
          <p:cNvPr id="9" name="Isosceles Triangle 8">
            <a:extLst>
              <a:ext uri="{FF2B5EF4-FFF2-40B4-BE49-F238E27FC236}">
                <a16:creationId xmlns:a16="http://schemas.microsoft.com/office/drawing/2014/main" id="{4FB8E97A-C978-4D7A-29F0-FAD2557473C5}"/>
              </a:ext>
            </a:extLst>
          </p:cNvPr>
          <p:cNvSpPr/>
          <p:nvPr/>
        </p:nvSpPr>
        <p:spPr>
          <a:xfrm rot="5400000">
            <a:off x="3243396" y="1987179"/>
            <a:ext cx="607597" cy="30236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86171395-B60E-DE2D-9573-F33791826A97}"/>
              </a:ext>
            </a:extLst>
          </p:cNvPr>
          <p:cNvSpPr/>
          <p:nvPr/>
        </p:nvSpPr>
        <p:spPr>
          <a:xfrm rot="5400000">
            <a:off x="6206189" y="1987179"/>
            <a:ext cx="607597" cy="30236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7F85FEF-0EEA-767B-3867-B4D6025D0402}"/>
              </a:ext>
            </a:extLst>
          </p:cNvPr>
          <p:cNvSpPr/>
          <p:nvPr/>
        </p:nvSpPr>
        <p:spPr>
          <a:xfrm>
            <a:off x="1165862" y="2169881"/>
            <a:ext cx="1692738" cy="1211405"/>
          </a:xfrm>
          <a:prstGeom prst="roundRect">
            <a:avLst>
              <a:gd name="adj" fmla="val 13120"/>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pPr algn="ctr"/>
            <a:r>
              <a:rPr lang="en-US" sz="1400" b="1" dirty="0">
                <a:solidFill>
                  <a:schemeClr val="bg1"/>
                </a:solidFill>
              </a:rPr>
              <a:t>Developer</a:t>
            </a:r>
          </a:p>
        </p:txBody>
      </p:sp>
      <p:sp>
        <p:nvSpPr>
          <p:cNvPr id="12" name="Rectangle: Rounded Corners 11">
            <a:extLst>
              <a:ext uri="{FF2B5EF4-FFF2-40B4-BE49-F238E27FC236}">
                <a16:creationId xmlns:a16="http://schemas.microsoft.com/office/drawing/2014/main" id="{754C7ECC-DE0A-0625-85FD-AF675DB50B1A}"/>
              </a:ext>
            </a:extLst>
          </p:cNvPr>
          <p:cNvSpPr/>
          <p:nvPr/>
        </p:nvSpPr>
        <p:spPr>
          <a:xfrm>
            <a:off x="4106632" y="2169881"/>
            <a:ext cx="1692738" cy="1211405"/>
          </a:xfrm>
          <a:prstGeom prst="roundRect">
            <a:avLst>
              <a:gd name="adj" fmla="val 13120"/>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pPr algn="ctr"/>
            <a:r>
              <a:rPr lang="en-US" sz="1400" b="1" dirty="0">
                <a:solidFill>
                  <a:schemeClr val="bg1"/>
                </a:solidFill>
              </a:rPr>
              <a:t>Operator</a:t>
            </a:r>
          </a:p>
        </p:txBody>
      </p:sp>
      <p:sp>
        <p:nvSpPr>
          <p:cNvPr id="13" name="Rectangle: Rounded Corners 12">
            <a:extLst>
              <a:ext uri="{FF2B5EF4-FFF2-40B4-BE49-F238E27FC236}">
                <a16:creationId xmlns:a16="http://schemas.microsoft.com/office/drawing/2014/main" id="{B90049E8-1042-AF5F-D8E2-119E94CF3331}"/>
              </a:ext>
            </a:extLst>
          </p:cNvPr>
          <p:cNvSpPr/>
          <p:nvPr/>
        </p:nvSpPr>
        <p:spPr>
          <a:xfrm>
            <a:off x="7047402" y="2169881"/>
            <a:ext cx="1692738" cy="1211405"/>
          </a:xfrm>
          <a:prstGeom prst="roundRect">
            <a:avLst>
              <a:gd name="adj" fmla="val 13120"/>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pPr algn="ctr"/>
            <a:r>
              <a:rPr lang="en-US" sz="1400" b="1" dirty="0">
                <a:solidFill>
                  <a:schemeClr val="bg1"/>
                </a:solidFill>
              </a:rPr>
              <a:t>Innovator</a:t>
            </a:r>
          </a:p>
        </p:txBody>
      </p:sp>
      <p:sp>
        <p:nvSpPr>
          <p:cNvPr id="14" name="Rectangle: Rounded Corners 13">
            <a:extLst>
              <a:ext uri="{FF2B5EF4-FFF2-40B4-BE49-F238E27FC236}">
                <a16:creationId xmlns:a16="http://schemas.microsoft.com/office/drawing/2014/main" id="{3E6A64A9-BB5C-CA61-DED2-9889D5254039}"/>
              </a:ext>
            </a:extLst>
          </p:cNvPr>
          <p:cNvSpPr/>
          <p:nvPr/>
        </p:nvSpPr>
        <p:spPr>
          <a:xfrm>
            <a:off x="606425" y="4065267"/>
            <a:ext cx="2811609" cy="2379982"/>
          </a:xfrm>
          <a:prstGeom prst="roundRect">
            <a:avLst>
              <a:gd name="adj" fmla="val 784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0" rtlCol="0" anchor="ctr" anchorCtr="0"/>
          <a:lstStyle/>
          <a:p>
            <a:pPr algn="ctr"/>
            <a:r>
              <a:rPr lang="en-US" sz="1400">
                <a:solidFill>
                  <a:schemeClr val="tx1">
                    <a:lumMod val="75000"/>
                    <a:lumOff val="25000"/>
                  </a:schemeClr>
                </a:solidFill>
              </a:rPr>
              <a:t>The Group boasts extensive expertise in building tech infrastructure as well as digital solutions and networks from the ground-up</a:t>
            </a:r>
            <a:endParaRPr lang="en-US" sz="1400" dirty="0">
              <a:solidFill>
                <a:schemeClr val="tx1">
                  <a:lumMod val="75000"/>
                  <a:lumOff val="25000"/>
                </a:schemeClr>
              </a:solidFill>
            </a:endParaRPr>
          </a:p>
        </p:txBody>
      </p:sp>
      <p:sp>
        <p:nvSpPr>
          <p:cNvPr id="17" name="Isosceles Triangle 16">
            <a:extLst>
              <a:ext uri="{FF2B5EF4-FFF2-40B4-BE49-F238E27FC236}">
                <a16:creationId xmlns:a16="http://schemas.microsoft.com/office/drawing/2014/main" id="{56F651E8-8363-5A5D-5475-22CC4F071112}"/>
              </a:ext>
            </a:extLst>
          </p:cNvPr>
          <p:cNvSpPr/>
          <p:nvPr/>
        </p:nvSpPr>
        <p:spPr>
          <a:xfrm rot="5400000">
            <a:off x="3243396" y="5104076"/>
            <a:ext cx="607597" cy="30236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9391B75-EAA5-C1BE-7A07-90368E911F27}"/>
              </a:ext>
            </a:extLst>
          </p:cNvPr>
          <p:cNvSpPr/>
          <p:nvPr/>
        </p:nvSpPr>
        <p:spPr>
          <a:xfrm rot="5400000">
            <a:off x="6206189" y="5104076"/>
            <a:ext cx="607597" cy="30236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E0BAD66-6F86-F90D-2759-1E82169C5BE5}"/>
              </a:ext>
            </a:extLst>
          </p:cNvPr>
          <p:cNvCxnSpPr>
            <a:cxnSpLocks/>
            <a:stCxn id="11" idx="2"/>
            <a:endCxn id="14" idx="0"/>
          </p:cNvCxnSpPr>
          <p:nvPr/>
        </p:nvCxnSpPr>
        <p:spPr>
          <a:xfrm flipH="1">
            <a:off x="2012230" y="3381286"/>
            <a:ext cx="1" cy="683981"/>
          </a:xfrm>
          <a:prstGeom prst="line">
            <a:avLst/>
          </a:prstGeom>
          <a:ln>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422F38-87D6-C801-B406-11D70328F490}"/>
              </a:ext>
            </a:extLst>
          </p:cNvPr>
          <p:cNvCxnSpPr>
            <a:cxnSpLocks/>
            <a:stCxn id="12" idx="2"/>
            <a:endCxn id="19" idx="0"/>
          </p:cNvCxnSpPr>
          <p:nvPr/>
        </p:nvCxnSpPr>
        <p:spPr>
          <a:xfrm>
            <a:off x="4953001" y="3381286"/>
            <a:ext cx="0" cy="683981"/>
          </a:xfrm>
          <a:prstGeom prst="line">
            <a:avLst/>
          </a:prstGeom>
          <a:ln>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B829E3C-E51E-373B-70CF-CA93416831DC}"/>
              </a:ext>
            </a:extLst>
          </p:cNvPr>
          <p:cNvCxnSpPr>
            <a:cxnSpLocks/>
            <a:stCxn id="13" idx="2"/>
            <a:endCxn id="20" idx="0"/>
          </p:cNvCxnSpPr>
          <p:nvPr/>
        </p:nvCxnSpPr>
        <p:spPr>
          <a:xfrm>
            <a:off x="7893771" y="3381286"/>
            <a:ext cx="0" cy="683981"/>
          </a:xfrm>
          <a:prstGeom prst="line">
            <a:avLst/>
          </a:prstGeom>
          <a:ln>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5C03B12E-DEF9-08F9-BB12-60DA08E0E5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92164" y="2373976"/>
            <a:ext cx="803214" cy="803214"/>
          </a:xfrm>
          <a:prstGeom prst="rect">
            <a:avLst/>
          </a:prstGeom>
        </p:spPr>
      </p:pic>
      <p:pic>
        <p:nvPicPr>
          <p:cNvPr id="7" name="Picture 6" descr="Shape&#10;&#10;Description automatically generated with low confidence">
            <a:extLst>
              <a:ext uri="{FF2B5EF4-FFF2-40B4-BE49-F238E27FC236}">
                <a16:creationId xmlns:a16="http://schemas.microsoft.com/office/drawing/2014/main" id="{3563C989-F415-D63E-C7FC-AB59732ADF0A}"/>
              </a:ext>
            </a:extLst>
          </p:cNvPr>
          <p:cNvPicPr>
            <a:picLocks noChangeAspect="1"/>
          </p:cNvPicPr>
          <p:nvPr/>
        </p:nvPicPr>
        <p:blipFill rotWithShape="1">
          <a:blip r:embed="rId4">
            <a:duotone>
              <a:schemeClr val="accent2">
                <a:shade val="45000"/>
                <a:satMod val="135000"/>
              </a:schemeClr>
              <a:prstClr val="white"/>
            </a:duotone>
          </a:blip>
          <a:srcRect b="19646"/>
          <a:stretch/>
        </p:blipFill>
        <p:spPr>
          <a:xfrm>
            <a:off x="1468227" y="2373976"/>
            <a:ext cx="1049474" cy="843293"/>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0D9A1F53-0577-30E5-EE01-A999C6102E66}"/>
              </a:ext>
            </a:extLst>
          </p:cNvPr>
          <p:cNvPicPr>
            <a:picLocks noChangeAspect="1"/>
          </p:cNvPicPr>
          <p:nvPr/>
        </p:nvPicPr>
        <p:blipFill>
          <a:blip r:embed="rId5">
            <a:duotone>
              <a:schemeClr val="accent1">
                <a:shade val="45000"/>
                <a:satMod val="135000"/>
              </a:schemeClr>
              <a:prstClr val="white"/>
            </a:duotone>
          </a:blip>
          <a:stretch>
            <a:fillRect/>
          </a:stretch>
        </p:blipFill>
        <p:spPr>
          <a:xfrm>
            <a:off x="4325601" y="2272639"/>
            <a:ext cx="1193427" cy="1005888"/>
          </a:xfrm>
          <a:prstGeom prst="rect">
            <a:avLst/>
          </a:prstGeom>
        </p:spPr>
      </p:pic>
    </p:spTree>
    <p:extLst>
      <p:ext uri="{BB962C8B-B14F-4D97-AF65-F5344CB8AC3E}">
        <p14:creationId xmlns:p14="http://schemas.microsoft.com/office/powerpoint/2010/main" val="2367799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AE8A0A1-A226-020D-F84E-9ABEEFA165D7}"/>
              </a:ext>
            </a:extLst>
          </p:cNvPr>
          <p:cNvSpPr/>
          <p:nvPr/>
        </p:nvSpPr>
        <p:spPr>
          <a:xfrm>
            <a:off x="0" y="1503483"/>
            <a:ext cx="9906000" cy="4941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3EEB3E-9B95-0EFA-F285-0B1AC842B65D}"/>
              </a:ext>
            </a:extLst>
          </p:cNvPr>
          <p:cNvSpPr>
            <a:spLocks noGrp="1"/>
          </p:cNvSpPr>
          <p:nvPr>
            <p:ph type="title"/>
          </p:nvPr>
        </p:nvSpPr>
        <p:spPr>
          <a:xfrm>
            <a:off x="606424" y="412751"/>
            <a:ext cx="5591176" cy="692149"/>
          </a:xfrm>
        </p:spPr>
        <p:txBody>
          <a:bodyPr anchor="ctr" anchorCtr="0"/>
          <a:lstStyle/>
          <a:p>
            <a:r>
              <a:rPr lang="en-US" dirty="0"/>
              <a:t>Barriers to Entry | </a:t>
            </a:r>
            <a:r>
              <a:rPr lang="en-US" b="0" dirty="0"/>
              <a:t>Existing Networks</a:t>
            </a:r>
            <a:endParaRPr lang="en-US" dirty="0"/>
          </a:p>
        </p:txBody>
      </p:sp>
      <p:sp>
        <p:nvSpPr>
          <p:cNvPr id="3" name="Text Placeholder 2">
            <a:extLst>
              <a:ext uri="{FF2B5EF4-FFF2-40B4-BE49-F238E27FC236}">
                <a16:creationId xmlns:a16="http://schemas.microsoft.com/office/drawing/2014/main" id="{A8FDD22C-355D-030B-0BAE-B345406064C5}"/>
              </a:ext>
            </a:extLst>
          </p:cNvPr>
          <p:cNvSpPr>
            <a:spLocks noGrp="1"/>
          </p:cNvSpPr>
          <p:nvPr>
            <p:ph type="body" sz="quarter" idx="11"/>
          </p:nvPr>
        </p:nvSpPr>
        <p:spPr>
          <a:xfrm>
            <a:off x="606423" y="1113692"/>
            <a:ext cx="6108701" cy="380999"/>
          </a:xfrm>
        </p:spPr>
        <p:txBody>
          <a:bodyPr/>
          <a:lstStyle/>
          <a:p>
            <a:r>
              <a:rPr lang="en-US" b="1" i="1" dirty="0">
                <a:solidFill>
                  <a:srgbClr val="FF0000"/>
                </a:solidFill>
              </a:rPr>
              <a:t>Operating and managing key networks across multiple sectors in Egypt</a:t>
            </a:r>
          </a:p>
        </p:txBody>
      </p:sp>
      <p:sp>
        <p:nvSpPr>
          <p:cNvPr id="32" name="Rectangle: Rounded Corners 31">
            <a:extLst>
              <a:ext uri="{FF2B5EF4-FFF2-40B4-BE49-F238E27FC236}">
                <a16:creationId xmlns:a16="http://schemas.microsoft.com/office/drawing/2014/main" id="{60628E35-210D-7829-9A44-BFDF68B39D9F}"/>
              </a:ext>
            </a:extLst>
          </p:cNvPr>
          <p:cNvSpPr/>
          <p:nvPr/>
        </p:nvSpPr>
        <p:spPr>
          <a:xfrm>
            <a:off x="606422" y="1690116"/>
            <a:ext cx="2801204" cy="2245557"/>
          </a:xfrm>
          <a:prstGeom prst="roundRect">
            <a:avLst>
              <a:gd name="adj" fmla="val 10207"/>
            </a:avLst>
          </a:prstGeom>
          <a:solidFill>
            <a:schemeClr val="bg1"/>
          </a:solidFill>
          <a:ln>
            <a:noFill/>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r>
              <a:rPr lang="en-US" sz="1200" b="1" dirty="0">
                <a:solidFill>
                  <a:schemeClr val="accent2"/>
                </a:solidFill>
              </a:rPr>
              <a:t>Government Financial Network</a:t>
            </a:r>
          </a:p>
        </p:txBody>
      </p:sp>
      <p:sp>
        <p:nvSpPr>
          <p:cNvPr id="4" name="Rectangle: Rounded Corners 3">
            <a:extLst>
              <a:ext uri="{FF2B5EF4-FFF2-40B4-BE49-F238E27FC236}">
                <a16:creationId xmlns:a16="http://schemas.microsoft.com/office/drawing/2014/main" id="{4CBB7890-0218-03BF-C7D5-DA0A2061CB9B}"/>
              </a:ext>
            </a:extLst>
          </p:cNvPr>
          <p:cNvSpPr/>
          <p:nvPr/>
        </p:nvSpPr>
        <p:spPr>
          <a:xfrm>
            <a:off x="3550808" y="1690116"/>
            <a:ext cx="2801204" cy="2245557"/>
          </a:xfrm>
          <a:prstGeom prst="roundRect">
            <a:avLst>
              <a:gd name="adj" fmla="val 10207"/>
            </a:avLst>
          </a:prstGeom>
          <a:solidFill>
            <a:schemeClr val="accent2"/>
          </a:solidFill>
          <a:ln>
            <a:noFill/>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r>
              <a:rPr lang="en-US" sz="1200" b="1">
                <a:solidFill>
                  <a:schemeClr val="bg1"/>
                </a:solidFill>
              </a:rPr>
              <a:t>Social Solidarity Network</a:t>
            </a:r>
            <a:endParaRPr lang="en-US" sz="1200" b="1" dirty="0">
              <a:solidFill>
                <a:schemeClr val="bg1"/>
              </a:solidFill>
            </a:endParaRPr>
          </a:p>
        </p:txBody>
      </p:sp>
      <p:sp>
        <p:nvSpPr>
          <p:cNvPr id="5" name="Rectangle: Rounded Corners 4">
            <a:extLst>
              <a:ext uri="{FF2B5EF4-FFF2-40B4-BE49-F238E27FC236}">
                <a16:creationId xmlns:a16="http://schemas.microsoft.com/office/drawing/2014/main" id="{FDB70F66-A6B0-6A01-85C6-EF0100DE644B}"/>
              </a:ext>
            </a:extLst>
          </p:cNvPr>
          <p:cNvSpPr/>
          <p:nvPr/>
        </p:nvSpPr>
        <p:spPr>
          <a:xfrm>
            <a:off x="6495195" y="1690116"/>
            <a:ext cx="2801204" cy="2245557"/>
          </a:xfrm>
          <a:prstGeom prst="roundRect">
            <a:avLst>
              <a:gd name="adj" fmla="val 10207"/>
            </a:avLst>
          </a:prstGeom>
          <a:solidFill>
            <a:schemeClr val="bg1"/>
          </a:solidFill>
          <a:ln>
            <a:noFill/>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r>
              <a:rPr lang="en-US" sz="1200" b="1">
                <a:solidFill>
                  <a:schemeClr val="accent2"/>
                </a:solidFill>
              </a:rPr>
              <a:t>Petroleum Network</a:t>
            </a:r>
            <a:endParaRPr lang="en-US" sz="1200" b="1" dirty="0">
              <a:solidFill>
                <a:schemeClr val="accent2"/>
              </a:solidFill>
            </a:endParaRPr>
          </a:p>
        </p:txBody>
      </p:sp>
      <p:sp>
        <p:nvSpPr>
          <p:cNvPr id="8" name="Rectangle: Rounded Corners 7">
            <a:extLst>
              <a:ext uri="{FF2B5EF4-FFF2-40B4-BE49-F238E27FC236}">
                <a16:creationId xmlns:a16="http://schemas.microsoft.com/office/drawing/2014/main" id="{C97DFB76-E9FD-8979-A9DE-9027BF91CFF7}"/>
              </a:ext>
            </a:extLst>
          </p:cNvPr>
          <p:cNvSpPr/>
          <p:nvPr/>
        </p:nvSpPr>
        <p:spPr>
          <a:xfrm>
            <a:off x="2053088" y="4033944"/>
            <a:ext cx="2801204" cy="2245557"/>
          </a:xfrm>
          <a:prstGeom prst="roundRect">
            <a:avLst>
              <a:gd name="adj" fmla="val 10207"/>
            </a:avLst>
          </a:prstGeom>
          <a:solidFill>
            <a:schemeClr val="accent2"/>
          </a:solidFill>
          <a:ln>
            <a:noFill/>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r>
              <a:rPr lang="en-US" sz="1200" b="1">
                <a:solidFill>
                  <a:schemeClr val="bg1"/>
                </a:solidFill>
              </a:rPr>
              <a:t>Agriculture Network</a:t>
            </a:r>
            <a:endParaRPr lang="en-US" sz="1200" b="1" dirty="0">
              <a:solidFill>
                <a:schemeClr val="bg1"/>
              </a:solidFill>
            </a:endParaRPr>
          </a:p>
        </p:txBody>
      </p:sp>
      <p:sp>
        <p:nvSpPr>
          <p:cNvPr id="9" name="Rectangle: Rounded Corners 8">
            <a:extLst>
              <a:ext uri="{FF2B5EF4-FFF2-40B4-BE49-F238E27FC236}">
                <a16:creationId xmlns:a16="http://schemas.microsoft.com/office/drawing/2014/main" id="{8B65009D-A5BE-B501-F7B3-42D8C2C97133}"/>
              </a:ext>
            </a:extLst>
          </p:cNvPr>
          <p:cNvSpPr/>
          <p:nvPr/>
        </p:nvSpPr>
        <p:spPr>
          <a:xfrm>
            <a:off x="4997474" y="4033944"/>
            <a:ext cx="2801204" cy="2245557"/>
          </a:xfrm>
          <a:prstGeom prst="roundRect">
            <a:avLst>
              <a:gd name="adj" fmla="val 10207"/>
            </a:avLst>
          </a:prstGeom>
          <a:solidFill>
            <a:schemeClr val="bg1"/>
          </a:solidFill>
          <a:ln>
            <a:noFill/>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r>
              <a:rPr lang="en-US" sz="1200" b="1">
                <a:solidFill>
                  <a:schemeClr val="accent2"/>
                </a:solidFill>
              </a:rPr>
              <a:t>Retail Payments Network</a:t>
            </a:r>
            <a:endParaRPr lang="en-US" sz="1200" b="1" dirty="0">
              <a:solidFill>
                <a:schemeClr val="accent2"/>
              </a:solidFill>
            </a:endParaRPr>
          </a:p>
        </p:txBody>
      </p:sp>
      <p:grpSp>
        <p:nvGrpSpPr>
          <p:cNvPr id="60" name="Group 59">
            <a:extLst>
              <a:ext uri="{FF2B5EF4-FFF2-40B4-BE49-F238E27FC236}">
                <a16:creationId xmlns:a16="http://schemas.microsoft.com/office/drawing/2014/main" id="{38657579-6AE4-3133-32F1-700E46DD9BB5}"/>
              </a:ext>
            </a:extLst>
          </p:cNvPr>
          <p:cNvGrpSpPr/>
          <p:nvPr/>
        </p:nvGrpSpPr>
        <p:grpSpPr>
          <a:xfrm>
            <a:off x="5943257" y="4483936"/>
            <a:ext cx="884238" cy="877888"/>
            <a:chOff x="-1547813" y="0"/>
            <a:chExt cx="884238" cy="877888"/>
          </a:xfrm>
          <a:solidFill>
            <a:schemeClr val="accent1"/>
          </a:solidFill>
        </p:grpSpPr>
        <p:sp>
          <p:nvSpPr>
            <p:cNvPr id="16" name="Freeform 5">
              <a:extLst>
                <a:ext uri="{FF2B5EF4-FFF2-40B4-BE49-F238E27FC236}">
                  <a16:creationId xmlns:a16="http://schemas.microsoft.com/office/drawing/2014/main" id="{45763559-04A7-2F26-6734-3D21552337AA}"/>
                </a:ext>
              </a:extLst>
            </p:cNvPr>
            <p:cNvSpPr>
              <a:spLocks/>
            </p:cNvSpPr>
            <p:nvPr/>
          </p:nvSpPr>
          <p:spPr bwMode="auto">
            <a:xfrm>
              <a:off x="-1150938" y="528638"/>
              <a:ext cx="114300" cy="349250"/>
            </a:xfrm>
            <a:custGeom>
              <a:avLst/>
              <a:gdLst>
                <a:gd name="T0" fmla="*/ 29 w 40"/>
                <a:gd name="T1" fmla="*/ 89 h 123"/>
                <a:gd name="T2" fmla="*/ 29 w 40"/>
                <a:gd name="T3" fmla="*/ 0 h 123"/>
                <a:gd name="T4" fmla="*/ 10 w 40"/>
                <a:gd name="T5" fmla="*/ 0 h 123"/>
                <a:gd name="T6" fmla="*/ 10 w 40"/>
                <a:gd name="T7" fmla="*/ 89 h 123"/>
                <a:gd name="T8" fmla="*/ 5 w 40"/>
                <a:gd name="T9" fmla="*/ 94 h 123"/>
                <a:gd name="T10" fmla="*/ 0 w 40"/>
                <a:gd name="T11" fmla="*/ 94 h 123"/>
                <a:gd name="T12" fmla="*/ 20 w 40"/>
                <a:gd name="T13" fmla="*/ 123 h 123"/>
                <a:gd name="T14" fmla="*/ 40 w 40"/>
                <a:gd name="T15" fmla="*/ 94 h 123"/>
                <a:gd name="T16" fmla="*/ 34 w 40"/>
                <a:gd name="T17" fmla="*/ 94 h 123"/>
                <a:gd name="T18" fmla="*/ 29 w 40"/>
                <a:gd name="T19" fmla="*/ 8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123">
                  <a:moveTo>
                    <a:pt x="29" y="89"/>
                  </a:moveTo>
                  <a:cubicBezTo>
                    <a:pt x="29" y="0"/>
                    <a:pt x="29" y="0"/>
                    <a:pt x="29" y="0"/>
                  </a:cubicBezTo>
                  <a:cubicBezTo>
                    <a:pt x="10" y="0"/>
                    <a:pt x="10" y="0"/>
                    <a:pt x="10" y="0"/>
                  </a:cubicBezTo>
                  <a:cubicBezTo>
                    <a:pt x="10" y="89"/>
                    <a:pt x="10" y="89"/>
                    <a:pt x="10" y="89"/>
                  </a:cubicBezTo>
                  <a:cubicBezTo>
                    <a:pt x="10" y="92"/>
                    <a:pt x="8" y="94"/>
                    <a:pt x="5" y="94"/>
                  </a:cubicBezTo>
                  <a:cubicBezTo>
                    <a:pt x="0" y="94"/>
                    <a:pt x="0" y="94"/>
                    <a:pt x="0" y="94"/>
                  </a:cubicBezTo>
                  <a:cubicBezTo>
                    <a:pt x="20" y="123"/>
                    <a:pt x="20" y="123"/>
                    <a:pt x="20" y="123"/>
                  </a:cubicBezTo>
                  <a:cubicBezTo>
                    <a:pt x="40" y="94"/>
                    <a:pt x="40" y="94"/>
                    <a:pt x="40" y="94"/>
                  </a:cubicBezTo>
                  <a:cubicBezTo>
                    <a:pt x="34" y="94"/>
                    <a:pt x="34" y="94"/>
                    <a:pt x="34" y="94"/>
                  </a:cubicBezTo>
                  <a:cubicBezTo>
                    <a:pt x="32" y="94"/>
                    <a:pt x="29" y="92"/>
                    <a:pt x="2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B79A2FC1-DDFC-4737-B7B0-A6DA9FA4A752}"/>
                </a:ext>
              </a:extLst>
            </p:cNvPr>
            <p:cNvSpPr>
              <a:spLocks/>
            </p:cNvSpPr>
            <p:nvPr/>
          </p:nvSpPr>
          <p:spPr bwMode="auto">
            <a:xfrm>
              <a:off x="-1539875" y="528638"/>
              <a:ext cx="285750" cy="260350"/>
            </a:xfrm>
            <a:custGeom>
              <a:avLst/>
              <a:gdLst>
                <a:gd name="T0" fmla="*/ 81 w 100"/>
                <a:gd name="T1" fmla="*/ 44 h 92"/>
                <a:gd name="T2" fmla="*/ 61 w 100"/>
                <a:gd name="T3" fmla="*/ 63 h 92"/>
                <a:gd name="T4" fmla="*/ 33 w 100"/>
                <a:gd name="T5" fmla="*/ 63 h 92"/>
                <a:gd name="T6" fmla="*/ 28 w 100"/>
                <a:gd name="T7" fmla="*/ 58 h 92"/>
                <a:gd name="T8" fmla="*/ 28 w 100"/>
                <a:gd name="T9" fmla="*/ 53 h 92"/>
                <a:gd name="T10" fmla="*/ 0 w 100"/>
                <a:gd name="T11" fmla="*/ 73 h 92"/>
                <a:gd name="T12" fmla="*/ 28 w 100"/>
                <a:gd name="T13" fmla="*/ 92 h 92"/>
                <a:gd name="T14" fmla="*/ 28 w 100"/>
                <a:gd name="T15" fmla="*/ 87 h 92"/>
                <a:gd name="T16" fmla="*/ 33 w 100"/>
                <a:gd name="T17" fmla="*/ 82 h 92"/>
                <a:gd name="T18" fmla="*/ 77 w 100"/>
                <a:gd name="T19" fmla="*/ 82 h 92"/>
                <a:gd name="T20" fmla="*/ 99 w 100"/>
                <a:gd name="T21" fmla="*/ 59 h 92"/>
                <a:gd name="T22" fmla="*/ 100 w 100"/>
                <a:gd name="T23" fmla="*/ 0 h 92"/>
                <a:gd name="T24" fmla="*/ 81 w 100"/>
                <a:gd name="T25" fmla="*/ 0 h 92"/>
                <a:gd name="T26" fmla="*/ 81 w 100"/>
                <a:gd name="T27"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92">
                  <a:moveTo>
                    <a:pt x="81" y="44"/>
                  </a:moveTo>
                  <a:cubicBezTo>
                    <a:pt x="81" y="54"/>
                    <a:pt x="72" y="63"/>
                    <a:pt x="61" y="63"/>
                  </a:cubicBezTo>
                  <a:cubicBezTo>
                    <a:pt x="33" y="63"/>
                    <a:pt x="33" y="63"/>
                    <a:pt x="33" y="63"/>
                  </a:cubicBezTo>
                  <a:cubicBezTo>
                    <a:pt x="30" y="63"/>
                    <a:pt x="28" y="61"/>
                    <a:pt x="28" y="58"/>
                  </a:cubicBezTo>
                  <a:cubicBezTo>
                    <a:pt x="28" y="53"/>
                    <a:pt x="28" y="53"/>
                    <a:pt x="28" y="53"/>
                  </a:cubicBezTo>
                  <a:cubicBezTo>
                    <a:pt x="0" y="73"/>
                    <a:pt x="0" y="73"/>
                    <a:pt x="0" y="73"/>
                  </a:cubicBezTo>
                  <a:cubicBezTo>
                    <a:pt x="28" y="92"/>
                    <a:pt x="28" y="92"/>
                    <a:pt x="28" y="92"/>
                  </a:cubicBezTo>
                  <a:cubicBezTo>
                    <a:pt x="28" y="87"/>
                    <a:pt x="28" y="87"/>
                    <a:pt x="28" y="87"/>
                  </a:cubicBezTo>
                  <a:cubicBezTo>
                    <a:pt x="28" y="84"/>
                    <a:pt x="30" y="82"/>
                    <a:pt x="33" y="82"/>
                  </a:cubicBezTo>
                  <a:cubicBezTo>
                    <a:pt x="77" y="82"/>
                    <a:pt x="77" y="82"/>
                    <a:pt x="77" y="82"/>
                  </a:cubicBezTo>
                  <a:cubicBezTo>
                    <a:pt x="89" y="82"/>
                    <a:pt x="99" y="72"/>
                    <a:pt x="99" y="59"/>
                  </a:cubicBezTo>
                  <a:cubicBezTo>
                    <a:pt x="100" y="0"/>
                    <a:pt x="100" y="0"/>
                    <a:pt x="100" y="0"/>
                  </a:cubicBezTo>
                  <a:cubicBezTo>
                    <a:pt x="81" y="0"/>
                    <a:pt x="81" y="0"/>
                    <a:pt x="81" y="0"/>
                  </a:cubicBezTo>
                  <a:lnTo>
                    <a:pt x="8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Oval 7">
              <a:extLst>
                <a:ext uri="{FF2B5EF4-FFF2-40B4-BE49-F238E27FC236}">
                  <a16:creationId xmlns:a16="http://schemas.microsoft.com/office/drawing/2014/main" id="{67BFFD27-B92A-E7CC-ACEE-613FB86EC072}"/>
                </a:ext>
              </a:extLst>
            </p:cNvPr>
            <p:cNvSpPr>
              <a:spLocks noChangeArrowheads="1"/>
            </p:cNvSpPr>
            <p:nvPr/>
          </p:nvSpPr>
          <p:spPr bwMode="auto">
            <a:xfrm>
              <a:off x="-1200150" y="158750"/>
              <a:ext cx="185738" cy="1825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344BAB9A-54C3-BA86-AEEC-DF571E31AFDA}"/>
                </a:ext>
              </a:extLst>
            </p:cNvPr>
            <p:cNvSpPr>
              <a:spLocks/>
            </p:cNvSpPr>
            <p:nvPr/>
          </p:nvSpPr>
          <p:spPr bwMode="auto">
            <a:xfrm>
              <a:off x="-957263" y="528638"/>
              <a:ext cx="282575" cy="260350"/>
            </a:xfrm>
            <a:custGeom>
              <a:avLst/>
              <a:gdLst>
                <a:gd name="T0" fmla="*/ 72 w 99"/>
                <a:gd name="T1" fmla="*/ 58 h 92"/>
                <a:gd name="T2" fmla="*/ 67 w 99"/>
                <a:gd name="T3" fmla="*/ 63 h 92"/>
                <a:gd name="T4" fmla="*/ 38 w 99"/>
                <a:gd name="T5" fmla="*/ 63 h 92"/>
                <a:gd name="T6" fmla="*/ 19 w 99"/>
                <a:gd name="T7" fmla="*/ 44 h 92"/>
                <a:gd name="T8" fmla="*/ 19 w 99"/>
                <a:gd name="T9" fmla="*/ 0 h 92"/>
                <a:gd name="T10" fmla="*/ 0 w 99"/>
                <a:gd name="T11" fmla="*/ 0 h 92"/>
                <a:gd name="T12" fmla="*/ 0 w 99"/>
                <a:gd name="T13" fmla="*/ 59 h 92"/>
                <a:gd name="T14" fmla="*/ 23 w 99"/>
                <a:gd name="T15" fmla="*/ 82 h 92"/>
                <a:gd name="T16" fmla="*/ 67 w 99"/>
                <a:gd name="T17" fmla="*/ 82 h 92"/>
                <a:gd name="T18" fmla="*/ 72 w 99"/>
                <a:gd name="T19" fmla="*/ 87 h 92"/>
                <a:gd name="T20" fmla="*/ 72 w 99"/>
                <a:gd name="T21" fmla="*/ 92 h 92"/>
                <a:gd name="T22" fmla="*/ 99 w 99"/>
                <a:gd name="T23" fmla="*/ 73 h 92"/>
                <a:gd name="T24" fmla="*/ 72 w 99"/>
                <a:gd name="T25" fmla="*/ 53 h 92"/>
                <a:gd name="T26" fmla="*/ 72 w 99"/>
                <a:gd name="T27"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92">
                  <a:moveTo>
                    <a:pt x="72" y="58"/>
                  </a:moveTo>
                  <a:cubicBezTo>
                    <a:pt x="72" y="61"/>
                    <a:pt x="70" y="63"/>
                    <a:pt x="67" y="63"/>
                  </a:cubicBezTo>
                  <a:cubicBezTo>
                    <a:pt x="38" y="63"/>
                    <a:pt x="38" y="63"/>
                    <a:pt x="38" y="63"/>
                  </a:cubicBezTo>
                  <a:cubicBezTo>
                    <a:pt x="28" y="63"/>
                    <a:pt x="19" y="54"/>
                    <a:pt x="19" y="44"/>
                  </a:cubicBezTo>
                  <a:cubicBezTo>
                    <a:pt x="19" y="0"/>
                    <a:pt x="19" y="0"/>
                    <a:pt x="19" y="0"/>
                  </a:cubicBezTo>
                  <a:cubicBezTo>
                    <a:pt x="0" y="0"/>
                    <a:pt x="0" y="0"/>
                    <a:pt x="0" y="0"/>
                  </a:cubicBezTo>
                  <a:cubicBezTo>
                    <a:pt x="0" y="59"/>
                    <a:pt x="0" y="59"/>
                    <a:pt x="0" y="59"/>
                  </a:cubicBezTo>
                  <a:cubicBezTo>
                    <a:pt x="0" y="72"/>
                    <a:pt x="10" y="82"/>
                    <a:pt x="23" y="82"/>
                  </a:cubicBezTo>
                  <a:cubicBezTo>
                    <a:pt x="67" y="82"/>
                    <a:pt x="67" y="82"/>
                    <a:pt x="67" y="82"/>
                  </a:cubicBezTo>
                  <a:cubicBezTo>
                    <a:pt x="70" y="82"/>
                    <a:pt x="72" y="84"/>
                    <a:pt x="72" y="87"/>
                  </a:cubicBezTo>
                  <a:cubicBezTo>
                    <a:pt x="72" y="92"/>
                    <a:pt x="72" y="92"/>
                    <a:pt x="72" y="92"/>
                  </a:cubicBezTo>
                  <a:cubicBezTo>
                    <a:pt x="99" y="73"/>
                    <a:pt x="99" y="73"/>
                    <a:pt x="99" y="73"/>
                  </a:cubicBezTo>
                  <a:cubicBezTo>
                    <a:pt x="72" y="53"/>
                    <a:pt x="72" y="53"/>
                    <a:pt x="72" y="53"/>
                  </a:cubicBezTo>
                  <a:lnTo>
                    <a:pt x="72"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90A9AE9A-7132-F24D-0971-322213C489CD}"/>
                </a:ext>
              </a:extLst>
            </p:cNvPr>
            <p:cNvSpPr>
              <a:spLocks noEditPoints="1"/>
            </p:cNvSpPr>
            <p:nvPr/>
          </p:nvSpPr>
          <p:spPr bwMode="auto">
            <a:xfrm>
              <a:off x="-1465263" y="87313"/>
              <a:ext cx="719138" cy="323850"/>
            </a:xfrm>
            <a:custGeom>
              <a:avLst/>
              <a:gdLst>
                <a:gd name="T0" fmla="*/ 231 w 252"/>
                <a:gd name="T1" fmla="*/ 0 h 114"/>
                <a:gd name="T2" fmla="*/ 21 w 252"/>
                <a:gd name="T3" fmla="*/ 0 h 114"/>
                <a:gd name="T4" fmla="*/ 0 w 252"/>
                <a:gd name="T5" fmla="*/ 21 h 114"/>
                <a:gd name="T6" fmla="*/ 0 w 252"/>
                <a:gd name="T7" fmla="*/ 93 h 114"/>
                <a:gd name="T8" fmla="*/ 21 w 252"/>
                <a:gd name="T9" fmla="*/ 114 h 114"/>
                <a:gd name="T10" fmla="*/ 231 w 252"/>
                <a:gd name="T11" fmla="*/ 114 h 114"/>
                <a:gd name="T12" fmla="*/ 252 w 252"/>
                <a:gd name="T13" fmla="*/ 93 h 114"/>
                <a:gd name="T14" fmla="*/ 252 w 252"/>
                <a:gd name="T15" fmla="*/ 21 h 114"/>
                <a:gd name="T16" fmla="*/ 231 w 252"/>
                <a:gd name="T17" fmla="*/ 0 h 114"/>
                <a:gd name="T18" fmla="*/ 126 w 252"/>
                <a:gd name="T19" fmla="*/ 100 h 114"/>
                <a:gd name="T20" fmla="*/ 83 w 252"/>
                <a:gd name="T21" fmla="*/ 57 h 114"/>
                <a:gd name="T22" fmla="*/ 126 w 252"/>
                <a:gd name="T23" fmla="*/ 14 h 114"/>
                <a:gd name="T24" fmla="*/ 169 w 252"/>
                <a:gd name="T25" fmla="*/ 57 h 114"/>
                <a:gd name="T26" fmla="*/ 126 w 252"/>
                <a:gd name="T27" fmla="*/ 10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114">
                  <a:moveTo>
                    <a:pt x="231" y="0"/>
                  </a:moveTo>
                  <a:cubicBezTo>
                    <a:pt x="21" y="0"/>
                    <a:pt x="21" y="0"/>
                    <a:pt x="21" y="0"/>
                  </a:cubicBezTo>
                  <a:cubicBezTo>
                    <a:pt x="18" y="11"/>
                    <a:pt x="10" y="19"/>
                    <a:pt x="0" y="21"/>
                  </a:cubicBezTo>
                  <a:cubicBezTo>
                    <a:pt x="0" y="93"/>
                    <a:pt x="0" y="93"/>
                    <a:pt x="0" y="93"/>
                  </a:cubicBezTo>
                  <a:cubicBezTo>
                    <a:pt x="10" y="95"/>
                    <a:pt x="18" y="103"/>
                    <a:pt x="21" y="114"/>
                  </a:cubicBezTo>
                  <a:cubicBezTo>
                    <a:pt x="231" y="114"/>
                    <a:pt x="231" y="114"/>
                    <a:pt x="231" y="114"/>
                  </a:cubicBezTo>
                  <a:cubicBezTo>
                    <a:pt x="233" y="103"/>
                    <a:pt x="242" y="95"/>
                    <a:pt x="252" y="93"/>
                  </a:cubicBezTo>
                  <a:cubicBezTo>
                    <a:pt x="252" y="21"/>
                    <a:pt x="252" y="21"/>
                    <a:pt x="252" y="21"/>
                  </a:cubicBezTo>
                  <a:cubicBezTo>
                    <a:pt x="242" y="19"/>
                    <a:pt x="233" y="11"/>
                    <a:pt x="231" y="0"/>
                  </a:cubicBezTo>
                  <a:close/>
                  <a:moveTo>
                    <a:pt x="126" y="100"/>
                  </a:moveTo>
                  <a:cubicBezTo>
                    <a:pt x="102" y="100"/>
                    <a:pt x="83" y="81"/>
                    <a:pt x="83" y="57"/>
                  </a:cubicBezTo>
                  <a:cubicBezTo>
                    <a:pt x="83" y="33"/>
                    <a:pt x="102" y="14"/>
                    <a:pt x="126" y="14"/>
                  </a:cubicBezTo>
                  <a:cubicBezTo>
                    <a:pt x="150" y="14"/>
                    <a:pt x="169" y="33"/>
                    <a:pt x="169" y="57"/>
                  </a:cubicBezTo>
                  <a:cubicBezTo>
                    <a:pt x="169" y="81"/>
                    <a:pt x="150" y="100"/>
                    <a:pt x="126"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CEE3B891-3F0D-D49E-81F6-764D2DE0F2B0}"/>
                </a:ext>
              </a:extLst>
            </p:cNvPr>
            <p:cNvSpPr>
              <a:spLocks noEditPoints="1"/>
            </p:cNvSpPr>
            <p:nvPr/>
          </p:nvSpPr>
          <p:spPr bwMode="auto">
            <a:xfrm>
              <a:off x="-1547813" y="0"/>
              <a:ext cx="884238" cy="500063"/>
            </a:xfrm>
            <a:custGeom>
              <a:avLst/>
              <a:gdLst>
                <a:gd name="T0" fmla="*/ 299 w 310"/>
                <a:gd name="T1" fmla="*/ 0 h 176"/>
                <a:gd name="T2" fmla="*/ 11 w 310"/>
                <a:gd name="T3" fmla="*/ 0 h 176"/>
                <a:gd name="T4" fmla="*/ 0 w 310"/>
                <a:gd name="T5" fmla="*/ 12 h 176"/>
                <a:gd name="T6" fmla="*/ 0 w 310"/>
                <a:gd name="T7" fmla="*/ 165 h 176"/>
                <a:gd name="T8" fmla="*/ 11 w 310"/>
                <a:gd name="T9" fmla="*/ 176 h 176"/>
                <a:gd name="T10" fmla="*/ 299 w 310"/>
                <a:gd name="T11" fmla="*/ 176 h 176"/>
                <a:gd name="T12" fmla="*/ 310 w 310"/>
                <a:gd name="T13" fmla="*/ 165 h 176"/>
                <a:gd name="T14" fmla="*/ 310 w 310"/>
                <a:gd name="T15" fmla="*/ 12 h 176"/>
                <a:gd name="T16" fmla="*/ 299 w 310"/>
                <a:gd name="T17" fmla="*/ 0 h 176"/>
                <a:gd name="T18" fmla="*/ 292 w 310"/>
                <a:gd name="T19" fmla="*/ 128 h 176"/>
                <a:gd name="T20" fmla="*/ 286 w 310"/>
                <a:gd name="T21" fmla="*/ 134 h 176"/>
                <a:gd name="T22" fmla="*/ 270 w 310"/>
                <a:gd name="T23" fmla="*/ 150 h 176"/>
                <a:gd name="T24" fmla="*/ 265 w 310"/>
                <a:gd name="T25" fmla="*/ 155 h 176"/>
                <a:gd name="T26" fmla="*/ 45 w 310"/>
                <a:gd name="T27" fmla="*/ 155 h 176"/>
                <a:gd name="T28" fmla="*/ 40 w 310"/>
                <a:gd name="T29" fmla="*/ 150 h 176"/>
                <a:gd name="T30" fmla="*/ 23 w 310"/>
                <a:gd name="T31" fmla="*/ 134 h 176"/>
                <a:gd name="T32" fmla="*/ 18 w 310"/>
                <a:gd name="T33" fmla="*/ 128 h 176"/>
                <a:gd name="T34" fmla="*/ 18 w 310"/>
                <a:gd name="T35" fmla="*/ 48 h 176"/>
                <a:gd name="T36" fmla="*/ 23 w 310"/>
                <a:gd name="T37" fmla="*/ 42 h 176"/>
                <a:gd name="T38" fmla="*/ 40 w 310"/>
                <a:gd name="T39" fmla="*/ 26 h 176"/>
                <a:gd name="T40" fmla="*/ 45 w 310"/>
                <a:gd name="T41" fmla="*/ 21 h 176"/>
                <a:gd name="T42" fmla="*/ 265 w 310"/>
                <a:gd name="T43" fmla="*/ 21 h 176"/>
                <a:gd name="T44" fmla="*/ 270 w 310"/>
                <a:gd name="T45" fmla="*/ 26 h 176"/>
                <a:gd name="T46" fmla="*/ 286 w 310"/>
                <a:gd name="T47" fmla="*/ 42 h 176"/>
                <a:gd name="T48" fmla="*/ 292 w 310"/>
                <a:gd name="T49" fmla="*/ 48 h 176"/>
                <a:gd name="T50" fmla="*/ 292 w 310"/>
                <a:gd name="T51" fmla="*/ 12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0" h="176">
                  <a:moveTo>
                    <a:pt x="299" y="0"/>
                  </a:moveTo>
                  <a:cubicBezTo>
                    <a:pt x="11" y="0"/>
                    <a:pt x="11" y="0"/>
                    <a:pt x="11" y="0"/>
                  </a:cubicBezTo>
                  <a:cubicBezTo>
                    <a:pt x="5" y="0"/>
                    <a:pt x="0" y="5"/>
                    <a:pt x="0" y="12"/>
                  </a:cubicBezTo>
                  <a:cubicBezTo>
                    <a:pt x="0" y="165"/>
                    <a:pt x="0" y="165"/>
                    <a:pt x="0" y="165"/>
                  </a:cubicBezTo>
                  <a:cubicBezTo>
                    <a:pt x="0" y="171"/>
                    <a:pt x="5" y="176"/>
                    <a:pt x="11" y="176"/>
                  </a:cubicBezTo>
                  <a:cubicBezTo>
                    <a:pt x="299" y="176"/>
                    <a:pt x="299" y="176"/>
                    <a:pt x="299" y="176"/>
                  </a:cubicBezTo>
                  <a:cubicBezTo>
                    <a:pt x="305" y="176"/>
                    <a:pt x="310" y="171"/>
                    <a:pt x="310" y="165"/>
                  </a:cubicBezTo>
                  <a:cubicBezTo>
                    <a:pt x="310" y="12"/>
                    <a:pt x="310" y="12"/>
                    <a:pt x="310" y="12"/>
                  </a:cubicBezTo>
                  <a:cubicBezTo>
                    <a:pt x="310" y="5"/>
                    <a:pt x="305" y="0"/>
                    <a:pt x="299" y="0"/>
                  </a:cubicBezTo>
                  <a:close/>
                  <a:moveTo>
                    <a:pt x="292" y="128"/>
                  </a:moveTo>
                  <a:cubicBezTo>
                    <a:pt x="292" y="131"/>
                    <a:pt x="289" y="134"/>
                    <a:pt x="286" y="134"/>
                  </a:cubicBezTo>
                  <a:cubicBezTo>
                    <a:pt x="277" y="134"/>
                    <a:pt x="270" y="141"/>
                    <a:pt x="270" y="150"/>
                  </a:cubicBezTo>
                  <a:cubicBezTo>
                    <a:pt x="270" y="153"/>
                    <a:pt x="268" y="155"/>
                    <a:pt x="265" y="155"/>
                  </a:cubicBezTo>
                  <a:cubicBezTo>
                    <a:pt x="45" y="155"/>
                    <a:pt x="45" y="155"/>
                    <a:pt x="45" y="155"/>
                  </a:cubicBezTo>
                  <a:cubicBezTo>
                    <a:pt x="42" y="155"/>
                    <a:pt x="40" y="153"/>
                    <a:pt x="40" y="150"/>
                  </a:cubicBezTo>
                  <a:cubicBezTo>
                    <a:pt x="40" y="141"/>
                    <a:pt x="32" y="134"/>
                    <a:pt x="23" y="134"/>
                  </a:cubicBezTo>
                  <a:cubicBezTo>
                    <a:pt x="20" y="134"/>
                    <a:pt x="18" y="131"/>
                    <a:pt x="18" y="128"/>
                  </a:cubicBezTo>
                  <a:cubicBezTo>
                    <a:pt x="18" y="48"/>
                    <a:pt x="18" y="48"/>
                    <a:pt x="18" y="48"/>
                  </a:cubicBezTo>
                  <a:cubicBezTo>
                    <a:pt x="18" y="45"/>
                    <a:pt x="20" y="42"/>
                    <a:pt x="23" y="42"/>
                  </a:cubicBezTo>
                  <a:cubicBezTo>
                    <a:pt x="32" y="42"/>
                    <a:pt x="40" y="35"/>
                    <a:pt x="40" y="26"/>
                  </a:cubicBezTo>
                  <a:cubicBezTo>
                    <a:pt x="40" y="23"/>
                    <a:pt x="42" y="21"/>
                    <a:pt x="45" y="21"/>
                  </a:cubicBezTo>
                  <a:cubicBezTo>
                    <a:pt x="265" y="21"/>
                    <a:pt x="265" y="21"/>
                    <a:pt x="265" y="21"/>
                  </a:cubicBezTo>
                  <a:cubicBezTo>
                    <a:pt x="268" y="21"/>
                    <a:pt x="270" y="23"/>
                    <a:pt x="270" y="26"/>
                  </a:cubicBezTo>
                  <a:cubicBezTo>
                    <a:pt x="270" y="35"/>
                    <a:pt x="277" y="42"/>
                    <a:pt x="286" y="42"/>
                  </a:cubicBezTo>
                  <a:cubicBezTo>
                    <a:pt x="289" y="42"/>
                    <a:pt x="292" y="45"/>
                    <a:pt x="292" y="48"/>
                  </a:cubicBezTo>
                  <a:lnTo>
                    <a:pt x="29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60">
            <a:extLst>
              <a:ext uri="{FF2B5EF4-FFF2-40B4-BE49-F238E27FC236}">
                <a16:creationId xmlns:a16="http://schemas.microsoft.com/office/drawing/2014/main" id="{092A6FDF-048F-E65E-9A62-EEA0B1DDE3B6}"/>
              </a:ext>
            </a:extLst>
          </p:cNvPr>
          <p:cNvGrpSpPr/>
          <p:nvPr/>
        </p:nvGrpSpPr>
        <p:grpSpPr>
          <a:xfrm>
            <a:off x="2984214" y="4465379"/>
            <a:ext cx="913552" cy="915004"/>
            <a:chOff x="-1593850" y="1127125"/>
            <a:chExt cx="998538" cy="1000125"/>
          </a:xfrm>
          <a:solidFill>
            <a:schemeClr val="bg1"/>
          </a:solidFill>
        </p:grpSpPr>
        <p:sp>
          <p:nvSpPr>
            <p:cNvPr id="22" name="Freeform 11">
              <a:extLst>
                <a:ext uri="{FF2B5EF4-FFF2-40B4-BE49-F238E27FC236}">
                  <a16:creationId xmlns:a16="http://schemas.microsoft.com/office/drawing/2014/main" id="{3B491495-605C-1041-D9D2-FEC4DCE9EF6F}"/>
                </a:ext>
              </a:extLst>
            </p:cNvPr>
            <p:cNvSpPr>
              <a:spLocks/>
            </p:cNvSpPr>
            <p:nvPr/>
          </p:nvSpPr>
          <p:spPr bwMode="auto">
            <a:xfrm>
              <a:off x="-1558925" y="1127125"/>
              <a:ext cx="484188" cy="261938"/>
            </a:xfrm>
            <a:custGeom>
              <a:avLst/>
              <a:gdLst>
                <a:gd name="T0" fmla="*/ 12 w 170"/>
                <a:gd name="T1" fmla="*/ 92 h 92"/>
                <a:gd name="T2" fmla="*/ 157 w 170"/>
                <a:gd name="T3" fmla="*/ 92 h 92"/>
                <a:gd name="T4" fmla="*/ 168 w 170"/>
                <a:gd name="T5" fmla="*/ 86 h 92"/>
                <a:gd name="T6" fmla="*/ 168 w 170"/>
                <a:gd name="T7" fmla="*/ 74 h 92"/>
                <a:gd name="T8" fmla="*/ 157 w 170"/>
                <a:gd name="T9" fmla="*/ 68 h 92"/>
                <a:gd name="T10" fmla="*/ 149 w 170"/>
                <a:gd name="T11" fmla="*/ 68 h 92"/>
                <a:gd name="T12" fmla="*/ 144 w 170"/>
                <a:gd name="T13" fmla="*/ 65 h 92"/>
                <a:gd name="T14" fmla="*/ 143 w 170"/>
                <a:gd name="T15" fmla="*/ 60 h 92"/>
                <a:gd name="T16" fmla="*/ 145 w 170"/>
                <a:gd name="T17" fmla="*/ 50 h 92"/>
                <a:gd name="T18" fmla="*/ 137 w 170"/>
                <a:gd name="T19" fmla="*/ 32 h 92"/>
                <a:gd name="T20" fmla="*/ 118 w 170"/>
                <a:gd name="T21" fmla="*/ 26 h 92"/>
                <a:gd name="T22" fmla="*/ 101 w 170"/>
                <a:gd name="T23" fmla="*/ 36 h 92"/>
                <a:gd name="T24" fmla="*/ 95 w 170"/>
                <a:gd name="T25" fmla="*/ 38 h 92"/>
                <a:gd name="T26" fmla="*/ 91 w 170"/>
                <a:gd name="T27" fmla="*/ 33 h 92"/>
                <a:gd name="T28" fmla="*/ 70 w 170"/>
                <a:gd name="T29" fmla="*/ 5 h 92"/>
                <a:gd name="T30" fmla="*/ 35 w 170"/>
                <a:gd name="T31" fmla="*/ 7 h 92"/>
                <a:gd name="T32" fmla="*/ 19 w 170"/>
                <a:gd name="T33" fmla="*/ 38 h 92"/>
                <a:gd name="T34" fmla="*/ 25 w 170"/>
                <a:gd name="T35" fmla="*/ 59 h 92"/>
                <a:gd name="T36" fmla="*/ 25 w 170"/>
                <a:gd name="T37" fmla="*/ 65 h 92"/>
                <a:gd name="T38" fmla="*/ 20 w 170"/>
                <a:gd name="T39" fmla="*/ 68 h 92"/>
                <a:gd name="T40" fmla="*/ 12 w 170"/>
                <a:gd name="T41" fmla="*/ 68 h 92"/>
                <a:gd name="T42" fmla="*/ 2 w 170"/>
                <a:gd name="T43" fmla="*/ 74 h 92"/>
                <a:gd name="T44" fmla="*/ 2 w 170"/>
                <a:gd name="T45" fmla="*/ 86 h 92"/>
                <a:gd name="T46" fmla="*/ 12 w 170"/>
                <a:gd name="T4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0" h="92">
                  <a:moveTo>
                    <a:pt x="12" y="92"/>
                  </a:moveTo>
                  <a:cubicBezTo>
                    <a:pt x="157" y="92"/>
                    <a:pt x="157" y="92"/>
                    <a:pt x="157" y="92"/>
                  </a:cubicBezTo>
                  <a:cubicBezTo>
                    <a:pt x="162" y="92"/>
                    <a:pt x="166" y="90"/>
                    <a:pt x="168" y="86"/>
                  </a:cubicBezTo>
                  <a:cubicBezTo>
                    <a:pt x="170" y="82"/>
                    <a:pt x="170" y="78"/>
                    <a:pt x="168" y="74"/>
                  </a:cubicBezTo>
                  <a:cubicBezTo>
                    <a:pt x="166" y="70"/>
                    <a:pt x="162" y="68"/>
                    <a:pt x="157" y="68"/>
                  </a:cubicBezTo>
                  <a:cubicBezTo>
                    <a:pt x="149" y="68"/>
                    <a:pt x="149" y="68"/>
                    <a:pt x="149" y="68"/>
                  </a:cubicBezTo>
                  <a:cubicBezTo>
                    <a:pt x="147" y="68"/>
                    <a:pt x="145" y="67"/>
                    <a:pt x="144" y="65"/>
                  </a:cubicBezTo>
                  <a:cubicBezTo>
                    <a:pt x="143" y="64"/>
                    <a:pt x="142" y="62"/>
                    <a:pt x="143" y="60"/>
                  </a:cubicBezTo>
                  <a:cubicBezTo>
                    <a:pt x="145" y="57"/>
                    <a:pt x="145" y="53"/>
                    <a:pt x="145" y="50"/>
                  </a:cubicBezTo>
                  <a:cubicBezTo>
                    <a:pt x="145" y="43"/>
                    <a:pt x="142" y="37"/>
                    <a:pt x="137" y="32"/>
                  </a:cubicBezTo>
                  <a:cubicBezTo>
                    <a:pt x="132" y="27"/>
                    <a:pt x="125" y="25"/>
                    <a:pt x="118" y="26"/>
                  </a:cubicBezTo>
                  <a:cubicBezTo>
                    <a:pt x="112" y="27"/>
                    <a:pt x="105" y="30"/>
                    <a:pt x="101" y="36"/>
                  </a:cubicBezTo>
                  <a:cubicBezTo>
                    <a:pt x="100" y="38"/>
                    <a:pt x="97" y="39"/>
                    <a:pt x="95" y="38"/>
                  </a:cubicBezTo>
                  <a:cubicBezTo>
                    <a:pt x="93" y="38"/>
                    <a:pt x="91" y="36"/>
                    <a:pt x="91" y="33"/>
                  </a:cubicBezTo>
                  <a:cubicBezTo>
                    <a:pt x="89" y="21"/>
                    <a:pt x="81" y="10"/>
                    <a:pt x="70" y="5"/>
                  </a:cubicBezTo>
                  <a:cubicBezTo>
                    <a:pt x="59" y="0"/>
                    <a:pt x="46" y="1"/>
                    <a:pt x="35" y="7"/>
                  </a:cubicBezTo>
                  <a:cubicBezTo>
                    <a:pt x="25" y="14"/>
                    <a:pt x="18" y="26"/>
                    <a:pt x="19" y="38"/>
                  </a:cubicBezTo>
                  <a:cubicBezTo>
                    <a:pt x="18" y="45"/>
                    <a:pt x="21" y="53"/>
                    <a:pt x="25" y="59"/>
                  </a:cubicBezTo>
                  <a:cubicBezTo>
                    <a:pt x="26" y="60"/>
                    <a:pt x="26" y="63"/>
                    <a:pt x="25" y="65"/>
                  </a:cubicBezTo>
                  <a:cubicBezTo>
                    <a:pt x="24" y="67"/>
                    <a:pt x="22" y="68"/>
                    <a:pt x="20" y="68"/>
                  </a:cubicBezTo>
                  <a:cubicBezTo>
                    <a:pt x="12" y="68"/>
                    <a:pt x="12" y="68"/>
                    <a:pt x="12" y="68"/>
                  </a:cubicBezTo>
                  <a:cubicBezTo>
                    <a:pt x="8" y="68"/>
                    <a:pt x="4" y="70"/>
                    <a:pt x="2" y="74"/>
                  </a:cubicBezTo>
                  <a:cubicBezTo>
                    <a:pt x="0" y="78"/>
                    <a:pt x="0" y="82"/>
                    <a:pt x="2" y="86"/>
                  </a:cubicBezTo>
                  <a:cubicBezTo>
                    <a:pt x="4" y="90"/>
                    <a:pt x="8" y="92"/>
                    <a:pt x="12"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D327728B-3336-879F-5CCE-1FD5A24C0EC8}"/>
                </a:ext>
              </a:extLst>
            </p:cNvPr>
            <p:cNvSpPr>
              <a:spLocks noEditPoints="1"/>
            </p:cNvSpPr>
            <p:nvPr/>
          </p:nvSpPr>
          <p:spPr bwMode="auto">
            <a:xfrm>
              <a:off x="-1471613" y="1766888"/>
              <a:ext cx="239713" cy="238125"/>
            </a:xfrm>
            <a:custGeom>
              <a:avLst/>
              <a:gdLst>
                <a:gd name="T0" fmla="*/ 77 w 84"/>
                <a:gd name="T1" fmla="*/ 51 h 84"/>
                <a:gd name="T2" fmla="*/ 84 w 84"/>
                <a:gd name="T3" fmla="*/ 50 h 84"/>
                <a:gd name="T4" fmla="*/ 84 w 84"/>
                <a:gd name="T5" fmla="*/ 35 h 84"/>
                <a:gd name="T6" fmla="*/ 77 w 84"/>
                <a:gd name="T7" fmla="*/ 33 h 84"/>
                <a:gd name="T8" fmla="*/ 73 w 84"/>
                <a:gd name="T9" fmla="*/ 29 h 84"/>
                <a:gd name="T10" fmla="*/ 73 w 84"/>
                <a:gd name="T11" fmla="*/ 24 h 84"/>
                <a:gd name="T12" fmla="*/ 77 w 84"/>
                <a:gd name="T13" fmla="*/ 18 h 84"/>
                <a:gd name="T14" fmla="*/ 66 w 84"/>
                <a:gd name="T15" fmla="*/ 7 h 84"/>
                <a:gd name="T16" fmla="*/ 60 w 84"/>
                <a:gd name="T17" fmla="*/ 11 h 84"/>
                <a:gd name="T18" fmla="*/ 60 w 84"/>
                <a:gd name="T19" fmla="*/ 11 h 84"/>
                <a:gd name="T20" fmla="*/ 55 w 84"/>
                <a:gd name="T21" fmla="*/ 11 h 84"/>
                <a:gd name="T22" fmla="*/ 51 w 84"/>
                <a:gd name="T23" fmla="*/ 7 h 84"/>
                <a:gd name="T24" fmla="*/ 49 w 84"/>
                <a:gd name="T25" fmla="*/ 0 h 84"/>
                <a:gd name="T26" fmla="*/ 34 w 84"/>
                <a:gd name="T27" fmla="*/ 0 h 84"/>
                <a:gd name="T28" fmla="*/ 33 w 84"/>
                <a:gd name="T29" fmla="*/ 7 h 84"/>
                <a:gd name="T30" fmla="*/ 29 w 84"/>
                <a:gd name="T31" fmla="*/ 11 h 84"/>
                <a:gd name="T32" fmla="*/ 24 w 84"/>
                <a:gd name="T33" fmla="*/ 11 h 84"/>
                <a:gd name="T34" fmla="*/ 17 w 84"/>
                <a:gd name="T35" fmla="*/ 7 h 84"/>
                <a:gd name="T36" fmla="*/ 7 w 84"/>
                <a:gd name="T37" fmla="*/ 18 h 84"/>
                <a:gd name="T38" fmla="*/ 11 w 84"/>
                <a:gd name="T39" fmla="*/ 24 h 84"/>
                <a:gd name="T40" fmla="*/ 11 w 84"/>
                <a:gd name="T41" fmla="*/ 24 h 84"/>
                <a:gd name="T42" fmla="*/ 11 w 84"/>
                <a:gd name="T43" fmla="*/ 29 h 84"/>
                <a:gd name="T44" fmla="*/ 7 w 84"/>
                <a:gd name="T45" fmla="*/ 33 h 84"/>
                <a:gd name="T46" fmla="*/ 0 w 84"/>
                <a:gd name="T47" fmla="*/ 35 h 84"/>
                <a:gd name="T48" fmla="*/ 0 w 84"/>
                <a:gd name="T49" fmla="*/ 50 h 84"/>
                <a:gd name="T50" fmla="*/ 7 w 84"/>
                <a:gd name="T51" fmla="*/ 51 h 84"/>
                <a:gd name="T52" fmla="*/ 11 w 84"/>
                <a:gd name="T53" fmla="*/ 55 h 84"/>
                <a:gd name="T54" fmla="*/ 11 w 84"/>
                <a:gd name="T55" fmla="*/ 60 h 84"/>
                <a:gd name="T56" fmla="*/ 7 w 84"/>
                <a:gd name="T57" fmla="*/ 67 h 84"/>
                <a:gd name="T58" fmla="*/ 17 w 84"/>
                <a:gd name="T59" fmla="*/ 77 h 84"/>
                <a:gd name="T60" fmla="*/ 24 w 84"/>
                <a:gd name="T61" fmla="*/ 73 h 84"/>
                <a:gd name="T62" fmla="*/ 29 w 84"/>
                <a:gd name="T63" fmla="*/ 73 h 84"/>
                <a:gd name="T64" fmla="*/ 33 w 84"/>
                <a:gd name="T65" fmla="*/ 77 h 84"/>
                <a:gd name="T66" fmla="*/ 34 w 84"/>
                <a:gd name="T67" fmla="*/ 84 h 84"/>
                <a:gd name="T68" fmla="*/ 49 w 84"/>
                <a:gd name="T69" fmla="*/ 84 h 84"/>
                <a:gd name="T70" fmla="*/ 51 w 84"/>
                <a:gd name="T71" fmla="*/ 77 h 84"/>
                <a:gd name="T72" fmla="*/ 55 w 84"/>
                <a:gd name="T73" fmla="*/ 73 h 84"/>
                <a:gd name="T74" fmla="*/ 60 w 84"/>
                <a:gd name="T75" fmla="*/ 73 h 84"/>
                <a:gd name="T76" fmla="*/ 66 w 84"/>
                <a:gd name="T77" fmla="*/ 77 h 84"/>
                <a:gd name="T78" fmla="*/ 77 w 84"/>
                <a:gd name="T79" fmla="*/ 67 h 84"/>
                <a:gd name="T80" fmla="*/ 73 w 84"/>
                <a:gd name="T81" fmla="*/ 60 h 84"/>
                <a:gd name="T82" fmla="*/ 73 w 84"/>
                <a:gd name="T83" fmla="*/ 55 h 84"/>
                <a:gd name="T84" fmla="*/ 77 w 84"/>
                <a:gd name="T85" fmla="*/ 51 h 84"/>
                <a:gd name="T86" fmla="*/ 42 w 84"/>
                <a:gd name="T87" fmla="*/ 66 h 84"/>
                <a:gd name="T88" fmla="*/ 25 w 84"/>
                <a:gd name="T89" fmla="*/ 59 h 84"/>
                <a:gd name="T90" fmla="*/ 18 w 84"/>
                <a:gd name="T91" fmla="*/ 42 h 84"/>
                <a:gd name="T92" fmla="*/ 25 w 84"/>
                <a:gd name="T93" fmla="*/ 25 h 84"/>
                <a:gd name="T94" fmla="*/ 42 w 84"/>
                <a:gd name="T95" fmla="*/ 18 h 84"/>
                <a:gd name="T96" fmla="*/ 59 w 84"/>
                <a:gd name="T97" fmla="*/ 25 h 84"/>
                <a:gd name="T98" fmla="*/ 66 w 84"/>
                <a:gd name="T99" fmla="*/ 42 h 84"/>
                <a:gd name="T100" fmla="*/ 59 w 84"/>
                <a:gd name="T101" fmla="*/ 59 h 84"/>
                <a:gd name="T102" fmla="*/ 42 w 84"/>
                <a:gd name="T103" fmla="*/ 6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 h="84">
                  <a:moveTo>
                    <a:pt x="77" y="51"/>
                  </a:moveTo>
                  <a:cubicBezTo>
                    <a:pt x="84" y="50"/>
                    <a:pt x="84" y="50"/>
                    <a:pt x="84" y="50"/>
                  </a:cubicBezTo>
                  <a:cubicBezTo>
                    <a:pt x="84" y="35"/>
                    <a:pt x="84" y="35"/>
                    <a:pt x="84" y="35"/>
                  </a:cubicBezTo>
                  <a:cubicBezTo>
                    <a:pt x="77" y="33"/>
                    <a:pt x="77" y="33"/>
                    <a:pt x="77" y="33"/>
                  </a:cubicBezTo>
                  <a:cubicBezTo>
                    <a:pt x="75" y="33"/>
                    <a:pt x="73" y="31"/>
                    <a:pt x="73" y="29"/>
                  </a:cubicBezTo>
                  <a:cubicBezTo>
                    <a:pt x="72" y="28"/>
                    <a:pt x="72" y="26"/>
                    <a:pt x="73" y="24"/>
                  </a:cubicBezTo>
                  <a:cubicBezTo>
                    <a:pt x="77" y="18"/>
                    <a:pt x="77" y="18"/>
                    <a:pt x="77" y="18"/>
                  </a:cubicBezTo>
                  <a:cubicBezTo>
                    <a:pt x="66" y="7"/>
                    <a:pt x="66" y="7"/>
                    <a:pt x="66" y="7"/>
                  </a:cubicBezTo>
                  <a:cubicBezTo>
                    <a:pt x="60" y="11"/>
                    <a:pt x="60" y="11"/>
                    <a:pt x="60" y="11"/>
                  </a:cubicBezTo>
                  <a:cubicBezTo>
                    <a:pt x="60" y="11"/>
                    <a:pt x="60" y="11"/>
                    <a:pt x="60" y="11"/>
                  </a:cubicBezTo>
                  <a:cubicBezTo>
                    <a:pt x="58" y="12"/>
                    <a:pt x="56" y="12"/>
                    <a:pt x="55" y="11"/>
                  </a:cubicBezTo>
                  <a:cubicBezTo>
                    <a:pt x="53" y="11"/>
                    <a:pt x="51" y="9"/>
                    <a:pt x="51" y="7"/>
                  </a:cubicBezTo>
                  <a:cubicBezTo>
                    <a:pt x="49" y="0"/>
                    <a:pt x="49" y="0"/>
                    <a:pt x="49" y="0"/>
                  </a:cubicBezTo>
                  <a:cubicBezTo>
                    <a:pt x="34" y="0"/>
                    <a:pt x="34" y="0"/>
                    <a:pt x="34" y="0"/>
                  </a:cubicBezTo>
                  <a:cubicBezTo>
                    <a:pt x="33" y="7"/>
                    <a:pt x="33" y="7"/>
                    <a:pt x="33" y="7"/>
                  </a:cubicBezTo>
                  <a:cubicBezTo>
                    <a:pt x="32" y="9"/>
                    <a:pt x="31" y="11"/>
                    <a:pt x="29" y="11"/>
                  </a:cubicBezTo>
                  <a:cubicBezTo>
                    <a:pt x="27" y="12"/>
                    <a:pt x="25" y="12"/>
                    <a:pt x="24" y="11"/>
                  </a:cubicBezTo>
                  <a:cubicBezTo>
                    <a:pt x="17" y="7"/>
                    <a:pt x="17" y="7"/>
                    <a:pt x="17" y="7"/>
                  </a:cubicBezTo>
                  <a:cubicBezTo>
                    <a:pt x="7" y="18"/>
                    <a:pt x="7" y="18"/>
                    <a:pt x="7" y="18"/>
                  </a:cubicBezTo>
                  <a:cubicBezTo>
                    <a:pt x="11" y="24"/>
                    <a:pt x="11" y="24"/>
                    <a:pt x="11" y="24"/>
                  </a:cubicBezTo>
                  <a:cubicBezTo>
                    <a:pt x="11" y="24"/>
                    <a:pt x="11" y="24"/>
                    <a:pt x="11" y="24"/>
                  </a:cubicBezTo>
                  <a:cubicBezTo>
                    <a:pt x="12" y="26"/>
                    <a:pt x="12" y="28"/>
                    <a:pt x="11" y="29"/>
                  </a:cubicBezTo>
                  <a:cubicBezTo>
                    <a:pt x="10" y="31"/>
                    <a:pt x="9" y="33"/>
                    <a:pt x="7" y="33"/>
                  </a:cubicBezTo>
                  <a:cubicBezTo>
                    <a:pt x="0" y="35"/>
                    <a:pt x="0" y="35"/>
                    <a:pt x="0" y="35"/>
                  </a:cubicBezTo>
                  <a:cubicBezTo>
                    <a:pt x="0" y="50"/>
                    <a:pt x="0" y="50"/>
                    <a:pt x="0" y="50"/>
                  </a:cubicBezTo>
                  <a:cubicBezTo>
                    <a:pt x="7" y="51"/>
                    <a:pt x="7" y="51"/>
                    <a:pt x="7" y="51"/>
                  </a:cubicBezTo>
                  <a:cubicBezTo>
                    <a:pt x="9" y="52"/>
                    <a:pt x="10" y="53"/>
                    <a:pt x="11" y="55"/>
                  </a:cubicBezTo>
                  <a:cubicBezTo>
                    <a:pt x="12" y="57"/>
                    <a:pt x="12" y="59"/>
                    <a:pt x="11" y="60"/>
                  </a:cubicBezTo>
                  <a:cubicBezTo>
                    <a:pt x="7" y="67"/>
                    <a:pt x="7" y="67"/>
                    <a:pt x="7" y="67"/>
                  </a:cubicBezTo>
                  <a:cubicBezTo>
                    <a:pt x="17" y="77"/>
                    <a:pt x="17" y="77"/>
                    <a:pt x="17" y="77"/>
                  </a:cubicBezTo>
                  <a:cubicBezTo>
                    <a:pt x="24" y="73"/>
                    <a:pt x="24" y="73"/>
                    <a:pt x="24" y="73"/>
                  </a:cubicBezTo>
                  <a:cubicBezTo>
                    <a:pt x="25" y="72"/>
                    <a:pt x="27" y="72"/>
                    <a:pt x="29" y="73"/>
                  </a:cubicBezTo>
                  <a:cubicBezTo>
                    <a:pt x="31" y="74"/>
                    <a:pt x="32" y="75"/>
                    <a:pt x="33" y="77"/>
                  </a:cubicBezTo>
                  <a:cubicBezTo>
                    <a:pt x="34" y="84"/>
                    <a:pt x="34" y="84"/>
                    <a:pt x="34" y="84"/>
                  </a:cubicBezTo>
                  <a:cubicBezTo>
                    <a:pt x="49" y="84"/>
                    <a:pt x="49" y="84"/>
                    <a:pt x="49" y="84"/>
                  </a:cubicBezTo>
                  <a:cubicBezTo>
                    <a:pt x="51" y="77"/>
                    <a:pt x="51" y="77"/>
                    <a:pt x="51" y="77"/>
                  </a:cubicBezTo>
                  <a:cubicBezTo>
                    <a:pt x="51" y="75"/>
                    <a:pt x="53" y="74"/>
                    <a:pt x="55" y="73"/>
                  </a:cubicBezTo>
                  <a:cubicBezTo>
                    <a:pt x="56" y="72"/>
                    <a:pt x="58" y="72"/>
                    <a:pt x="60" y="73"/>
                  </a:cubicBezTo>
                  <a:cubicBezTo>
                    <a:pt x="66" y="77"/>
                    <a:pt x="66" y="77"/>
                    <a:pt x="66" y="77"/>
                  </a:cubicBezTo>
                  <a:cubicBezTo>
                    <a:pt x="77" y="67"/>
                    <a:pt x="77" y="67"/>
                    <a:pt x="77" y="67"/>
                  </a:cubicBezTo>
                  <a:cubicBezTo>
                    <a:pt x="73" y="60"/>
                    <a:pt x="73" y="60"/>
                    <a:pt x="73" y="60"/>
                  </a:cubicBezTo>
                  <a:cubicBezTo>
                    <a:pt x="72" y="59"/>
                    <a:pt x="72" y="57"/>
                    <a:pt x="73" y="55"/>
                  </a:cubicBezTo>
                  <a:cubicBezTo>
                    <a:pt x="73" y="53"/>
                    <a:pt x="75" y="52"/>
                    <a:pt x="77" y="51"/>
                  </a:cubicBezTo>
                  <a:close/>
                  <a:moveTo>
                    <a:pt x="42" y="66"/>
                  </a:moveTo>
                  <a:cubicBezTo>
                    <a:pt x="35" y="66"/>
                    <a:pt x="29" y="64"/>
                    <a:pt x="25" y="59"/>
                  </a:cubicBezTo>
                  <a:cubicBezTo>
                    <a:pt x="20" y="55"/>
                    <a:pt x="18" y="49"/>
                    <a:pt x="18" y="42"/>
                  </a:cubicBezTo>
                  <a:cubicBezTo>
                    <a:pt x="18" y="36"/>
                    <a:pt x="20" y="30"/>
                    <a:pt x="25" y="25"/>
                  </a:cubicBezTo>
                  <a:cubicBezTo>
                    <a:pt x="29" y="21"/>
                    <a:pt x="35" y="18"/>
                    <a:pt x="42" y="18"/>
                  </a:cubicBezTo>
                  <a:cubicBezTo>
                    <a:pt x="48" y="18"/>
                    <a:pt x="54" y="21"/>
                    <a:pt x="59" y="25"/>
                  </a:cubicBezTo>
                  <a:cubicBezTo>
                    <a:pt x="63" y="30"/>
                    <a:pt x="66" y="36"/>
                    <a:pt x="66" y="42"/>
                  </a:cubicBezTo>
                  <a:cubicBezTo>
                    <a:pt x="66" y="49"/>
                    <a:pt x="63" y="55"/>
                    <a:pt x="59" y="59"/>
                  </a:cubicBezTo>
                  <a:cubicBezTo>
                    <a:pt x="54" y="64"/>
                    <a:pt x="48" y="66"/>
                    <a:pt x="42"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13">
              <a:extLst>
                <a:ext uri="{FF2B5EF4-FFF2-40B4-BE49-F238E27FC236}">
                  <a16:creationId xmlns:a16="http://schemas.microsoft.com/office/drawing/2014/main" id="{61430D54-6DB4-EDD6-BFC4-02A3588A92E4}"/>
                </a:ext>
              </a:extLst>
            </p:cNvPr>
            <p:cNvSpPr>
              <a:spLocks noChangeArrowheads="1"/>
            </p:cNvSpPr>
            <p:nvPr/>
          </p:nvSpPr>
          <p:spPr bwMode="auto">
            <a:xfrm>
              <a:off x="-1385888" y="1851025"/>
              <a:ext cx="68263" cy="68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4">
              <a:extLst>
                <a:ext uri="{FF2B5EF4-FFF2-40B4-BE49-F238E27FC236}">
                  <a16:creationId xmlns:a16="http://schemas.microsoft.com/office/drawing/2014/main" id="{25586562-56D9-11B5-E22D-F9076B009A19}"/>
                </a:ext>
              </a:extLst>
            </p:cNvPr>
            <p:cNvSpPr>
              <a:spLocks noChangeArrowheads="1"/>
            </p:cNvSpPr>
            <p:nvPr/>
          </p:nvSpPr>
          <p:spPr bwMode="auto">
            <a:xfrm>
              <a:off x="-852488" y="1919288"/>
              <a:ext cx="1381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5">
              <a:extLst>
                <a:ext uri="{FF2B5EF4-FFF2-40B4-BE49-F238E27FC236}">
                  <a16:creationId xmlns:a16="http://schemas.microsoft.com/office/drawing/2014/main" id="{4D3FBA90-D4EB-8B55-C554-6D046EB4BD5D}"/>
                </a:ext>
              </a:extLst>
            </p:cNvPr>
            <p:cNvSpPr>
              <a:spLocks noChangeArrowheads="1"/>
            </p:cNvSpPr>
            <p:nvPr/>
          </p:nvSpPr>
          <p:spPr bwMode="auto">
            <a:xfrm>
              <a:off x="-681038" y="1919288"/>
              <a:ext cx="34925"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15788D5C-CFD4-C990-8FD4-B699FFD5C2FA}"/>
                </a:ext>
              </a:extLst>
            </p:cNvPr>
            <p:cNvSpPr>
              <a:spLocks noEditPoints="1"/>
            </p:cNvSpPr>
            <p:nvPr/>
          </p:nvSpPr>
          <p:spPr bwMode="auto">
            <a:xfrm>
              <a:off x="-971550" y="1782763"/>
              <a:ext cx="376238" cy="103188"/>
            </a:xfrm>
            <a:custGeom>
              <a:avLst/>
              <a:gdLst>
                <a:gd name="T0" fmla="*/ 126 w 132"/>
                <a:gd name="T1" fmla="*/ 0 h 36"/>
                <a:gd name="T2" fmla="*/ 6 w 132"/>
                <a:gd name="T3" fmla="*/ 0 h 36"/>
                <a:gd name="T4" fmla="*/ 0 w 132"/>
                <a:gd name="T5" fmla="*/ 6 h 36"/>
                <a:gd name="T6" fmla="*/ 0 w 132"/>
                <a:gd name="T7" fmla="*/ 30 h 36"/>
                <a:gd name="T8" fmla="*/ 1 w 132"/>
                <a:gd name="T9" fmla="*/ 34 h 36"/>
                <a:gd name="T10" fmla="*/ 6 w 132"/>
                <a:gd name="T11" fmla="*/ 36 h 36"/>
                <a:gd name="T12" fmla="*/ 126 w 132"/>
                <a:gd name="T13" fmla="*/ 36 h 36"/>
                <a:gd name="T14" fmla="*/ 131 w 132"/>
                <a:gd name="T15" fmla="*/ 34 h 36"/>
                <a:gd name="T16" fmla="*/ 132 w 132"/>
                <a:gd name="T17" fmla="*/ 30 h 36"/>
                <a:gd name="T18" fmla="*/ 132 w 132"/>
                <a:gd name="T19" fmla="*/ 6 h 36"/>
                <a:gd name="T20" fmla="*/ 131 w 132"/>
                <a:gd name="T21" fmla="*/ 2 h 36"/>
                <a:gd name="T22" fmla="*/ 126 w 132"/>
                <a:gd name="T23" fmla="*/ 0 h 36"/>
                <a:gd name="T24" fmla="*/ 24 w 132"/>
                <a:gd name="T25" fmla="*/ 24 h 36"/>
                <a:gd name="T26" fmla="*/ 12 w 132"/>
                <a:gd name="T27" fmla="*/ 24 h 36"/>
                <a:gd name="T28" fmla="*/ 12 w 132"/>
                <a:gd name="T29" fmla="*/ 12 h 36"/>
                <a:gd name="T30" fmla="*/ 24 w 132"/>
                <a:gd name="T31" fmla="*/ 12 h 36"/>
                <a:gd name="T32" fmla="*/ 24 w 132"/>
                <a:gd name="T33" fmla="*/ 24 h 36"/>
                <a:gd name="T34" fmla="*/ 48 w 132"/>
                <a:gd name="T35" fmla="*/ 24 h 36"/>
                <a:gd name="T36" fmla="*/ 36 w 132"/>
                <a:gd name="T37" fmla="*/ 24 h 36"/>
                <a:gd name="T38" fmla="*/ 36 w 132"/>
                <a:gd name="T39" fmla="*/ 12 h 36"/>
                <a:gd name="T40" fmla="*/ 48 w 132"/>
                <a:gd name="T41" fmla="*/ 12 h 36"/>
                <a:gd name="T42" fmla="*/ 48 w 132"/>
                <a:gd name="T43" fmla="*/ 24 h 36"/>
                <a:gd name="T44" fmla="*/ 72 w 132"/>
                <a:gd name="T45" fmla="*/ 24 h 36"/>
                <a:gd name="T46" fmla="*/ 60 w 132"/>
                <a:gd name="T47" fmla="*/ 24 h 36"/>
                <a:gd name="T48" fmla="*/ 60 w 132"/>
                <a:gd name="T49" fmla="*/ 12 h 36"/>
                <a:gd name="T50" fmla="*/ 72 w 132"/>
                <a:gd name="T51" fmla="*/ 12 h 36"/>
                <a:gd name="T52" fmla="*/ 72 w 132"/>
                <a:gd name="T5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36">
                  <a:moveTo>
                    <a:pt x="126" y="0"/>
                  </a:moveTo>
                  <a:cubicBezTo>
                    <a:pt x="6" y="0"/>
                    <a:pt x="6" y="0"/>
                    <a:pt x="6" y="0"/>
                  </a:cubicBezTo>
                  <a:cubicBezTo>
                    <a:pt x="2" y="0"/>
                    <a:pt x="0" y="3"/>
                    <a:pt x="0" y="6"/>
                  </a:cubicBezTo>
                  <a:cubicBezTo>
                    <a:pt x="0" y="30"/>
                    <a:pt x="0" y="30"/>
                    <a:pt x="0" y="30"/>
                  </a:cubicBezTo>
                  <a:cubicBezTo>
                    <a:pt x="0" y="32"/>
                    <a:pt x="0" y="33"/>
                    <a:pt x="1" y="34"/>
                  </a:cubicBezTo>
                  <a:cubicBezTo>
                    <a:pt x="2" y="36"/>
                    <a:pt x="4" y="36"/>
                    <a:pt x="6" y="36"/>
                  </a:cubicBezTo>
                  <a:cubicBezTo>
                    <a:pt x="126" y="36"/>
                    <a:pt x="126" y="36"/>
                    <a:pt x="126" y="36"/>
                  </a:cubicBezTo>
                  <a:cubicBezTo>
                    <a:pt x="128" y="36"/>
                    <a:pt x="129" y="36"/>
                    <a:pt x="131" y="34"/>
                  </a:cubicBezTo>
                  <a:cubicBezTo>
                    <a:pt x="132" y="33"/>
                    <a:pt x="132" y="32"/>
                    <a:pt x="132" y="30"/>
                  </a:cubicBezTo>
                  <a:cubicBezTo>
                    <a:pt x="132" y="6"/>
                    <a:pt x="132" y="6"/>
                    <a:pt x="132" y="6"/>
                  </a:cubicBezTo>
                  <a:cubicBezTo>
                    <a:pt x="132" y="4"/>
                    <a:pt x="132" y="3"/>
                    <a:pt x="131" y="2"/>
                  </a:cubicBezTo>
                  <a:cubicBezTo>
                    <a:pt x="129" y="1"/>
                    <a:pt x="128" y="0"/>
                    <a:pt x="126" y="0"/>
                  </a:cubicBezTo>
                  <a:close/>
                  <a:moveTo>
                    <a:pt x="24" y="24"/>
                  </a:moveTo>
                  <a:cubicBezTo>
                    <a:pt x="12" y="24"/>
                    <a:pt x="12" y="24"/>
                    <a:pt x="12" y="24"/>
                  </a:cubicBezTo>
                  <a:cubicBezTo>
                    <a:pt x="12" y="12"/>
                    <a:pt x="12" y="12"/>
                    <a:pt x="12" y="12"/>
                  </a:cubicBezTo>
                  <a:cubicBezTo>
                    <a:pt x="24" y="12"/>
                    <a:pt x="24" y="12"/>
                    <a:pt x="24" y="12"/>
                  </a:cubicBezTo>
                  <a:lnTo>
                    <a:pt x="24" y="24"/>
                  </a:lnTo>
                  <a:close/>
                  <a:moveTo>
                    <a:pt x="48" y="24"/>
                  </a:moveTo>
                  <a:cubicBezTo>
                    <a:pt x="36" y="24"/>
                    <a:pt x="36" y="24"/>
                    <a:pt x="36" y="24"/>
                  </a:cubicBezTo>
                  <a:cubicBezTo>
                    <a:pt x="36" y="12"/>
                    <a:pt x="36" y="12"/>
                    <a:pt x="36" y="12"/>
                  </a:cubicBezTo>
                  <a:cubicBezTo>
                    <a:pt x="48" y="12"/>
                    <a:pt x="48" y="12"/>
                    <a:pt x="48" y="12"/>
                  </a:cubicBezTo>
                  <a:lnTo>
                    <a:pt x="48" y="24"/>
                  </a:lnTo>
                  <a:close/>
                  <a:moveTo>
                    <a:pt x="72" y="24"/>
                  </a:moveTo>
                  <a:cubicBezTo>
                    <a:pt x="60" y="24"/>
                    <a:pt x="60" y="24"/>
                    <a:pt x="60" y="24"/>
                  </a:cubicBezTo>
                  <a:cubicBezTo>
                    <a:pt x="60" y="12"/>
                    <a:pt x="60" y="12"/>
                    <a:pt x="60" y="12"/>
                  </a:cubicBezTo>
                  <a:cubicBezTo>
                    <a:pt x="72" y="12"/>
                    <a:pt x="72" y="12"/>
                    <a:pt x="72" y="12"/>
                  </a:cubicBez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DE387FC3-7535-8657-B62F-EDAE99F31DC9}"/>
                </a:ext>
              </a:extLst>
            </p:cNvPr>
            <p:cNvSpPr>
              <a:spLocks noEditPoints="1"/>
            </p:cNvSpPr>
            <p:nvPr/>
          </p:nvSpPr>
          <p:spPr bwMode="auto">
            <a:xfrm>
              <a:off x="-971550" y="1987550"/>
              <a:ext cx="376238" cy="104775"/>
            </a:xfrm>
            <a:custGeom>
              <a:avLst/>
              <a:gdLst>
                <a:gd name="T0" fmla="*/ 126 w 132"/>
                <a:gd name="T1" fmla="*/ 0 h 37"/>
                <a:gd name="T2" fmla="*/ 6 w 132"/>
                <a:gd name="T3" fmla="*/ 0 h 37"/>
                <a:gd name="T4" fmla="*/ 0 w 132"/>
                <a:gd name="T5" fmla="*/ 6 h 37"/>
                <a:gd name="T6" fmla="*/ 0 w 132"/>
                <a:gd name="T7" fmla="*/ 31 h 37"/>
                <a:gd name="T8" fmla="*/ 1 w 132"/>
                <a:gd name="T9" fmla="*/ 35 h 37"/>
                <a:gd name="T10" fmla="*/ 6 w 132"/>
                <a:gd name="T11" fmla="*/ 37 h 37"/>
                <a:gd name="T12" fmla="*/ 126 w 132"/>
                <a:gd name="T13" fmla="*/ 37 h 37"/>
                <a:gd name="T14" fmla="*/ 131 w 132"/>
                <a:gd name="T15" fmla="*/ 35 h 37"/>
                <a:gd name="T16" fmla="*/ 132 w 132"/>
                <a:gd name="T17" fmla="*/ 31 h 37"/>
                <a:gd name="T18" fmla="*/ 132 w 132"/>
                <a:gd name="T19" fmla="*/ 6 h 37"/>
                <a:gd name="T20" fmla="*/ 131 w 132"/>
                <a:gd name="T21" fmla="*/ 2 h 37"/>
                <a:gd name="T22" fmla="*/ 126 w 132"/>
                <a:gd name="T23" fmla="*/ 0 h 37"/>
                <a:gd name="T24" fmla="*/ 24 w 132"/>
                <a:gd name="T25" fmla="*/ 25 h 37"/>
                <a:gd name="T26" fmla="*/ 12 w 132"/>
                <a:gd name="T27" fmla="*/ 25 h 37"/>
                <a:gd name="T28" fmla="*/ 12 w 132"/>
                <a:gd name="T29" fmla="*/ 12 h 37"/>
                <a:gd name="T30" fmla="*/ 24 w 132"/>
                <a:gd name="T31" fmla="*/ 12 h 37"/>
                <a:gd name="T32" fmla="*/ 24 w 132"/>
                <a:gd name="T33" fmla="*/ 25 h 37"/>
                <a:gd name="T34" fmla="*/ 48 w 132"/>
                <a:gd name="T35" fmla="*/ 25 h 37"/>
                <a:gd name="T36" fmla="*/ 36 w 132"/>
                <a:gd name="T37" fmla="*/ 25 h 37"/>
                <a:gd name="T38" fmla="*/ 36 w 132"/>
                <a:gd name="T39" fmla="*/ 12 h 37"/>
                <a:gd name="T40" fmla="*/ 48 w 132"/>
                <a:gd name="T41" fmla="*/ 12 h 37"/>
                <a:gd name="T42" fmla="*/ 48 w 132"/>
                <a:gd name="T43" fmla="*/ 25 h 37"/>
                <a:gd name="T44" fmla="*/ 72 w 132"/>
                <a:gd name="T45" fmla="*/ 25 h 37"/>
                <a:gd name="T46" fmla="*/ 60 w 132"/>
                <a:gd name="T47" fmla="*/ 25 h 37"/>
                <a:gd name="T48" fmla="*/ 60 w 132"/>
                <a:gd name="T49" fmla="*/ 12 h 37"/>
                <a:gd name="T50" fmla="*/ 72 w 132"/>
                <a:gd name="T51" fmla="*/ 12 h 37"/>
                <a:gd name="T52" fmla="*/ 72 w 132"/>
                <a:gd name="T5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37">
                  <a:moveTo>
                    <a:pt x="126" y="0"/>
                  </a:moveTo>
                  <a:cubicBezTo>
                    <a:pt x="6" y="0"/>
                    <a:pt x="6" y="0"/>
                    <a:pt x="6" y="0"/>
                  </a:cubicBezTo>
                  <a:cubicBezTo>
                    <a:pt x="2" y="0"/>
                    <a:pt x="0" y="3"/>
                    <a:pt x="0" y="6"/>
                  </a:cubicBezTo>
                  <a:cubicBezTo>
                    <a:pt x="0" y="31"/>
                    <a:pt x="0" y="31"/>
                    <a:pt x="0" y="31"/>
                  </a:cubicBezTo>
                  <a:cubicBezTo>
                    <a:pt x="0" y="32"/>
                    <a:pt x="0" y="34"/>
                    <a:pt x="1" y="35"/>
                  </a:cubicBezTo>
                  <a:cubicBezTo>
                    <a:pt x="2" y="36"/>
                    <a:pt x="4" y="37"/>
                    <a:pt x="6" y="37"/>
                  </a:cubicBezTo>
                  <a:cubicBezTo>
                    <a:pt x="126" y="37"/>
                    <a:pt x="126" y="37"/>
                    <a:pt x="126" y="37"/>
                  </a:cubicBezTo>
                  <a:cubicBezTo>
                    <a:pt x="128" y="37"/>
                    <a:pt x="129" y="36"/>
                    <a:pt x="131" y="35"/>
                  </a:cubicBezTo>
                  <a:cubicBezTo>
                    <a:pt x="132" y="34"/>
                    <a:pt x="132" y="32"/>
                    <a:pt x="132" y="31"/>
                  </a:cubicBezTo>
                  <a:cubicBezTo>
                    <a:pt x="132" y="6"/>
                    <a:pt x="132" y="6"/>
                    <a:pt x="132" y="6"/>
                  </a:cubicBezTo>
                  <a:cubicBezTo>
                    <a:pt x="132" y="5"/>
                    <a:pt x="132" y="3"/>
                    <a:pt x="131" y="2"/>
                  </a:cubicBezTo>
                  <a:cubicBezTo>
                    <a:pt x="129" y="1"/>
                    <a:pt x="128" y="0"/>
                    <a:pt x="126" y="0"/>
                  </a:cubicBezTo>
                  <a:close/>
                  <a:moveTo>
                    <a:pt x="24" y="25"/>
                  </a:moveTo>
                  <a:cubicBezTo>
                    <a:pt x="12" y="25"/>
                    <a:pt x="12" y="25"/>
                    <a:pt x="12" y="25"/>
                  </a:cubicBezTo>
                  <a:cubicBezTo>
                    <a:pt x="12" y="12"/>
                    <a:pt x="12" y="12"/>
                    <a:pt x="12" y="12"/>
                  </a:cubicBezTo>
                  <a:cubicBezTo>
                    <a:pt x="24" y="12"/>
                    <a:pt x="24" y="12"/>
                    <a:pt x="24" y="12"/>
                  </a:cubicBezTo>
                  <a:lnTo>
                    <a:pt x="24" y="25"/>
                  </a:lnTo>
                  <a:close/>
                  <a:moveTo>
                    <a:pt x="48" y="25"/>
                  </a:moveTo>
                  <a:cubicBezTo>
                    <a:pt x="36" y="25"/>
                    <a:pt x="36" y="25"/>
                    <a:pt x="36" y="25"/>
                  </a:cubicBezTo>
                  <a:cubicBezTo>
                    <a:pt x="36" y="12"/>
                    <a:pt x="36" y="12"/>
                    <a:pt x="36" y="12"/>
                  </a:cubicBezTo>
                  <a:cubicBezTo>
                    <a:pt x="48" y="12"/>
                    <a:pt x="48" y="12"/>
                    <a:pt x="48" y="12"/>
                  </a:cubicBezTo>
                  <a:lnTo>
                    <a:pt x="48" y="25"/>
                  </a:lnTo>
                  <a:close/>
                  <a:moveTo>
                    <a:pt x="72" y="25"/>
                  </a:moveTo>
                  <a:cubicBezTo>
                    <a:pt x="60" y="25"/>
                    <a:pt x="60" y="25"/>
                    <a:pt x="60" y="25"/>
                  </a:cubicBezTo>
                  <a:cubicBezTo>
                    <a:pt x="60" y="12"/>
                    <a:pt x="60" y="12"/>
                    <a:pt x="60" y="12"/>
                  </a:cubicBezTo>
                  <a:cubicBezTo>
                    <a:pt x="72" y="12"/>
                    <a:pt x="72" y="12"/>
                    <a:pt x="72" y="12"/>
                  </a:cubicBezTo>
                  <a:lnTo>
                    <a:pt x="72"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8">
              <a:extLst>
                <a:ext uri="{FF2B5EF4-FFF2-40B4-BE49-F238E27FC236}">
                  <a16:creationId xmlns:a16="http://schemas.microsoft.com/office/drawing/2014/main" id="{395BBB95-6DBB-9DBA-28A6-9E7EBDAE3E26}"/>
                </a:ext>
              </a:extLst>
            </p:cNvPr>
            <p:cNvSpPr>
              <a:spLocks noChangeArrowheads="1"/>
            </p:cNvSpPr>
            <p:nvPr/>
          </p:nvSpPr>
          <p:spPr bwMode="auto">
            <a:xfrm>
              <a:off x="-920750" y="1919288"/>
              <a:ext cx="34925"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19">
              <a:extLst>
                <a:ext uri="{FF2B5EF4-FFF2-40B4-BE49-F238E27FC236}">
                  <a16:creationId xmlns:a16="http://schemas.microsoft.com/office/drawing/2014/main" id="{F5376DE0-A9F2-4E8F-3961-C867285B5C7D}"/>
                </a:ext>
              </a:extLst>
            </p:cNvPr>
            <p:cNvSpPr>
              <a:spLocks noChangeArrowheads="1"/>
            </p:cNvSpPr>
            <p:nvPr/>
          </p:nvSpPr>
          <p:spPr bwMode="auto">
            <a:xfrm>
              <a:off x="-920750" y="1714500"/>
              <a:ext cx="34925"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20">
              <a:extLst>
                <a:ext uri="{FF2B5EF4-FFF2-40B4-BE49-F238E27FC236}">
                  <a16:creationId xmlns:a16="http://schemas.microsoft.com/office/drawing/2014/main" id="{13FCE2F7-3AB2-F978-9021-750FF4540FDA}"/>
                </a:ext>
              </a:extLst>
            </p:cNvPr>
            <p:cNvSpPr>
              <a:spLocks noChangeArrowheads="1"/>
            </p:cNvSpPr>
            <p:nvPr/>
          </p:nvSpPr>
          <p:spPr bwMode="auto">
            <a:xfrm>
              <a:off x="-681038" y="1714500"/>
              <a:ext cx="34925"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
              <a:extLst>
                <a:ext uri="{FF2B5EF4-FFF2-40B4-BE49-F238E27FC236}">
                  <a16:creationId xmlns:a16="http://schemas.microsoft.com/office/drawing/2014/main" id="{59BBA679-F6DD-203C-2E0E-C202F31D6137}"/>
                </a:ext>
              </a:extLst>
            </p:cNvPr>
            <p:cNvSpPr>
              <a:spLocks noEditPoints="1"/>
            </p:cNvSpPr>
            <p:nvPr/>
          </p:nvSpPr>
          <p:spPr bwMode="auto">
            <a:xfrm>
              <a:off x="-971550" y="1579563"/>
              <a:ext cx="376238" cy="101600"/>
            </a:xfrm>
            <a:custGeom>
              <a:avLst/>
              <a:gdLst>
                <a:gd name="T0" fmla="*/ 126 w 132"/>
                <a:gd name="T1" fmla="*/ 0 h 36"/>
                <a:gd name="T2" fmla="*/ 6 w 132"/>
                <a:gd name="T3" fmla="*/ 0 h 36"/>
                <a:gd name="T4" fmla="*/ 0 w 132"/>
                <a:gd name="T5" fmla="*/ 6 h 36"/>
                <a:gd name="T6" fmla="*/ 0 w 132"/>
                <a:gd name="T7" fmla="*/ 30 h 36"/>
                <a:gd name="T8" fmla="*/ 1 w 132"/>
                <a:gd name="T9" fmla="*/ 34 h 36"/>
                <a:gd name="T10" fmla="*/ 6 w 132"/>
                <a:gd name="T11" fmla="*/ 36 h 36"/>
                <a:gd name="T12" fmla="*/ 126 w 132"/>
                <a:gd name="T13" fmla="*/ 36 h 36"/>
                <a:gd name="T14" fmla="*/ 131 w 132"/>
                <a:gd name="T15" fmla="*/ 34 h 36"/>
                <a:gd name="T16" fmla="*/ 132 w 132"/>
                <a:gd name="T17" fmla="*/ 30 h 36"/>
                <a:gd name="T18" fmla="*/ 132 w 132"/>
                <a:gd name="T19" fmla="*/ 6 h 36"/>
                <a:gd name="T20" fmla="*/ 131 w 132"/>
                <a:gd name="T21" fmla="*/ 1 h 36"/>
                <a:gd name="T22" fmla="*/ 126 w 132"/>
                <a:gd name="T23" fmla="*/ 0 h 36"/>
                <a:gd name="T24" fmla="*/ 24 w 132"/>
                <a:gd name="T25" fmla="*/ 24 h 36"/>
                <a:gd name="T26" fmla="*/ 12 w 132"/>
                <a:gd name="T27" fmla="*/ 24 h 36"/>
                <a:gd name="T28" fmla="*/ 12 w 132"/>
                <a:gd name="T29" fmla="*/ 12 h 36"/>
                <a:gd name="T30" fmla="*/ 24 w 132"/>
                <a:gd name="T31" fmla="*/ 12 h 36"/>
                <a:gd name="T32" fmla="*/ 24 w 132"/>
                <a:gd name="T33" fmla="*/ 24 h 36"/>
                <a:gd name="T34" fmla="*/ 48 w 132"/>
                <a:gd name="T35" fmla="*/ 24 h 36"/>
                <a:gd name="T36" fmla="*/ 36 w 132"/>
                <a:gd name="T37" fmla="*/ 24 h 36"/>
                <a:gd name="T38" fmla="*/ 36 w 132"/>
                <a:gd name="T39" fmla="*/ 12 h 36"/>
                <a:gd name="T40" fmla="*/ 48 w 132"/>
                <a:gd name="T41" fmla="*/ 12 h 36"/>
                <a:gd name="T42" fmla="*/ 48 w 132"/>
                <a:gd name="T43" fmla="*/ 24 h 36"/>
                <a:gd name="T44" fmla="*/ 72 w 132"/>
                <a:gd name="T45" fmla="*/ 24 h 36"/>
                <a:gd name="T46" fmla="*/ 60 w 132"/>
                <a:gd name="T47" fmla="*/ 24 h 36"/>
                <a:gd name="T48" fmla="*/ 60 w 132"/>
                <a:gd name="T49" fmla="*/ 12 h 36"/>
                <a:gd name="T50" fmla="*/ 72 w 132"/>
                <a:gd name="T51" fmla="*/ 12 h 36"/>
                <a:gd name="T52" fmla="*/ 72 w 132"/>
                <a:gd name="T53"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36">
                  <a:moveTo>
                    <a:pt x="126" y="0"/>
                  </a:moveTo>
                  <a:cubicBezTo>
                    <a:pt x="6" y="0"/>
                    <a:pt x="6" y="0"/>
                    <a:pt x="6" y="0"/>
                  </a:cubicBezTo>
                  <a:cubicBezTo>
                    <a:pt x="2" y="0"/>
                    <a:pt x="0" y="2"/>
                    <a:pt x="0" y="6"/>
                  </a:cubicBezTo>
                  <a:cubicBezTo>
                    <a:pt x="0" y="30"/>
                    <a:pt x="0" y="30"/>
                    <a:pt x="0" y="30"/>
                  </a:cubicBezTo>
                  <a:cubicBezTo>
                    <a:pt x="0" y="31"/>
                    <a:pt x="0" y="33"/>
                    <a:pt x="1" y="34"/>
                  </a:cubicBezTo>
                  <a:cubicBezTo>
                    <a:pt x="2" y="35"/>
                    <a:pt x="4" y="36"/>
                    <a:pt x="6" y="36"/>
                  </a:cubicBezTo>
                  <a:cubicBezTo>
                    <a:pt x="126" y="36"/>
                    <a:pt x="126" y="36"/>
                    <a:pt x="126" y="36"/>
                  </a:cubicBezTo>
                  <a:cubicBezTo>
                    <a:pt x="128" y="36"/>
                    <a:pt x="129" y="35"/>
                    <a:pt x="131" y="34"/>
                  </a:cubicBezTo>
                  <a:cubicBezTo>
                    <a:pt x="132" y="33"/>
                    <a:pt x="132" y="31"/>
                    <a:pt x="132" y="30"/>
                  </a:cubicBezTo>
                  <a:cubicBezTo>
                    <a:pt x="132" y="6"/>
                    <a:pt x="132" y="6"/>
                    <a:pt x="132" y="6"/>
                  </a:cubicBezTo>
                  <a:cubicBezTo>
                    <a:pt x="132" y="4"/>
                    <a:pt x="132" y="3"/>
                    <a:pt x="131" y="1"/>
                  </a:cubicBezTo>
                  <a:cubicBezTo>
                    <a:pt x="129" y="0"/>
                    <a:pt x="128" y="0"/>
                    <a:pt x="126" y="0"/>
                  </a:cubicBezTo>
                  <a:close/>
                  <a:moveTo>
                    <a:pt x="24" y="24"/>
                  </a:moveTo>
                  <a:cubicBezTo>
                    <a:pt x="12" y="24"/>
                    <a:pt x="12" y="24"/>
                    <a:pt x="12" y="24"/>
                  </a:cubicBezTo>
                  <a:cubicBezTo>
                    <a:pt x="12" y="12"/>
                    <a:pt x="12" y="12"/>
                    <a:pt x="12" y="12"/>
                  </a:cubicBezTo>
                  <a:cubicBezTo>
                    <a:pt x="24" y="12"/>
                    <a:pt x="24" y="12"/>
                    <a:pt x="24" y="12"/>
                  </a:cubicBezTo>
                  <a:lnTo>
                    <a:pt x="24" y="24"/>
                  </a:lnTo>
                  <a:close/>
                  <a:moveTo>
                    <a:pt x="48" y="24"/>
                  </a:moveTo>
                  <a:cubicBezTo>
                    <a:pt x="36" y="24"/>
                    <a:pt x="36" y="24"/>
                    <a:pt x="36" y="24"/>
                  </a:cubicBezTo>
                  <a:cubicBezTo>
                    <a:pt x="36" y="12"/>
                    <a:pt x="36" y="12"/>
                    <a:pt x="36" y="12"/>
                  </a:cubicBezTo>
                  <a:cubicBezTo>
                    <a:pt x="48" y="12"/>
                    <a:pt x="48" y="12"/>
                    <a:pt x="48" y="12"/>
                  </a:cubicBezTo>
                  <a:lnTo>
                    <a:pt x="48" y="24"/>
                  </a:lnTo>
                  <a:close/>
                  <a:moveTo>
                    <a:pt x="72" y="24"/>
                  </a:moveTo>
                  <a:cubicBezTo>
                    <a:pt x="60" y="24"/>
                    <a:pt x="60" y="24"/>
                    <a:pt x="60" y="24"/>
                  </a:cubicBezTo>
                  <a:cubicBezTo>
                    <a:pt x="60" y="12"/>
                    <a:pt x="60" y="12"/>
                    <a:pt x="60" y="12"/>
                  </a:cubicBezTo>
                  <a:cubicBezTo>
                    <a:pt x="72" y="12"/>
                    <a:pt x="72" y="12"/>
                    <a:pt x="72" y="12"/>
                  </a:cubicBez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2">
              <a:extLst>
                <a:ext uri="{FF2B5EF4-FFF2-40B4-BE49-F238E27FC236}">
                  <a16:creationId xmlns:a16="http://schemas.microsoft.com/office/drawing/2014/main" id="{BF5BE861-3160-63B8-55C1-651E155CCAC8}"/>
                </a:ext>
              </a:extLst>
            </p:cNvPr>
            <p:cNvSpPr>
              <a:spLocks noChangeArrowheads="1"/>
            </p:cNvSpPr>
            <p:nvPr/>
          </p:nvSpPr>
          <p:spPr bwMode="auto">
            <a:xfrm>
              <a:off x="-852488" y="1714500"/>
              <a:ext cx="1381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3">
              <a:extLst>
                <a:ext uri="{FF2B5EF4-FFF2-40B4-BE49-F238E27FC236}">
                  <a16:creationId xmlns:a16="http://schemas.microsoft.com/office/drawing/2014/main" id="{7AAA4F30-BBFE-9F6C-603D-DE5EF2C6BC4D}"/>
                </a:ext>
              </a:extLst>
            </p:cNvPr>
            <p:cNvSpPr>
              <a:spLocks/>
            </p:cNvSpPr>
            <p:nvPr/>
          </p:nvSpPr>
          <p:spPr bwMode="auto">
            <a:xfrm>
              <a:off x="-835025" y="1133475"/>
              <a:ext cx="103188" cy="166688"/>
            </a:xfrm>
            <a:custGeom>
              <a:avLst/>
              <a:gdLst>
                <a:gd name="T0" fmla="*/ 18 w 36"/>
                <a:gd name="T1" fmla="*/ 59 h 59"/>
                <a:gd name="T2" fmla="*/ 36 w 36"/>
                <a:gd name="T3" fmla="*/ 29 h 59"/>
                <a:gd name="T4" fmla="*/ 18 w 36"/>
                <a:gd name="T5" fmla="*/ 0 h 59"/>
                <a:gd name="T6" fmla="*/ 0 w 36"/>
                <a:gd name="T7" fmla="*/ 29 h 59"/>
                <a:gd name="T8" fmla="*/ 18 w 36"/>
                <a:gd name="T9" fmla="*/ 59 h 59"/>
              </a:gdLst>
              <a:ahLst/>
              <a:cxnLst>
                <a:cxn ang="0">
                  <a:pos x="T0" y="T1"/>
                </a:cxn>
                <a:cxn ang="0">
                  <a:pos x="T2" y="T3"/>
                </a:cxn>
                <a:cxn ang="0">
                  <a:pos x="T4" y="T5"/>
                </a:cxn>
                <a:cxn ang="0">
                  <a:pos x="T6" y="T7"/>
                </a:cxn>
                <a:cxn ang="0">
                  <a:pos x="T8" y="T9"/>
                </a:cxn>
              </a:cxnLst>
              <a:rect l="0" t="0" r="r" b="b"/>
              <a:pathLst>
                <a:path w="36" h="59">
                  <a:moveTo>
                    <a:pt x="18" y="59"/>
                  </a:moveTo>
                  <a:cubicBezTo>
                    <a:pt x="28" y="59"/>
                    <a:pt x="36" y="45"/>
                    <a:pt x="36" y="29"/>
                  </a:cubicBezTo>
                  <a:cubicBezTo>
                    <a:pt x="36" y="17"/>
                    <a:pt x="25" y="6"/>
                    <a:pt x="18" y="0"/>
                  </a:cubicBezTo>
                  <a:cubicBezTo>
                    <a:pt x="12" y="5"/>
                    <a:pt x="0" y="16"/>
                    <a:pt x="0" y="29"/>
                  </a:cubicBezTo>
                  <a:cubicBezTo>
                    <a:pt x="0" y="45"/>
                    <a:pt x="8" y="59"/>
                    <a:pt x="1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4">
              <a:extLst>
                <a:ext uri="{FF2B5EF4-FFF2-40B4-BE49-F238E27FC236}">
                  <a16:creationId xmlns:a16="http://schemas.microsoft.com/office/drawing/2014/main" id="{DDA1E8EA-1D03-F15A-4683-DC5BB920659F}"/>
                </a:ext>
              </a:extLst>
            </p:cNvPr>
            <p:cNvSpPr>
              <a:spLocks/>
            </p:cNvSpPr>
            <p:nvPr/>
          </p:nvSpPr>
          <p:spPr bwMode="auto">
            <a:xfrm>
              <a:off x="-946150" y="1289050"/>
              <a:ext cx="146050" cy="133350"/>
            </a:xfrm>
            <a:custGeom>
              <a:avLst/>
              <a:gdLst>
                <a:gd name="T0" fmla="*/ 13 w 51"/>
                <a:gd name="T1" fmla="*/ 36 h 47"/>
                <a:gd name="T2" fmla="*/ 48 w 51"/>
                <a:gd name="T3" fmla="*/ 39 h 47"/>
                <a:gd name="T4" fmla="*/ 48 w 51"/>
                <a:gd name="T5" fmla="*/ 39 h 47"/>
                <a:gd name="T6" fmla="*/ 48 w 51"/>
                <a:gd name="T7" fmla="*/ 24 h 47"/>
                <a:gd name="T8" fmla="*/ 34 w 51"/>
                <a:gd name="T9" fmla="*/ 7 h 47"/>
                <a:gd name="T10" fmla="*/ 0 w 51"/>
                <a:gd name="T11" fmla="*/ 5 h 47"/>
                <a:gd name="T12" fmla="*/ 13 w 51"/>
                <a:gd name="T13" fmla="*/ 36 h 47"/>
              </a:gdLst>
              <a:ahLst/>
              <a:cxnLst>
                <a:cxn ang="0">
                  <a:pos x="T0" y="T1"/>
                </a:cxn>
                <a:cxn ang="0">
                  <a:pos x="T2" y="T3"/>
                </a:cxn>
                <a:cxn ang="0">
                  <a:pos x="T4" y="T5"/>
                </a:cxn>
                <a:cxn ang="0">
                  <a:pos x="T6" y="T7"/>
                </a:cxn>
                <a:cxn ang="0">
                  <a:pos x="T8" y="T9"/>
                </a:cxn>
                <a:cxn ang="0">
                  <a:pos x="T10" y="T11"/>
                </a:cxn>
                <a:cxn ang="0">
                  <a:pos x="T12" y="T13"/>
                </a:cxn>
              </a:cxnLst>
              <a:rect l="0" t="0" r="r" b="b"/>
              <a:pathLst>
                <a:path w="51" h="47">
                  <a:moveTo>
                    <a:pt x="13" y="36"/>
                  </a:moveTo>
                  <a:cubicBezTo>
                    <a:pt x="26" y="46"/>
                    <a:pt x="42" y="47"/>
                    <a:pt x="48" y="39"/>
                  </a:cubicBezTo>
                  <a:cubicBezTo>
                    <a:pt x="48" y="39"/>
                    <a:pt x="48" y="39"/>
                    <a:pt x="48" y="39"/>
                  </a:cubicBezTo>
                  <a:cubicBezTo>
                    <a:pt x="50" y="34"/>
                    <a:pt x="51" y="29"/>
                    <a:pt x="48" y="24"/>
                  </a:cubicBezTo>
                  <a:cubicBezTo>
                    <a:pt x="45" y="17"/>
                    <a:pt x="40" y="11"/>
                    <a:pt x="34" y="7"/>
                  </a:cubicBezTo>
                  <a:cubicBezTo>
                    <a:pt x="23" y="0"/>
                    <a:pt x="7" y="3"/>
                    <a:pt x="0" y="5"/>
                  </a:cubicBezTo>
                  <a:cubicBezTo>
                    <a:pt x="0" y="13"/>
                    <a:pt x="3" y="29"/>
                    <a:pt x="1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5">
              <a:extLst>
                <a:ext uri="{FF2B5EF4-FFF2-40B4-BE49-F238E27FC236}">
                  <a16:creationId xmlns:a16="http://schemas.microsoft.com/office/drawing/2014/main" id="{E2DAB5BE-8F11-7066-932A-6F6BBF1550F2}"/>
                </a:ext>
              </a:extLst>
            </p:cNvPr>
            <p:cNvSpPr>
              <a:spLocks/>
            </p:cNvSpPr>
            <p:nvPr/>
          </p:nvSpPr>
          <p:spPr bwMode="auto">
            <a:xfrm>
              <a:off x="-766763" y="1295400"/>
              <a:ext cx="146050" cy="127000"/>
            </a:xfrm>
            <a:custGeom>
              <a:avLst/>
              <a:gdLst>
                <a:gd name="T0" fmla="*/ 3 w 51"/>
                <a:gd name="T1" fmla="*/ 37 h 45"/>
                <a:gd name="T2" fmla="*/ 38 w 51"/>
                <a:gd name="T3" fmla="*/ 34 h 45"/>
                <a:gd name="T4" fmla="*/ 51 w 51"/>
                <a:gd name="T5" fmla="*/ 3 h 45"/>
                <a:gd name="T6" fmla="*/ 33 w 51"/>
                <a:gd name="T7" fmla="*/ 0 h 45"/>
                <a:gd name="T8" fmla="*/ 17 w 51"/>
                <a:gd name="T9" fmla="*/ 5 h 45"/>
                <a:gd name="T10" fmla="*/ 2 w 51"/>
                <a:gd name="T11" fmla="*/ 22 h 45"/>
                <a:gd name="T12" fmla="*/ 3 w 51"/>
                <a:gd name="T13" fmla="*/ 37 h 45"/>
              </a:gdLst>
              <a:ahLst/>
              <a:cxnLst>
                <a:cxn ang="0">
                  <a:pos x="T0" y="T1"/>
                </a:cxn>
                <a:cxn ang="0">
                  <a:pos x="T2" y="T3"/>
                </a:cxn>
                <a:cxn ang="0">
                  <a:pos x="T4" y="T5"/>
                </a:cxn>
                <a:cxn ang="0">
                  <a:pos x="T6" y="T7"/>
                </a:cxn>
                <a:cxn ang="0">
                  <a:pos x="T8" y="T9"/>
                </a:cxn>
                <a:cxn ang="0">
                  <a:pos x="T10" y="T11"/>
                </a:cxn>
                <a:cxn ang="0">
                  <a:pos x="T12" y="T13"/>
                </a:cxn>
              </a:cxnLst>
              <a:rect l="0" t="0" r="r" b="b"/>
              <a:pathLst>
                <a:path w="51" h="45">
                  <a:moveTo>
                    <a:pt x="3" y="37"/>
                  </a:moveTo>
                  <a:cubicBezTo>
                    <a:pt x="9" y="45"/>
                    <a:pt x="25" y="44"/>
                    <a:pt x="38" y="34"/>
                  </a:cubicBezTo>
                  <a:cubicBezTo>
                    <a:pt x="48" y="27"/>
                    <a:pt x="51" y="11"/>
                    <a:pt x="51" y="3"/>
                  </a:cubicBezTo>
                  <a:cubicBezTo>
                    <a:pt x="45" y="1"/>
                    <a:pt x="39" y="0"/>
                    <a:pt x="33" y="0"/>
                  </a:cubicBezTo>
                  <a:cubicBezTo>
                    <a:pt x="28" y="0"/>
                    <a:pt x="22" y="2"/>
                    <a:pt x="17" y="5"/>
                  </a:cubicBezTo>
                  <a:cubicBezTo>
                    <a:pt x="11" y="9"/>
                    <a:pt x="6" y="15"/>
                    <a:pt x="2" y="22"/>
                  </a:cubicBezTo>
                  <a:cubicBezTo>
                    <a:pt x="0" y="27"/>
                    <a:pt x="0" y="32"/>
                    <a:pt x="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26">
              <a:extLst>
                <a:ext uri="{FF2B5EF4-FFF2-40B4-BE49-F238E27FC236}">
                  <a16:creationId xmlns:a16="http://schemas.microsoft.com/office/drawing/2014/main" id="{F824078C-D5D5-EE6B-7930-9CAB60627455}"/>
                </a:ext>
              </a:extLst>
            </p:cNvPr>
            <p:cNvSpPr>
              <a:spLocks noChangeArrowheads="1"/>
            </p:cNvSpPr>
            <p:nvPr/>
          </p:nvSpPr>
          <p:spPr bwMode="auto">
            <a:xfrm>
              <a:off x="-1368425" y="1457325"/>
              <a:ext cx="349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7">
              <a:extLst>
                <a:ext uri="{FF2B5EF4-FFF2-40B4-BE49-F238E27FC236}">
                  <a16:creationId xmlns:a16="http://schemas.microsoft.com/office/drawing/2014/main" id="{B9A6185D-F7C3-26B4-1C2C-A3197FF0D656}"/>
                </a:ext>
              </a:extLst>
            </p:cNvPr>
            <p:cNvSpPr>
              <a:spLocks/>
            </p:cNvSpPr>
            <p:nvPr/>
          </p:nvSpPr>
          <p:spPr bwMode="auto">
            <a:xfrm>
              <a:off x="-1593850" y="1527175"/>
              <a:ext cx="550863" cy="600075"/>
            </a:xfrm>
            <a:custGeom>
              <a:avLst/>
              <a:gdLst>
                <a:gd name="T0" fmla="*/ 157 w 193"/>
                <a:gd name="T1" fmla="*/ 126 h 211"/>
                <a:gd name="T2" fmla="*/ 136 w 193"/>
                <a:gd name="T3" fmla="*/ 177 h 211"/>
                <a:gd name="T4" fmla="*/ 85 w 193"/>
                <a:gd name="T5" fmla="*/ 199 h 211"/>
                <a:gd name="T6" fmla="*/ 34 w 193"/>
                <a:gd name="T7" fmla="*/ 177 h 211"/>
                <a:gd name="T8" fmla="*/ 12 w 193"/>
                <a:gd name="T9" fmla="*/ 126 h 211"/>
                <a:gd name="T10" fmla="*/ 34 w 193"/>
                <a:gd name="T11" fmla="*/ 75 h 211"/>
                <a:gd name="T12" fmla="*/ 85 w 193"/>
                <a:gd name="T13" fmla="*/ 54 h 211"/>
                <a:gd name="T14" fmla="*/ 89 w 193"/>
                <a:gd name="T15" fmla="*/ 52 h 211"/>
                <a:gd name="T16" fmla="*/ 91 w 193"/>
                <a:gd name="T17" fmla="*/ 48 h 211"/>
                <a:gd name="T18" fmla="*/ 91 w 193"/>
                <a:gd name="T19" fmla="*/ 0 h 211"/>
                <a:gd name="T20" fmla="*/ 79 w 193"/>
                <a:gd name="T21" fmla="*/ 0 h 211"/>
                <a:gd name="T22" fmla="*/ 79 w 193"/>
                <a:gd name="T23" fmla="*/ 42 h 211"/>
                <a:gd name="T24" fmla="*/ 22 w 193"/>
                <a:gd name="T25" fmla="*/ 69 h 211"/>
                <a:gd name="T26" fmla="*/ 0 w 193"/>
                <a:gd name="T27" fmla="*/ 128 h 211"/>
                <a:gd name="T28" fmla="*/ 25 w 193"/>
                <a:gd name="T29" fmla="*/ 186 h 211"/>
                <a:gd name="T30" fmla="*/ 83 w 193"/>
                <a:gd name="T31" fmla="*/ 211 h 211"/>
                <a:gd name="T32" fmla="*/ 142 w 193"/>
                <a:gd name="T33" fmla="*/ 189 h 211"/>
                <a:gd name="T34" fmla="*/ 169 w 193"/>
                <a:gd name="T35" fmla="*/ 132 h 211"/>
                <a:gd name="T36" fmla="*/ 193 w 193"/>
                <a:gd name="T37" fmla="*/ 132 h 211"/>
                <a:gd name="T38" fmla="*/ 193 w 193"/>
                <a:gd name="T39" fmla="*/ 120 h 211"/>
                <a:gd name="T40" fmla="*/ 163 w 193"/>
                <a:gd name="T41" fmla="*/ 120 h 211"/>
                <a:gd name="T42" fmla="*/ 157 w 193"/>
                <a:gd name="T43" fmla="*/ 12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3" h="211">
                  <a:moveTo>
                    <a:pt x="157" y="126"/>
                  </a:moveTo>
                  <a:cubicBezTo>
                    <a:pt x="157" y="145"/>
                    <a:pt x="150" y="164"/>
                    <a:pt x="136" y="177"/>
                  </a:cubicBezTo>
                  <a:cubicBezTo>
                    <a:pt x="122" y="191"/>
                    <a:pt x="104" y="199"/>
                    <a:pt x="85" y="199"/>
                  </a:cubicBezTo>
                  <a:cubicBezTo>
                    <a:pt x="66" y="199"/>
                    <a:pt x="47" y="191"/>
                    <a:pt x="34" y="177"/>
                  </a:cubicBezTo>
                  <a:cubicBezTo>
                    <a:pt x="20" y="164"/>
                    <a:pt x="12" y="145"/>
                    <a:pt x="12" y="126"/>
                  </a:cubicBezTo>
                  <a:cubicBezTo>
                    <a:pt x="12" y="107"/>
                    <a:pt x="20" y="89"/>
                    <a:pt x="34" y="75"/>
                  </a:cubicBezTo>
                  <a:cubicBezTo>
                    <a:pt x="47" y="61"/>
                    <a:pt x="66" y="54"/>
                    <a:pt x="85" y="54"/>
                  </a:cubicBezTo>
                  <a:cubicBezTo>
                    <a:pt x="86" y="54"/>
                    <a:pt x="88" y="53"/>
                    <a:pt x="89" y="52"/>
                  </a:cubicBezTo>
                  <a:cubicBezTo>
                    <a:pt x="90" y="51"/>
                    <a:pt x="91" y="49"/>
                    <a:pt x="91" y="48"/>
                  </a:cubicBezTo>
                  <a:cubicBezTo>
                    <a:pt x="91" y="0"/>
                    <a:pt x="91" y="0"/>
                    <a:pt x="91" y="0"/>
                  </a:cubicBezTo>
                  <a:cubicBezTo>
                    <a:pt x="79" y="0"/>
                    <a:pt x="79" y="0"/>
                    <a:pt x="79" y="0"/>
                  </a:cubicBezTo>
                  <a:cubicBezTo>
                    <a:pt x="79" y="42"/>
                    <a:pt x="79" y="42"/>
                    <a:pt x="79" y="42"/>
                  </a:cubicBezTo>
                  <a:cubicBezTo>
                    <a:pt x="57" y="44"/>
                    <a:pt x="37" y="53"/>
                    <a:pt x="22" y="69"/>
                  </a:cubicBezTo>
                  <a:cubicBezTo>
                    <a:pt x="8" y="85"/>
                    <a:pt x="0" y="107"/>
                    <a:pt x="0" y="128"/>
                  </a:cubicBezTo>
                  <a:cubicBezTo>
                    <a:pt x="1" y="150"/>
                    <a:pt x="10" y="171"/>
                    <a:pt x="25" y="186"/>
                  </a:cubicBezTo>
                  <a:cubicBezTo>
                    <a:pt x="40" y="201"/>
                    <a:pt x="61" y="210"/>
                    <a:pt x="83" y="211"/>
                  </a:cubicBezTo>
                  <a:cubicBezTo>
                    <a:pt x="105" y="211"/>
                    <a:pt x="126" y="203"/>
                    <a:pt x="142" y="189"/>
                  </a:cubicBezTo>
                  <a:cubicBezTo>
                    <a:pt x="158" y="174"/>
                    <a:pt x="168" y="154"/>
                    <a:pt x="169" y="132"/>
                  </a:cubicBezTo>
                  <a:cubicBezTo>
                    <a:pt x="193" y="132"/>
                    <a:pt x="193" y="132"/>
                    <a:pt x="193" y="132"/>
                  </a:cubicBezTo>
                  <a:cubicBezTo>
                    <a:pt x="193" y="120"/>
                    <a:pt x="193" y="120"/>
                    <a:pt x="193" y="120"/>
                  </a:cubicBezTo>
                  <a:cubicBezTo>
                    <a:pt x="163" y="120"/>
                    <a:pt x="163" y="120"/>
                    <a:pt x="163" y="120"/>
                  </a:cubicBezTo>
                  <a:cubicBezTo>
                    <a:pt x="160" y="120"/>
                    <a:pt x="157" y="123"/>
                    <a:pt x="157"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28">
              <a:extLst>
                <a:ext uri="{FF2B5EF4-FFF2-40B4-BE49-F238E27FC236}">
                  <a16:creationId xmlns:a16="http://schemas.microsoft.com/office/drawing/2014/main" id="{71E4783B-FD11-8121-D9BD-E83222BCBCCD}"/>
                </a:ext>
              </a:extLst>
            </p:cNvPr>
            <p:cNvSpPr>
              <a:spLocks noChangeArrowheads="1"/>
            </p:cNvSpPr>
            <p:nvPr/>
          </p:nvSpPr>
          <p:spPr bwMode="auto">
            <a:xfrm>
              <a:off x="-800100" y="1439863"/>
              <a:ext cx="33338"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 name="Freeform 29">
            <a:extLst>
              <a:ext uri="{FF2B5EF4-FFF2-40B4-BE49-F238E27FC236}">
                <a16:creationId xmlns:a16="http://schemas.microsoft.com/office/drawing/2014/main" id="{86098EBC-88A6-1A0A-65A0-E77B142CCADE}"/>
              </a:ext>
            </a:extLst>
          </p:cNvPr>
          <p:cNvSpPr>
            <a:spLocks noEditPoints="1"/>
          </p:cNvSpPr>
          <p:nvPr/>
        </p:nvSpPr>
        <p:spPr bwMode="auto">
          <a:xfrm>
            <a:off x="7425103" y="2266950"/>
            <a:ext cx="941388" cy="852488"/>
          </a:xfrm>
          <a:custGeom>
            <a:avLst/>
            <a:gdLst>
              <a:gd name="T0" fmla="*/ 112 w 330"/>
              <a:gd name="T1" fmla="*/ 53 h 300"/>
              <a:gd name="T2" fmla="*/ 218 w 330"/>
              <a:gd name="T3" fmla="*/ 53 h 300"/>
              <a:gd name="T4" fmla="*/ 165 w 330"/>
              <a:gd name="T5" fmla="*/ 67 h 300"/>
              <a:gd name="T6" fmla="*/ 165 w 330"/>
              <a:gd name="T7" fmla="*/ 29 h 300"/>
              <a:gd name="T8" fmla="*/ 165 w 330"/>
              <a:gd name="T9" fmla="*/ 67 h 300"/>
              <a:gd name="T10" fmla="*/ 189 w 330"/>
              <a:gd name="T11" fmla="*/ 116 h 300"/>
              <a:gd name="T12" fmla="*/ 203 w 330"/>
              <a:gd name="T13" fmla="*/ 202 h 300"/>
              <a:gd name="T14" fmla="*/ 257 w 330"/>
              <a:gd name="T15" fmla="*/ 206 h 300"/>
              <a:gd name="T16" fmla="*/ 302 w 330"/>
              <a:gd name="T17" fmla="*/ 189 h 300"/>
              <a:gd name="T18" fmla="*/ 330 w 330"/>
              <a:gd name="T19" fmla="*/ 261 h 300"/>
              <a:gd name="T20" fmla="*/ 39 w 330"/>
              <a:gd name="T21" fmla="*/ 300 h 300"/>
              <a:gd name="T22" fmla="*/ 0 w 330"/>
              <a:gd name="T23" fmla="*/ 191 h 300"/>
              <a:gd name="T24" fmla="*/ 42 w 330"/>
              <a:gd name="T25" fmla="*/ 203 h 300"/>
              <a:gd name="T26" fmla="*/ 128 w 330"/>
              <a:gd name="T27" fmla="*/ 203 h 300"/>
              <a:gd name="T28" fmla="*/ 141 w 330"/>
              <a:gd name="T29" fmla="*/ 116 h 300"/>
              <a:gd name="T30" fmla="*/ 252 w 330"/>
              <a:gd name="T31" fmla="*/ 266 h 300"/>
              <a:gd name="T32" fmla="*/ 286 w 330"/>
              <a:gd name="T33" fmla="*/ 257 h 300"/>
              <a:gd name="T34" fmla="*/ 252 w 330"/>
              <a:gd name="T35" fmla="*/ 247 h 300"/>
              <a:gd name="T36" fmla="*/ 252 w 330"/>
              <a:gd name="T37" fmla="*/ 266 h 300"/>
              <a:gd name="T38" fmla="*/ 87 w 330"/>
              <a:gd name="T39" fmla="*/ 242 h 300"/>
              <a:gd name="T40" fmla="*/ 87 w 330"/>
              <a:gd name="T41" fmla="*/ 223 h 300"/>
              <a:gd name="T42" fmla="*/ 54 w 330"/>
              <a:gd name="T43" fmla="*/ 232 h 300"/>
              <a:gd name="T44" fmla="*/ 180 w 330"/>
              <a:gd name="T45" fmla="*/ 242 h 300"/>
              <a:gd name="T46" fmla="*/ 214 w 330"/>
              <a:gd name="T47" fmla="*/ 232 h 300"/>
              <a:gd name="T48" fmla="*/ 180 w 330"/>
              <a:gd name="T49" fmla="*/ 223 h 300"/>
              <a:gd name="T50" fmla="*/ 180 w 330"/>
              <a:gd name="T51" fmla="*/ 242 h 300"/>
              <a:gd name="T52" fmla="*/ 146 w 330"/>
              <a:gd name="T53" fmla="*/ 281 h 300"/>
              <a:gd name="T54" fmla="*/ 146 w 330"/>
              <a:gd name="T55" fmla="*/ 261 h 300"/>
              <a:gd name="T56" fmla="*/ 112 w 330"/>
              <a:gd name="T57" fmla="*/ 271 h 300"/>
              <a:gd name="T58" fmla="*/ 209 w 330"/>
              <a:gd name="T59" fmla="*/ 130 h 300"/>
              <a:gd name="T60" fmla="*/ 330 w 330"/>
              <a:gd name="T61" fmla="*/ 169 h 300"/>
              <a:gd name="T62" fmla="*/ 304 w 330"/>
              <a:gd name="T63" fmla="*/ 170 h 300"/>
              <a:gd name="T64" fmla="*/ 263 w 330"/>
              <a:gd name="T65" fmla="*/ 187 h 300"/>
              <a:gd name="T66" fmla="*/ 229 w 330"/>
              <a:gd name="T67" fmla="*/ 170 h 300"/>
              <a:gd name="T68" fmla="*/ 209 w 330"/>
              <a:gd name="T69" fmla="*/ 130 h 300"/>
              <a:gd name="T70" fmla="*/ 0 w 330"/>
              <a:gd name="T71" fmla="*/ 169 h 300"/>
              <a:gd name="T72" fmla="*/ 121 w 330"/>
              <a:gd name="T73" fmla="*/ 130 h 300"/>
              <a:gd name="T74" fmla="*/ 85 w 330"/>
              <a:gd name="T75" fmla="*/ 170 h 300"/>
              <a:gd name="T76" fmla="*/ 39 w 330"/>
              <a:gd name="T77" fmla="*/ 183 h 300"/>
              <a:gd name="T78" fmla="*/ 233 w 330"/>
              <a:gd name="T79" fmla="*/ 53 h 300"/>
              <a:gd name="T80" fmla="*/ 320 w 330"/>
              <a:gd name="T81" fmla="*/ 24 h 300"/>
              <a:gd name="T82" fmla="*/ 330 w 330"/>
              <a:gd name="T83" fmla="*/ 72 h 300"/>
              <a:gd name="T84" fmla="*/ 226 w 330"/>
              <a:gd name="T85" fmla="*/ 82 h 300"/>
              <a:gd name="T86" fmla="*/ 97 w 330"/>
              <a:gd name="T87" fmla="*/ 53 h 300"/>
              <a:gd name="T88" fmla="*/ 10 w 330"/>
              <a:gd name="T89" fmla="*/ 82 h 300"/>
              <a:gd name="T90" fmla="*/ 0 w 330"/>
              <a:gd name="T91" fmla="*/ 33 h 300"/>
              <a:gd name="T92" fmla="*/ 104 w 330"/>
              <a:gd name="T93" fmla="*/ 2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0" h="300">
                <a:moveTo>
                  <a:pt x="165" y="106"/>
                </a:moveTo>
                <a:cubicBezTo>
                  <a:pt x="136" y="106"/>
                  <a:pt x="112" y="82"/>
                  <a:pt x="112" y="53"/>
                </a:cubicBezTo>
                <a:cubicBezTo>
                  <a:pt x="112" y="23"/>
                  <a:pt x="136" y="0"/>
                  <a:pt x="165" y="0"/>
                </a:cubicBezTo>
                <a:cubicBezTo>
                  <a:pt x="195" y="0"/>
                  <a:pt x="218" y="23"/>
                  <a:pt x="218" y="53"/>
                </a:cubicBezTo>
                <a:cubicBezTo>
                  <a:pt x="218" y="82"/>
                  <a:pt x="195" y="106"/>
                  <a:pt x="165" y="106"/>
                </a:cubicBezTo>
                <a:close/>
                <a:moveTo>
                  <a:pt x="165" y="67"/>
                </a:moveTo>
                <a:cubicBezTo>
                  <a:pt x="173" y="67"/>
                  <a:pt x="180" y="61"/>
                  <a:pt x="180" y="53"/>
                </a:cubicBezTo>
                <a:cubicBezTo>
                  <a:pt x="180" y="48"/>
                  <a:pt x="175" y="39"/>
                  <a:pt x="165" y="29"/>
                </a:cubicBezTo>
                <a:cubicBezTo>
                  <a:pt x="155" y="39"/>
                  <a:pt x="151" y="48"/>
                  <a:pt x="151" y="53"/>
                </a:cubicBezTo>
                <a:cubicBezTo>
                  <a:pt x="151" y="61"/>
                  <a:pt x="157" y="67"/>
                  <a:pt x="165" y="67"/>
                </a:cubicBezTo>
                <a:close/>
                <a:moveTo>
                  <a:pt x="165" y="121"/>
                </a:moveTo>
                <a:cubicBezTo>
                  <a:pt x="174" y="121"/>
                  <a:pt x="182" y="119"/>
                  <a:pt x="189" y="116"/>
                </a:cubicBezTo>
                <a:cubicBezTo>
                  <a:pt x="189" y="194"/>
                  <a:pt x="189" y="194"/>
                  <a:pt x="189" y="194"/>
                </a:cubicBezTo>
                <a:cubicBezTo>
                  <a:pt x="189" y="201"/>
                  <a:pt x="196" y="205"/>
                  <a:pt x="203" y="202"/>
                </a:cubicBezTo>
                <a:cubicBezTo>
                  <a:pt x="232" y="190"/>
                  <a:pt x="232" y="190"/>
                  <a:pt x="232" y="190"/>
                </a:cubicBezTo>
                <a:cubicBezTo>
                  <a:pt x="257" y="206"/>
                  <a:pt x="257" y="206"/>
                  <a:pt x="257" y="206"/>
                </a:cubicBezTo>
                <a:cubicBezTo>
                  <a:pt x="260" y="208"/>
                  <a:pt x="263" y="209"/>
                  <a:pt x="266" y="207"/>
                </a:cubicBezTo>
                <a:cubicBezTo>
                  <a:pt x="302" y="189"/>
                  <a:pt x="302" y="189"/>
                  <a:pt x="302" y="189"/>
                </a:cubicBezTo>
                <a:cubicBezTo>
                  <a:pt x="330" y="197"/>
                  <a:pt x="330" y="197"/>
                  <a:pt x="330" y="197"/>
                </a:cubicBezTo>
                <a:cubicBezTo>
                  <a:pt x="330" y="261"/>
                  <a:pt x="330" y="261"/>
                  <a:pt x="330" y="261"/>
                </a:cubicBezTo>
                <a:cubicBezTo>
                  <a:pt x="330" y="283"/>
                  <a:pt x="313" y="300"/>
                  <a:pt x="291" y="300"/>
                </a:cubicBezTo>
                <a:cubicBezTo>
                  <a:pt x="39" y="300"/>
                  <a:pt x="39" y="300"/>
                  <a:pt x="39" y="300"/>
                </a:cubicBezTo>
                <a:cubicBezTo>
                  <a:pt x="18" y="300"/>
                  <a:pt x="0" y="283"/>
                  <a:pt x="0" y="261"/>
                </a:cubicBezTo>
                <a:cubicBezTo>
                  <a:pt x="0" y="191"/>
                  <a:pt x="0" y="191"/>
                  <a:pt x="0" y="191"/>
                </a:cubicBezTo>
                <a:cubicBezTo>
                  <a:pt x="36" y="203"/>
                  <a:pt x="36" y="203"/>
                  <a:pt x="36" y="203"/>
                </a:cubicBezTo>
                <a:cubicBezTo>
                  <a:pt x="38" y="203"/>
                  <a:pt x="40" y="203"/>
                  <a:pt x="42" y="203"/>
                </a:cubicBezTo>
                <a:cubicBezTo>
                  <a:pt x="83" y="189"/>
                  <a:pt x="83" y="189"/>
                  <a:pt x="83" y="189"/>
                </a:cubicBezTo>
                <a:cubicBezTo>
                  <a:pt x="128" y="203"/>
                  <a:pt x="128" y="203"/>
                  <a:pt x="128" y="203"/>
                </a:cubicBezTo>
                <a:cubicBezTo>
                  <a:pt x="135" y="205"/>
                  <a:pt x="141" y="200"/>
                  <a:pt x="141" y="194"/>
                </a:cubicBezTo>
                <a:cubicBezTo>
                  <a:pt x="141" y="116"/>
                  <a:pt x="141" y="116"/>
                  <a:pt x="141" y="116"/>
                </a:cubicBezTo>
                <a:cubicBezTo>
                  <a:pt x="148" y="119"/>
                  <a:pt x="157" y="121"/>
                  <a:pt x="165" y="121"/>
                </a:cubicBezTo>
                <a:close/>
                <a:moveTo>
                  <a:pt x="252" y="266"/>
                </a:moveTo>
                <a:cubicBezTo>
                  <a:pt x="277" y="266"/>
                  <a:pt x="277" y="266"/>
                  <a:pt x="277" y="266"/>
                </a:cubicBezTo>
                <a:cubicBezTo>
                  <a:pt x="282" y="266"/>
                  <a:pt x="286" y="262"/>
                  <a:pt x="286" y="257"/>
                </a:cubicBezTo>
                <a:cubicBezTo>
                  <a:pt x="286" y="251"/>
                  <a:pt x="282" y="247"/>
                  <a:pt x="277" y="247"/>
                </a:cubicBezTo>
                <a:cubicBezTo>
                  <a:pt x="252" y="247"/>
                  <a:pt x="252" y="247"/>
                  <a:pt x="252" y="247"/>
                </a:cubicBezTo>
                <a:cubicBezTo>
                  <a:pt x="247" y="247"/>
                  <a:pt x="243" y="251"/>
                  <a:pt x="243" y="257"/>
                </a:cubicBezTo>
                <a:cubicBezTo>
                  <a:pt x="243" y="262"/>
                  <a:pt x="247" y="266"/>
                  <a:pt x="252" y="266"/>
                </a:cubicBezTo>
                <a:close/>
                <a:moveTo>
                  <a:pt x="63" y="242"/>
                </a:moveTo>
                <a:cubicBezTo>
                  <a:pt x="87" y="242"/>
                  <a:pt x="87" y="242"/>
                  <a:pt x="87" y="242"/>
                </a:cubicBezTo>
                <a:cubicBezTo>
                  <a:pt x="93" y="242"/>
                  <a:pt x="97" y="238"/>
                  <a:pt x="97" y="232"/>
                </a:cubicBezTo>
                <a:cubicBezTo>
                  <a:pt x="97" y="227"/>
                  <a:pt x="93" y="223"/>
                  <a:pt x="87" y="223"/>
                </a:cubicBezTo>
                <a:cubicBezTo>
                  <a:pt x="63" y="223"/>
                  <a:pt x="63" y="223"/>
                  <a:pt x="63" y="223"/>
                </a:cubicBezTo>
                <a:cubicBezTo>
                  <a:pt x="58" y="223"/>
                  <a:pt x="54" y="227"/>
                  <a:pt x="54" y="232"/>
                </a:cubicBezTo>
                <a:cubicBezTo>
                  <a:pt x="54" y="238"/>
                  <a:pt x="58" y="242"/>
                  <a:pt x="63" y="242"/>
                </a:cubicBezTo>
                <a:close/>
                <a:moveTo>
                  <a:pt x="180" y="242"/>
                </a:moveTo>
                <a:cubicBezTo>
                  <a:pt x="204" y="242"/>
                  <a:pt x="204" y="242"/>
                  <a:pt x="204" y="242"/>
                </a:cubicBezTo>
                <a:cubicBezTo>
                  <a:pt x="209" y="242"/>
                  <a:pt x="214" y="238"/>
                  <a:pt x="214" y="232"/>
                </a:cubicBezTo>
                <a:cubicBezTo>
                  <a:pt x="214" y="227"/>
                  <a:pt x="209" y="223"/>
                  <a:pt x="204" y="223"/>
                </a:cubicBezTo>
                <a:cubicBezTo>
                  <a:pt x="180" y="223"/>
                  <a:pt x="180" y="223"/>
                  <a:pt x="180" y="223"/>
                </a:cubicBezTo>
                <a:cubicBezTo>
                  <a:pt x="174" y="223"/>
                  <a:pt x="170" y="227"/>
                  <a:pt x="170" y="232"/>
                </a:cubicBezTo>
                <a:cubicBezTo>
                  <a:pt x="170" y="238"/>
                  <a:pt x="174" y="242"/>
                  <a:pt x="180" y="242"/>
                </a:cubicBezTo>
                <a:close/>
                <a:moveTo>
                  <a:pt x="121" y="281"/>
                </a:moveTo>
                <a:cubicBezTo>
                  <a:pt x="146" y="281"/>
                  <a:pt x="146" y="281"/>
                  <a:pt x="146" y="281"/>
                </a:cubicBezTo>
                <a:cubicBezTo>
                  <a:pt x="151" y="281"/>
                  <a:pt x="155" y="277"/>
                  <a:pt x="155" y="271"/>
                </a:cubicBezTo>
                <a:cubicBezTo>
                  <a:pt x="155" y="266"/>
                  <a:pt x="151" y="261"/>
                  <a:pt x="146" y="261"/>
                </a:cubicBezTo>
                <a:cubicBezTo>
                  <a:pt x="121" y="261"/>
                  <a:pt x="121" y="261"/>
                  <a:pt x="121" y="261"/>
                </a:cubicBezTo>
                <a:cubicBezTo>
                  <a:pt x="116" y="261"/>
                  <a:pt x="112" y="266"/>
                  <a:pt x="112" y="271"/>
                </a:cubicBezTo>
                <a:cubicBezTo>
                  <a:pt x="112" y="277"/>
                  <a:pt x="116" y="281"/>
                  <a:pt x="121" y="281"/>
                </a:cubicBezTo>
                <a:close/>
                <a:moveTo>
                  <a:pt x="209" y="130"/>
                </a:moveTo>
                <a:cubicBezTo>
                  <a:pt x="291" y="130"/>
                  <a:pt x="291" y="130"/>
                  <a:pt x="291" y="130"/>
                </a:cubicBezTo>
                <a:cubicBezTo>
                  <a:pt x="313" y="130"/>
                  <a:pt x="330" y="148"/>
                  <a:pt x="330" y="169"/>
                </a:cubicBezTo>
                <a:cubicBezTo>
                  <a:pt x="330" y="177"/>
                  <a:pt x="330" y="177"/>
                  <a:pt x="330" y="177"/>
                </a:cubicBezTo>
                <a:cubicBezTo>
                  <a:pt x="304" y="170"/>
                  <a:pt x="304" y="170"/>
                  <a:pt x="304" y="170"/>
                </a:cubicBezTo>
                <a:cubicBezTo>
                  <a:pt x="301" y="169"/>
                  <a:pt x="299" y="169"/>
                  <a:pt x="297" y="170"/>
                </a:cubicBezTo>
                <a:cubicBezTo>
                  <a:pt x="263" y="187"/>
                  <a:pt x="263" y="187"/>
                  <a:pt x="263" y="187"/>
                </a:cubicBezTo>
                <a:cubicBezTo>
                  <a:pt x="238" y="171"/>
                  <a:pt x="238" y="171"/>
                  <a:pt x="238" y="171"/>
                </a:cubicBezTo>
                <a:cubicBezTo>
                  <a:pt x="236" y="169"/>
                  <a:pt x="232" y="169"/>
                  <a:pt x="229" y="170"/>
                </a:cubicBezTo>
                <a:cubicBezTo>
                  <a:pt x="209" y="179"/>
                  <a:pt x="209" y="179"/>
                  <a:pt x="209" y="179"/>
                </a:cubicBezTo>
                <a:lnTo>
                  <a:pt x="209" y="130"/>
                </a:lnTo>
                <a:close/>
                <a:moveTo>
                  <a:pt x="0" y="170"/>
                </a:moveTo>
                <a:cubicBezTo>
                  <a:pt x="0" y="169"/>
                  <a:pt x="0" y="169"/>
                  <a:pt x="0" y="169"/>
                </a:cubicBezTo>
                <a:cubicBezTo>
                  <a:pt x="0" y="148"/>
                  <a:pt x="18" y="130"/>
                  <a:pt x="39" y="130"/>
                </a:cubicBezTo>
                <a:cubicBezTo>
                  <a:pt x="121" y="130"/>
                  <a:pt x="121" y="130"/>
                  <a:pt x="121" y="130"/>
                </a:cubicBezTo>
                <a:cubicBezTo>
                  <a:pt x="121" y="180"/>
                  <a:pt x="121" y="180"/>
                  <a:pt x="121" y="180"/>
                </a:cubicBezTo>
                <a:cubicBezTo>
                  <a:pt x="85" y="170"/>
                  <a:pt x="85" y="170"/>
                  <a:pt x="85" y="170"/>
                </a:cubicBezTo>
                <a:cubicBezTo>
                  <a:pt x="84" y="169"/>
                  <a:pt x="81" y="169"/>
                  <a:pt x="80" y="170"/>
                </a:cubicBezTo>
                <a:cubicBezTo>
                  <a:pt x="39" y="183"/>
                  <a:pt x="39" y="183"/>
                  <a:pt x="39" y="183"/>
                </a:cubicBezTo>
                <a:lnTo>
                  <a:pt x="0" y="170"/>
                </a:lnTo>
                <a:close/>
                <a:moveTo>
                  <a:pt x="233" y="53"/>
                </a:moveTo>
                <a:cubicBezTo>
                  <a:pt x="233" y="42"/>
                  <a:pt x="231" y="33"/>
                  <a:pt x="226" y="24"/>
                </a:cubicBezTo>
                <a:cubicBezTo>
                  <a:pt x="320" y="24"/>
                  <a:pt x="320" y="24"/>
                  <a:pt x="320" y="24"/>
                </a:cubicBezTo>
                <a:cubicBezTo>
                  <a:pt x="326" y="24"/>
                  <a:pt x="330" y="28"/>
                  <a:pt x="330" y="33"/>
                </a:cubicBezTo>
                <a:cubicBezTo>
                  <a:pt x="330" y="72"/>
                  <a:pt x="330" y="72"/>
                  <a:pt x="330" y="72"/>
                </a:cubicBezTo>
                <a:cubicBezTo>
                  <a:pt x="330" y="78"/>
                  <a:pt x="326" y="82"/>
                  <a:pt x="320" y="82"/>
                </a:cubicBezTo>
                <a:cubicBezTo>
                  <a:pt x="226" y="82"/>
                  <a:pt x="226" y="82"/>
                  <a:pt x="226" y="82"/>
                </a:cubicBezTo>
                <a:cubicBezTo>
                  <a:pt x="231" y="73"/>
                  <a:pt x="233" y="63"/>
                  <a:pt x="233" y="53"/>
                </a:cubicBezTo>
                <a:close/>
                <a:moveTo>
                  <a:pt x="97" y="53"/>
                </a:moveTo>
                <a:cubicBezTo>
                  <a:pt x="97" y="63"/>
                  <a:pt x="100" y="73"/>
                  <a:pt x="104" y="82"/>
                </a:cubicBezTo>
                <a:cubicBezTo>
                  <a:pt x="10" y="82"/>
                  <a:pt x="10" y="82"/>
                  <a:pt x="10" y="82"/>
                </a:cubicBezTo>
                <a:cubicBezTo>
                  <a:pt x="5" y="82"/>
                  <a:pt x="0" y="78"/>
                  <a:pt x="0" y="72"/>
                </a:cubicBezTo>
                <a:cubicBezTo>
                  <a:pt x="0" y="33"/>
                  <a:pt x="0" y="33"/>
                  <a:pt x="0" y="33"/>
                </a:cubicBezTo>
                <a:cubicBezTo>
                  <a:pt x="0" y="28"/>
                  <a:pt x="5" y="24"/>
                  <a:pt x="10" y="24"/>
                </a:cubicBezTo>
                <a:cubicBezTo>
                  <a:pt x="104" y="24"/>
                  <a:pt x="104" y="24"/>
                  <a:pt x="104" y="24"/>
                </a:cubicBezTo>
                <a:cubicBezTo>
                  <a:pt x="100" y="33"/>
                  <a:pt x="97" y="42"/>
                  <a:pt x="97" y="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30">
            <a:extLst>
              <a:ext uri="{FF2B5EF4-FFF2-40B4-BE49-F238E27FC236}">
                <a16:creationId xmlns:a16="http://schemas.microsoft.com/office/drawing/2014/main" id="{8E6C3DA2-F703-FD6A-8BE7-BA1494A42469}"/>
              </a:ext>
            </a:extLst>
          </p:cNvPr>
          <p:cNvSpPr>
            <a:spLocks noEditPoints="1"/>
          </p:cNvSpPr>
          <p:nvPr/>
        </p:nvSpPr>
        <p:spPr bwMode="auto">
          <a:xfrm>
            <a:off x="4450554" y="2199482"/>
            <a:ext cx="1001713" cy="987425"/>
          </a:xfrm>
          <a:custGeom>
            <a:avLst/>
            <a:gdLst>
              <a:gd name="T0" fmla="*/ 118 w 351"/>
              <a:gd name="T1" fmla="*/ 328 h 348"/>
              <a:gd name="T2" fmla="*/ 100 w 351"/>
              <a:gd name="T3" fmla="*/ 328 h 348"/>
              <a:gd name="T4" fmla="*/ 94 w 351"/>
              <a:gd name="T5" fmla="*/ 244 h 348"/>
              <a:gd name="T6" fmla="*/ 75 w 351"/>
              <a:gd name="T7" fmla="*/ 330 h 348"/>
              <a:gd name="T8" fmla="*/ 68 w 351"/>
              <a:gd name="T9" fmla="*/ 242 h 348"/>
              <a:gd name="T10" fmla="*/ 50 w 351"/>
              <a:gd name="T11" fmla="*/ 326 h 348"/>
              <a:gd name="T12" fmla="*/ 43 w 351"/>
              <a:gd name="T13" fmla="*/ 244 h 348"/>
              <a:gd name="T14" fmla="*/ 25 w 351"/>
              <a:gd name="T15" fmla="*/ 318 h 348"/>
              <a:gd name="T16" fmla="*/ 43 w 351"/>
              <a:gd name="T17" fmla="*/ 186 h 348"/>
              <a:gd name="T18" fmla="*/ 93 w 351"/>
              <a:gd name="T19" fmla="*/ 141 h 348"/>
              <a:gd name="T20" fmla="*/ 121 w 351"/>
              <a:gd name="T21" fmla="*/ 194 h 348"/>
              <a:gd name="T22" fmla="*/ 136 w 351"/>
              <a:gd name="T23" fmla="*/ 264 h 348"/>
              <a:gd name="T24" fmla="*/ 18 w 351"/>
              <a:gd name="T25" fmla="*/ 310 h 348"/>
              <a:gd name="T26" fmla="*/ 120 w 351"/>
              <a:gd name="T27" fmla="*/ 0 h 348"/>
              <a:gd name="T28" fmla="*/ 224 w 351"/>
              <a:gd name="T29" fmla="*/ 72 h 348"/>
              <a:gd name="T30" fmla="*/ 207 w 351"/>
              <a:gd name="T31" fmla="*/ 143 h 348"/>
              <a:gd name="T32" fmla="*/ 232 w 351"/>
              <a:gd name="T33" fmla="*/ 163 h 348"/>
              <a:gd name="T34" fmla="*/ 279 w 351"/>
              <a:gd name="T35" fmla="*/ 221 h 348"/>
              <a:gd name="T36" fmla="*/ 316 w 351"/>
              <a:gd name="T37" fmla="*/ 159 h 348"/>
              <a:gd name="T38" fmla="*/ 309 w 351"/>
              <a:gd name="T39" fmla="*/ 28 h 348"/>
              <a:gd name="T40" fmla="*/ 303 w 351"/>
              <a:gd name="T41" fmla="*/ 94 h 348"/>
              <a:gd name="T42" fmla="*/ 286 w 351"/>
              <a:gd name="T43" fmla="*/ 16 h 348"/>
              <a:gd name="T44" fmla="*/ 277 w 351"/>
              <a:gd name="T45" fmla="*/ 94 h 348"/>
              <a:gd name="T46" fmla="*/ 259 w 351"/>
              <a:gd name="T47" fmla="*/ 88 h 348"/>
              <a:gd name="T48" fmla="*/ 249 w 351"/>
              <a:gd name="T49" fmla="*/ 12 h 348"/>
              <a:gd name="T50" fmla="*/ 231 w 351"/>
              <a:gd name="T51" fmla="*/ 86 h 348"/>
              <a:gd name="T52" fmla="*/ 97 w 351"/>
              <a:gd name="T53" fmla="*/ 111 h 348"/>
              <a:gd name="T54" fmla="*/ 152 w 351"/>
              <a:gd name="T55" fmla="*/ 134 h 348"/>
              <a:gd name="T56" fmla="*/ 200 w 351"/>
              <a:gd name="T57" fmla="*/ 108 h 348"/>
              <a:gd name="T58" fmla="*/ 217 w 351"/>
              <a:gd name="T59" fmla="*/ 62 h 348"/>
              <a:gd name="T60" fmla="*/ 168 w 351"/>
              <a:gd name="T61" fmla="*/ 25 h 348"/>
              <a:gd name="T62" fmla="*/ 29 w 351"/>
              <a:gd name="T63" fmla="*/ 23 h 348"/>
              <a:gd name="T64" fmla="*/ 100 w 351"/>
              <a:gd name="T65" fmla="*/ 39 h 348"/>
              <a:gd name="T66" fmla="*/ 32 w 351"/>
              <a:gd name="T67" fmla="*/ 57 h 348"/>
              <a:gd name="T68" fmla="*/ 106 w 351"/>
              <a:gd name="T69" fmla="*/ 63 h 348"/>
              <a:gd name="T70" fmla="*/ 16 w 351"/>
              <a:gd name="T71" fmla="*/ 73 h 348"/>
              <a:gd name="T72" fmla="*/ 100 w 351"/>
              <a:gd name="T73" fmla="*/ 90 h 348"/>
              <a:gd name="T74" fmla="*/ 27 w 351"/>
              <a:gd name="T75" fmla="*/ 107 h 348"/>
              <a:gd name="T76" fmla="*/ 351 w 351"/>
              <a:gd name="T77" fmla="*/ 109 h 348"/>
              <a:gd name="T78" fmla="*/ 234 w 351"/>
              <a:gd name="T79" fmla="*/ 339 h 348"/>
              <a:gd name="T80" fmla="*/ 290 w 351"/>
              <a:gd name="T81" fmla="*/ 339 h 348"/>
              <a:gd name="T82" fmla="*/ 257 w 351"/>
              <a:gd name="T83" fmla="*/ 264 h 348"/>
              <a:gd name="T84" fmla="*/ 257 w 351"/>
              <a:gd name="T85" fmla="*/ 257 h 348"/>
              <a:gd name="T86" fmla="*/ 335 w 351"/>
              <a:gd name="T87" fmla="*/ 248 h 348"/>
              <a:gd name="T88" fmla="*/ 258 w 351"/>
              <a:gd name="T89" fmla="*/ 237 h 348"/>
              <a:gd name="T90" fmla="*/ 258 w 351"/>
              <a:gd name="T91" fmla="*/ 212 h 348"/>
              <a:gd name="T92" fmla="*/ 183 w 351"/>
              <a:gd name="T93" fmla="*/ 235 h 348"/>
              <a:gd name="T94" fmla="*/ 152 w 351"/>
              <a:gd name="T95" fmla="*/ 253 h 348"/>
              <a:gd name="T96" fmla="*/ 125 w 351"/>
              <a:gd name="T97" fmla="*/ 312 h 348"/>
              <a:gd name="T98" fmla="*/ 316 w 351"/>
              <a:gd name="T99" fmla="*/ 331 h 348"/>
              <a:gd name="T100" fmla="*/ 257 w 351"/>
              <a:gd name="T101" fmla="*/ 314 h 348"/>
              <a:gd name="T102" fmla="*/ 324 w 351"/>
              <a:gd name="T103" fmla="*/ 307 h 348"/>
              <a:gd name="T104" fmla="*/ 322 w 351"/>
              <a:gd name="T105" fmla="*/ 289 h 348"/>
              <a:gd name="T106" fmla="*/ 252 w 351"/>
              <a:gd name="T107" fmla="*/ 283 h 348"/>
              <a:gd name="T108" fmla="*/ 329 w 351"/>
              <a:gd name="T109" fmla="*/ 26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1" h="348">
                <a:moveTo>
                  <a:pt x="125" y="251"/>
                </a:moveTo>
                <a:cubicBezTo>
                  <a:pt x="125" y="249"/>
                  <a:pt x="124" y="247"/>
                  <a:pt x="122" y="247"/>
                </a:cubicBezTo>
                <a:cubicBezTo>
                  <a:pt x="120" y="247"/>
                  <a:pt x="118" y="249"/>
                  <a:pt x="118" y="251"/>
                </a:cubicBezTo>
                <a:cubicBezTo>
                  <a:pt x="117" y="278"/>
                  <a:pt x="118" y="327"/>
                  <a:pt x="118" y="328"/>
                </a:cubicBezTo>
                <a:cubicBezTo>
                  <a:pt x="118" y="328"/>
                  <a:pt x="118" y="328"/>
                  <a:pt x="118" y="328"/>
                </a:cubicBezTo>
                <a:cubicBezTo>
                  <a:pt x="118" y="333"/>
                  <a:pt x="114" y="337"/>
                  <a:pt x="109" y="337"/>
                </a:cubicBezTo>
                <a:cubicBezTo>
                  <a:pt x="106" y="337"/>
                  <a:pt x="104" y="336"/>
                  <a:pt x="103" y="334"/>
                </a:cubicBezTo>
                <a:cubicBezTo>
                  <a:pt x="101" y="332"/>
                  <a:pt x="100" y="330"/>
                  <a:pt x="100" y="328"/>
                </a:cubicBezTo>
                <a:cubicBezTo>
                  <a:pt x="100" y="246"/>
                  <a:pt x="100" y="246"/>
                  <a:pt x="100" y="246"/>
                </a:cubicBezTo>
                <a:cubicBezTo>
                  <a:pt x="100" y="246"/>
                  <a:pt x="100" y="246"/>
                  <a:pt x="100" y="246"/>
                </a:cubicBezTo>
                <a:cubicBezTo>
                  <a:pt x="100" y="244"/>
                  <a:pt x="98" y="243"/>
                  <a:pt x="96" y="243"/>
                </a:cubicBezTo>
                <a:cubicBezTo>
                  <a:pt x="96" y="243"/>
                  <a:pt x="95" y="243"/>
                  <a:pt x="94" y="244"/>
                </a:cubicBezTo>
                <a:cubicBezTo>
                  <a:pt x="93" y="244"/>
                  <a:pt x="93" y="245"/>
                  <a:pt x="93" y="246"/>
                </a:cubicBezTo>
                <a:cubicBezTo>
                  <a:pt x="93" y="330"/>
                  <a:pt x="93" y="330"/>
                  <a:pt x="93" y="330"/>
                </a:cubicBezTo>
                <a:cubicBezTo>
                  <a:pt x="93" y="335"/>
                  <a:pt x="89" y="339"/>
                  <a:pt x="84" y="339"/>
                </a:cubicBezTo>
                <a:cubicBezTo>
                  <a:pt x="79" y="339"/>
                  <a:pt x="75" y="335"/>
                  <a:pt x="75" y="330"/>
                </a:cubicBezTo>
                <a:cubicBezTo>
                  <a:pt x="75" y="242"/>
                  <a:pt x="75" y="242"/>
                  <a:pt x="75" y="242"/>
                </a:cubicBezTo>
                <a:cubicBezTo>
                  <a:pt x="75" y="242"/>
                  <a:pt x="75" y="242"/>
                  <a:pt x="75" y="242"/>
                </a:cubicBezTo>
                <a:cubicBezTo>
                  <a:pt x="75" y="240"/>
                  <a:pt x="73" y="238"/>
                  <a:pt x="71" y="238"/>
                </a:cubicBezTo>
                <a:cubicBezTo>
                  <a:pt x="69" y="238"/>
                  <a:pt x="68" y="240"/>
                  <a:pt x="68" y="242"/>
                </a:cubicBezTo>
                <a:cubicBezTo>
                  <a:pt x="68" y="323"/>
                  <a:pt x="68" y="323"/>
                  <a:pt x="68" y="323"/>
                </a:cubicBezTo>
                <a:cubicBezTo>
                  <a:pt x="68" y="326"/>
                  <a:pt x="67" y="329"/>
                  <a:pt x="65" y="331"/>
                </a:cubicBezTo>
                <a:cubicBezTo>
                  <a:pt x="64" y="333"/>
                  <a:pt x="61" y="334"/>
                  <a:pt x="58" y="334"/>
                </a:cubicBezTo>
                <a:cubicBezTo>
                  <a:pt x="54" y="334"/>
                  <a:pt x="50" y="330"/>
                  <a:pt x="50" y="326"/>
                </a:cubicBezTo>
                <a:cubicBezTo>
                  <a:pt x="50" y="246"/>
                  <a:pt x="50" y="246"/>
                  <a:pt x="50" y="246"/>
                </a:cubicBezTo>
                <a:cubicBezTo>
                  <a:pt x="50" y="245"/>
                  <a:pt x="49" y="244"/>
                  <a:pt x="49" y="244"/>
                </a:cubicBezTo>
                <a:cubicBezTo>
                  <a:pt x="48" y="243"/>
                  <a:pt x="47" y="243"/>
                  <a:pt x="46" y="243"/>
                </a:cubicBezTo>
                <a:cubicBezTo>
                  <a:pt x="45" y="243"/>
                  <a:pt x="44" y="243"/>
                  <a:pt x="43" y="244"/>
                </a:cubicBezTo>
                <a:cubicBezTo>
                  <a:pt x="43" y="244"/>
                  <a:pt x="42" y="245"/>
                  <a:pt x="42" y="246"/>
                </a:cubicBezTo>
                <a:cubicBezTo>
                  <a:pt x="42" y="318"/>
                  <a:pt x="42" y="318"/>
                  <a:pt x="42" y="318"/>
                </a:cubicBezTo>
                <a:cubicBezTo>
                  <a:pt x="42" y="323"/>
                  <a:pt x="38" y="326"/>
                  <a:pt x="34" y="326"/>
                </a:cubicBezTo>
                <a:cubicBezTo>
                  <a:pt x="29" y="326"/>
                  <a:pt x="25" y="323"/>
                  <a:pt x="25" y="318"/>
                </a:cubicBezTo>
                <a:cubicBezTo>
                  <a:pt x="25" y="317"/>
                  <a:pt x="24" y="229"/>
                  <a:pt x="29" y="200"/>
                </a:cubicBezTo>
                <a:cubicBezTo>
                  <a:pt x="29" y="200"/>
                  <a:pt x="29" y="200"/>
                  <a:pt x="29" y="200"/>
                </a:cubicBezTo>
                <a:cubicBezTo>
                  <a:pt x="31" y="198"/>
                  <a:pt x="33" y="196"/>
                  <a:pt x="35" y="194"/>
                </a:cubicBezTo>
                <a:cubicBezTo>
                  <a:pt x="41" y="189"/>
                  <a:pt x="42" y="188"/>
                  <a:pt x="43" y="186"/>
                </a:cubicBezTo>
                <a:cubicBezTo>
                  <a:pt x="43" y="185"/>
                  <a:pt x="44" y="182"/>
                  <a:pt x="45" y="115"/>
                </a:cubicBezTo>
                <a:cubicBezTo>
                  <a:pt x="54" y="115"/>
                  <a:pt x="65" y="115"/>
                  <a:pt x="76" y="115"/>
                </a:cubicBezTo>
                <a:cubicBezTo>
                  <a:pt x="74" y="118"/>
                  <a:pt x="73" y="121"/>
                  <a:pt x="73" y="125"/>
                </a:cubicBezTo>
                <a:cubicBezTo>
                  <a:pt x="73" y="133"/>
                  <a:pt x="80" y="141"/>
                  <a:pt x="93" y="141"/>
                </a:cubicBezTo>
                <a:cubicBezTo>
                  <a:pt x="119" y="141"/>
                  <a:pt x="119" y="141"/>
                  <a:pt x="119" y="141"/>
                </a:cubicBezTo>
                <a:cubicBezTo>
                  <a:pt x="119" y="171"/>
                  <a:pt x="119" y="187"/>
                  <a:pt x="119" y="190"/>
                </a:cubicBezTo>
                <a:cubicBezTo>
                  <a:pt x="119" y="190"/>
                  <a:pt x="119" y="190"/>
                  <a:pt x="119" y="190"/>
                </a:cubicBezTo>
                <a:cubicBezTo>
                  <a:pt x="119" y="192"/>
                  <a:pt x="120" y="193"/>
                  <a:pt x="121" y="194"/>
                </a:cubicBezTo>
                <a:cubicBezTo>
                  <a:pt x="138" y="201"/>
                  <a:pt x="138" y="201"/>
                  <a:pt x="138" y="201"/>
                </a:cubicBezTo>
                <a:cubicBezTo>
                  <a:pt x="142" y="203"/>
                  <a:pt x="144" y="206"/>
                  <a:pt x="144" y="210"/>
                </a:cubicBezTo>
                <a:cubicBezTo>
                  <a:pt x="144" y="253"/>
                  <a:pt x="144" y="253"/>
                  <a:pt x="144" y="253"/>
                </a:cubicBezTo>
                <a:cubicBezTo>
                  <a:pt x="144" y="261"/>
                  <a:pt x="140" y="264"/>
                  <a:pt x="136" y="264"/>
                </a:cubicBezTo>
                <a:cubicBezTo>
                  <a:pt x="131" y="264"/>
                  <a:pt x="126" y="260"/>
                  <a:pt x="125" y="251"/>
                </a:cubicBezTo>
                <a:close/>
                <a:moveTo>
                  <a:pt x="0" y="234"/>
                </a:moveTo>
                <a:cubicBezTo>
                  <a:pt x="0" y="310"/>
                  <a:pt x="0" y="310"/>
                  <a:pt x="0" y="310"/>
                </a:cubicBezTo>
                <a:cubicBezTo>
                  <a:pt x="18" y="310"/>
                  <a:pt x="18" y="310"/>
                  <a:pt x="18" y="310"/>
                </a:cubicBezTo>
                <a:cubicBezTo>
                  <a:pt x="18" y="296"/>
                  <a:pt x="18" y="262"/>
                  <a:pt x="19" y="234"/>
                </a:cubicBezTo>
                <a:cubicBezTo>
                  <a:pt x="10" y="234"/>
                  <a:pt x="4" y="234"/>
                  <a:pt x="0" y="234"/>
                </a:cubicBezTo>
                <a:close/>
                <a:moveTo>
                  <a:pt x="120" y="8"/>
                </a:moveTo>
                <a:cubicBezTo>
                  <a:pt x="120" y="5"/>
                  <a:pt x="120" y="2"/>
                  <a:pt x="120" y="0"/>
                </a:cubicBezTo>
                <a:cubicBezTo>
                  <a:pt x="46" y="0"/>
                  <a:pt x="46" y="0"/>
                  <a:pt x="46" y="0"/>
                </a:cubicBezTo>
                <a:cubicBezTo>
                  <a:pt x="46" y="2"/>
                  <a:pt x="46" y="4"/>
                  <a:pt x="46" y="7"/>
                </a:cubicBezTo>
                <a:cubicBezTo>
                  <a:pt x="61" y="7"/>
                  <a:pt x="92" y="7"/>
                  <a:pt x="120" y="8"/>
                </a:cubicBezTo>
                <a:close/>
                <a:moveTo>
                  <a:pt x="224" y="72"/>
                </a:moveTo>
                <a:cubicBezTo>
                  <a:pt x="222" y="70"/>
                  <a:pt x="220" y="69"/>
                  <a:pt x="217" y="69"/>
                </a:cubicBezTo>
                <a:cubicBezTo>
                  <a:pt x="215" y="69"/>
                  <a:pt x="213" y="70"/>
                  <a:pt x="211" y="72"/>
                </a:cubicBezTo>
                <a:cubicBezTo>
                  <a:pt x="209" y="75"/>
                  <a:pt x="207" y="79"/>
                  <a:pt x="208" y="83"/>
                </a:cubicBezTo>
                <a:cubicBezTo>
                  <a:pt x="207" y="143"/>
                  <a:pt x="207" y="143"/>
                  <a:pt x="207" y="143"/>
                </a:cubicBezTo>
                <a:cubicBezTo>
                  <a:pt x="207" y="143"/>
                  <a:pt x="207" y="143"/>
                  <a:pt x="207" y="143"/>
                </a:cubicBezTo>
                <a:cubicBezTo>
                  <a:pt x="207" y="147"/>
                  <a:pt x="210" y="150"/>
                  <a:pt x="213" y="152"/>
                </a:cubicBezTo>
                <a:cubicBezTo>
                  <a:pt x="230" y="159"/>
                  <a:pt x="230" y="159"/>
                  <a:pt x="230" y="159"/>
                </a:cubicBezTo>
                <a:cubicBezTo>
                  <a:pt x="232" y="160"/>
                  <a:pt x="232" y="161"/>
                  <a:pt x="232" y="163"/>
                </a:cubicBezTo>
                <a:cubicBezTo>
                  <a:pt x="233" y="166"/>
                  <a:pt x="233" y="180"/>
                  <a:pt x="233" y="205"/>
                </a:cubicBezTo>
                <a:cubicBezTo>
                  <a:pt x="258" y="205"/>
                  <a:pt x="258" y="205"/>
                  <a:pt x="258" y="205"/>
                </a:cubicBezTo>
                <a:cubicBezTo>
                  <a:pt x="272" y="205"/>
                  <a:pt x="279" y="213"/>
                  <a:pt x="279" y="221"/>
                </a:cubicBezTo>
                <a:cubicBezTo>
                  <a:pt x="279" y="221"/>
                  <a:pt x="279" y="221"/>
                  <a:pt x="279" y="221"/>
                </a:cubicBezTo>
                <a:cubicBezTo>
                  <a:pt x="279" y="225"/>
                  <a:pt x="278" y="228"/>
                  <a:pt x="276" y="230"/>
                </a:cubicBezTo>
                <a:cubicBezTo>
                  <a:pt x="287" y="231"/>
                  <a:pt x="298" y="231"/>
                  <a:pt x="307" y="231"/>
                </a:cubicBezTo>
                <a:cubicBezTo>
                  <a:pt x="308" y="170"/>
                  <a:pt x="308" y="168"/>
                  <a:pt x="309" y="167"/>
                </a:cubicBezTo>
                <a:cubicBezTo>
                  <a:pt x="309" y="165"/>
                  <a:pt x="311" y="164"/>
                  <a:pt x="316" y="159"/>
                </a:cubicBezTo>
                <a:cubicBezTo>
                  <a:pt x="319" y="157"/>
                  <a:pt x="321" y="155"/>
                  <a:pt x="323" y="153"/>
                </a:cubicBezTo>
                <a:cubicBezTo>
                  <a:pt x="327" y="124"/>
                  <a:pt x="326" y="29"/>
                  <a:pt x="326" y="28"/>
                </a:cubicBezTo>
                <a:cubicBezTo>
                  <a:pt x="326" y="24"/>
                  <a:pt x="323" y="20"/>
                  <a:pt x="318" y="20"/>
                </a:cubicBezTo>
                <a:cubicBezTo>
                  <a:pt x="313" y="20"/>
                  <a:pt x="309" y="23"/>
                  <a:pt x="309" y="28"/>
                </a:cubicBezTo>
                <a:cubicBezTo>
                  <a:pt x="309" y="91"/>
                  <a:pt x="309" y="91"/>
                  <a:pt x="309" y="91"/>
                </a:cubicBezTo>
                <a:cubicBezTo>
                  <a:pt x="309" y="92"/>
                  <a:pt x="309" y="93"/>
                  <a:pt x="308" y="94"/>
                </a:cubicBezTo>
                <a:cubicBezTo>
                  <a:pt x="308" y="95"/>
                  <a:pt x="307" y="95"/>
                  <a:pt x="306" y="95"/>
                </a:cubicBezTo>
                <a:cubicBezTo>
                  <a:pt x="305" y="95"/>
                  <a:pt x="304" y="95"/>
                  <a:pt x="303" y="94"/>
                </a:cubicBezTo>
                <a:cubicBezTo>
                  <a:pt x="302" y="93"/>
                  <a:pt x="302" y="92"/>
                  <a:pt x="302" y="91"/>
                </a:cubicBezTo>
                <a:cubicBezTo>
                  <a:pt x="302" y="21"/>
                  <a:pt x="302" y="21"/>
                  <a:pt x="302" y="21"/>
                </a:cubicBezTo>
                <a:cubicBezTo>
                  <a:pt x="302" y="16"/>
                  <a:pt x="298" y="12"/>
                  <a:pt x="293" y="12"/>
                </a:cubicBezTo>
                <a:cubicBezTo>
                  <a:pt x="291" y="12"/>
                  <a:pt x="288" y="13"/>
                  <a:pt x="286" y="16"/>
                </a:cubicBezTo>
                <a:cubicBezTo>
                  <a:pt x="285" y="18"/>
                  <a:pt x="284" y="20"/>
                  <a:pt x="284" y="23"/>
                </a:cubicBezTo>
                <a:cubicBezTo>
                  <a:pt x="284" y="94"/>
                  <a:pt x="284" y="94"/>
                  <a:pt x="284" y="94"/>
                </a:cubicBezTo>
                <a:cubicBezTo>
                  <a:pt x="284" y="96"/>
                  <a:pt x="282" y="98"/>
                  <a:pt x="280" y="98"/>
                </a:cubicBezTo>
                <a:cubicBezTo>
                  <a:pt x="278" y="98"/>
                  <a:pt x="277" y="96"/>
                  <a:pt x="277" y="94"/>
                </a:cubicBezTo>
                <a:cubicBezTo>
                  <a:pt x="277" y="16"/>
                  <a:pt x="277" y="16"/>
                  <a:pt x="277" y="16"/>
                </a:cubicBezTo>
                <a:cubicBezTo>
                  <a:pt x="277" y="11"/>
                  <a:pt x="273" y="7"/>
                  <a:pt x="268" y="7"/>
                </a:cubicBezTo>
                <a:cubicBezTo>
                  <a:pt x="263" y="7"/>
                  <a:pt x="259" y="11"/>
                  <a:pt x="259" y="16"/>
                </a:cubicBezTo>
                <a:cubicBezTo>
                  <a:pt x="259" y="88"/>
                  <a:pt x="259" y="88"/>
                  <a:pt x="259" y="88"/>
                </a:cubicBezTo>
                <a:cubicBezTo>
                  <a:pt x="259" y="90"/>
                  <a:pt x="257" y="92"/>
                  <a:pt x="255" y="92"/>
                </a:cubicBezTo>
                <a:cubicBezTo>
                  <a:pt x="253" y="92"/>
                  <a:pt x="252" y="90"/>
                  <a:pt x="252" y="88"/>
                </a:cubicBezTo>
                <a:cubicBezTo>
                  <a:pt x="252" y="18"/>
                  <a:pt x="252" y="18"/>
                  <a:pt x="252" y="18"/>
                </a:cubicBezTo>
                <a:cubicBezTo>
                  <a:pt x="252" y="16"/>
                  <a:pt x="251" y="14"/>
                  <a:pt x="249" y="12"/>
                </a:cubicBezTo>
                <a:cubicBezTo>
                  <a:pt x="247" y="10"/>
                  <a:pt x="245" y="10"/>
                  <a:pt x="243" y="10"/>
                </a:cubicBezTo>
                <a:cubicBezTo>
                  <a:pt x="238" y="10"/>
                  <a:pt x="234" y="13"/>
                  <a:pt x="234" y="18"/>
                </a:cubicBezTo>
                <a:cubicBezTo>
                  <a:pt x="234" y="20"/>
                  <a:pt x="235" y="56"/>
                  <a:pt x="234" y="83"/>
                </a:cubicBezTo>
                <a:cubicBezTo>
                  <a:pt x="234" y="85"/>
                  <a:pt x="233" y="86"/>
                  <a:pt x="231" y="86"/>
                </a:cubicBezTo>
                <a:cubicBezTo>
                  <a:pt x="229" y="86"/>
                  <a:pt x="227" y="85"/>
                  <a:pt x="227" y="83"/>
                </a:cubicBezTo>
                <a:cubicBezTo>
                  <a:pt x="227" y="79"/>
                  <a:pt x="226" y="75"/>
                  <a:pt x="224" y="72"/>
                </a:cubicBezTo>
                <a:close/>
                <a:moveTo>
                  <a:pt x="93" y="108"/>
                </a:moveTo>
                <a:cubicBezTo>
                  <a:pt x="95" y="108"/>
                  <a:pt x="97" y="109"/>
                  <a:pt x="97" y="111"/>
                </a:cubicBezTo>
                <a:cubicBezTo>
                  <a:pt x="97" y="113"/>
                  <a:pt x="95" y="115"/>
                  <a:pt x="93" y="115"/>
                </a:cubicBezTo>
                <a:cubicBezTo>
                  <a:pt x="84" y="115"/>
                  <a:pt x="80" y="120"/>
                  <a:pt x="80" y="125"/>
                </a:cubicBezTo>
                <a:cubicBezTo>
                  <a:pt x="80" y="129"/>
                  <a:pt x="84" y="134"/>
                  <a:pt x="94" y="134"/>
                </a:cubicBezTo>
                <a:cubicBezTo>
                  <a:pt x="152" y="134"/>
                  <a:pt x="152" y="134"/>
                  <a:pt x="152" y="134"/>
                </a:cubicBezTo>
                <a:cubicBezTo>
                  <a:pt x="156" y="134"/>
                  <a:pt x="159" y="131"/>
                  <a:pt x="161" y="128"/>
                </a:cubicBezTo>
                <a:cubicBezTo>
                  <a:pt x="168" y="111"/>
                  <a:pt x="168" y="111"/>
                  <a:pt x="168" y="111"/>
                </a:cubicBezTo>
                <a:cubicBezTo>
                  <a:pt x="169" y="110"/>
                  <a:pt x="170" y="109"/>
                  <a:pt x="171" y="109"/>
                </a:cubicBezTo>
                <a:cubicBezTo>
                  <a:pt x="174" y="108"/>
                  <a:pt x="184" y="108"/>
                  <a:pt x="200" y="108"/>
                </a:cubicBezTo>
                <a:cubicBezTo>
                  <a:pt x="200" y="83"/>
                  <a:pt x="200" y="83"/>
                  <a:pt x="200" y="83"/>
                </a:cubicBezTo>
                <a:cubicBezTo>
                  <a:pt x="200" y="77"/>
                  <a:pt x="202" y="72"/>
                  <a:pt x="206" y="68"/>
                </a:cubicBezTo>
                <a:cubicBezTo>
                  <a:pt x="209" y="64"/>
                  <a:pt x="213" y="62"/>
                  <a:pt x="217" y="62"/>
                </a:cubicBezTo>
                <a:cubicBezTo>
                  <a:pt x="217" y="62"/>
                  <a:pt x="217" y="62"/>
                  <a:pt x="217" y="62"/>
                </a:cubicBezTo>
                <a:cubicBezTo>
                  <a:pt x="221" y="62"/>
                  <a:pt x="224" y="63"/>
                  <a:pt x="227" y="66"/>
                </a:cubicBezTo>
                <a:cubicBezTo>
                  <a:pt x="227" y="54"/>
                  <a:pt x="227" y="43"/>
                  <a:pt x="227" y="34"/>
                </a:cubicBezTo>
                <a:cubicBezTo>
                  <a:pt x="179" y="33"/>
                  <a:pt x="177" y="33"/>
                  <a:pt x="176" y="32"/>
                </a:cubicBezTo>
                <a:cubicBezTo>
                  <a:pt x="174" y="32"/>
                  <a:pt x="173" y="30"/>
                  <a:pt x="168" y="25"/>
                </a:cubicBezTo>
                <a:cubicBezTo>
                  <a:pt x="168" y="25"/>
                  <a:pt x="168" y="25"/>
                  <a:pt x="168" y="25"/>
                </a:cubicBezTo>
                <a:cubicBezTo>
                  <a:pt x="166" y="22"/>
                  <a:pt x="164" y="20"/>
                  <a:pt x="161" y="18"/>
                </a:cubicBezTo>
                <a:cubicBezTo>
                  <a:pt x="133" y="14"/>
                  <a:pt x="38" y="15"/>
                  <a:pt x="37" y="15"/>
                </a:cubicBezTo>
                <a:cubicBezTo>
                  <a:pt x="32" y="15"/>
                  <a:pt x="29" y="19"/>
                  <a:pt x="29" y="23"/>
                </a:cubicBezTo>
                <a:cubicBezTo>
                  <a:pt x="29" y="28"/>
                  <a:pt x="32" y="32"/>
                  <a:pt x="37" y="32"/>
                </a:cubicBezTo>
                <a:cubicBezTo>
                  <a:pt x="100" y="32"/>
                  <a:pt x="100" y="32"/>
                  <a:pt x="100" y="32"/>
                </a:cubicBezTo>
                <a:cubicBezTo>
                  <a:pt x="102" y="32"/>
                  <a:pt x="104" y="34"/>
                  <a:pt x="104" y="35"/>
                </a:cubicBezTo>
                <a:cubicBezTo>
                  <a:pt x="104" y="37"/>
                  <a:pt x="102" y="39"/>
                  <a:pt x="100" y="39"/>
                </a:cubicBezTo>
                <a:cubicBezTo>
                  <a:pt x="30" y="39"/>
                  <a:pt x="30" y="39"/>
                  <a:pt x="30" y="39"/>
                </a:cubicBezTo>
                <a:cubicBezTo>
                  <a:pt x="25" y="39"/>
                  <a:pt x="21" y="43"/>
                  <a:pt x="21" y="48"/>
                </a:cubicBezTo>
                <a:cubicBezTo>
                  <a:pt x="21" y="51"/>
                  <a:pt x="22" y="53"/>
                  <a:pt x="24" y="55"/>
                </a:cubicBezTo>
                <a:cubicBezTo>
                  <a:pt x="27" y="57"/>
                  <a:pt x="29" y="57"/>
                  <a:pt x="32" y="57"/>
                </a:cubicBezTo>
                <a:cubicBezTo>
                  <a:pt x="103" y="57"/>
                  <a:pt x="103" y="57"/>
                  <a:pt x="103" y="57"/>
                </a:cubicBezTo>
                <a:cubicBezTo>
                  <a:pt x="104" y="57"/>
                  <a:pt x="105" y="57"/>
                  <a:pt x="106" y="58"/>
                </a:cubicBezTo>
                <a:cubicBezTo>
                  <a:pt x="106" y="59"/>
                  <a:pt x="107" y="60"/>
                  <a:pt x="107" y="61"/>
                </a:cubicBezTo>
                <a:cubicBezTo>
                  <a:pt x="107" y="62"/>
                  <a:pt x="106" y="63"/>
                  <a:pt x="106" y="63"/>
                </a:cubicBezTo>
                <a:cubicBezTo>
                  <a:pt x="105" y="64"/>
                  <a:pt x="104" y="64"/>
                  <a:pt x="103" y="64"/>
                </a:cubicBezTo>
                <a:cubicBezTo>
                  <a:pt x="25" y="64"/>
                  <a:pt x="25" y="64"/>
                  <a:pt x="25" y="64"/>
                </a:cubicBezTo>
                <a:cubicBezTo>
                  <a:pt x="25" y="64"/>
                  <a:pt x="25" y="64"/>
                  <a:pt x="25" y="64"/>
                </a:cubicBezTo>
                <a:cubicBezTo>
                  <a:pt x="20" y="64"/>
                  <a:pt x="16" y="68"/>
                  <a:pt x="16" y="73"/>
                </a:cubicBezTo>
                <a:cubicBezTo>
                  <a:pt x="16" y="78"/>
                  <a:pt x="20" y="82"/>
                  <a:pt x="25" y="82"/>
                </a:cubicBezTo>
                <a:cubicBezTo>
                  <a:pt x="100" y="82"/>
                  <a:pt x="100" y="82"/>
                  <a:pt x="100" y="82"/>
                </a:cubicBezTo>
                <a:cubicBezTo>
                  <a:pt x="102" y="82"/>
                  <a:pt x="104" y="84"/>
                  <a:pt x="104" y="86"/>
                </a:cubicBezTo>
                <a:cubicBezTo>
                  <a:pt x="104" y="88"/>
                  <a:pt x="102" y="90"/>
                  <a:pt x="100" y="90"/>
                </a:cubicBezTo>
                <a:cubicBezTo>
                  <a:pt x="27" y="90"/>
                  <a:pt x="27" y="90"/>
                  <a:pt x="27" y="90"/>
                </a:cubicBezTo>
                <a:cubicBezTo>
                  <a:pt x="25" y="89"/>
                  <a:pt x="23" y="90"/>
                  <a:pt x="21" y="92"/>
                </a:cubicBezTo>
                <a:cubicBezTo>
                  <a:pt x="19" y="94"/>
                  <a:pt x="18" y="96"/>
                  <a:pt x="18" y="98"/>
                </a:cubicBezTo>
                <a:cubicBezTo>
                  <a:pt x="18" y="103"/>
                  <a:pt x="22" y="107"/>
                  <a:pt x="27" y="107"/>
                </a:cubicBezTo>
                <a:cubicBezTo>
                  <a:pt x="28" y="107"/>
                  <a:pt x="66" y="108"/>
                  <a:pt x="93" y="108"/>
                </a:cubicBezTo>
                <a:close/>
                <a:moveTo>
                  <a:pt x="334" y="36"/>
                </a:moveTo>
                <a:cubicBezTo>
                  <a:pt x="334" y="50"/>
                  <a:pt x="334" y="81"/>
                  <a:pt x="333" y="109"/>
                </a:cubicBezTo>
                <a:cubicBezTo>
                  <a:pt x="341" y="109"/>
                  <a:pt x="347" y="109"/>
                  <a:pt x="351" y="109"/>
                </a:cubicBezTo>
                <a:cubicBezTo>
                  <a:pt x="351" y="36"/>
                  <a:pt x="351" y="36"/>
                  <a:pt x="351" y="36"/>
                </a:cubicBezTo>
                <a:lnTo>
                  <a:pt x="334" y="36"/>
                </a:lnTo>
                <a:close/>
                <a:moveTo>
                  <a:pt x="234" y="338"/>
                </a:moveTo>
                <a:cubicBezTo>
                  <a:pt x="234" y="339"/>
                  <a:pt x="234" y="339"/>
                  <a:pt x="234" y="339"/>
                </a:cubicBezTo>
                <a:cubicBezTo>
                  <a:pt x="235" y="343"/>
                  <a:pt x="235" y="346"/>
                  <a:pt x="235" y="348"/>
                </a:cubicBezTo>
                <a:cubicBezTo>
                  <a:pt x="306" y="348"/>
                  <a:pt x="306" y="348"/>
                  <a:pt x="306" y="348"/>
                </a:cubicBezTo>
                <a:cubicBezTo>
                  <a:pt x="306" y="346"/>
                  <a:pt x="306" y="343"/>
                  <a:pt x="306" y="339"/>
                </a:cubicBezTo>
                <a:cubicBezTo>
                  <a:pt x="301" y="339"/>
                  <a:pt x="296" y="339"/>
                  <a:pt x="290" y="339"/>
                </a:cubicBezTo>
                <a:cubicBezTo>
                  <a:pt x="274" y="339"/>
                  <a:pt x="254" y="339"/>
                  <a:pt x="235" y="338"/>
                </a:cubicBezTo>
                <a:lnTo>
                  <a:pt x="234" y="338"/>
                </a:lnTo>
                <a:close/>
                <a:moveTo>
                  <a:pt x="329" y="264"/>
                </a:moveTo>
                <a:cubicBezTo>
                  <a:pt x="257" y="264"/>
                  <a:pt x="257" y="264"/>
                  <a:pt x="257" y="264"/>
                </a:cubicBezTo>
                <a:cubicBezTo>
                  <a:pt x="256" y="264"/>
                  <a:pt x="255" y="264"/>
                  <a:pt x="255" y="263"/>
                </a:cubicBezTo>
                <a:cubicBezTo>
                  <a:pt x="254" y="262"/>
                  <a:pt x="254" y="261"/>
                  <a:pt x="254" y="260"/>
                </a:cubicBezTo>
                <a:cubicBezTo>
                  <a:pt x="254" y="259"/>
                  <a:pt x="254" y="258"/>
                  <a:pt x="255" y="258"/>
                </a:cubicBezTo>
                <a:cubicBezTo>
                  <a:pt x="255" y="257"/>
                  <a:pt x="256" y="257"/>
                  <a:pt x="257" y="257"/>
                </a:cubicBezTo>
                <a:cubicBezTo>
                  <a:pt x="326" y="257"/>
                  <a:pt x="326" y="257"/>
                  <a:pt x="326" y="257"/>
                </a:cubicBezTo>
                <a:cubicBezTo>
                  <a:pt x="326" y="257"/>
                  <a:pt x="326" y="257"/>
                  <a:pt x="326" y="257"/>
                </a:cubicBezTo>
                <a:cubicBezTo>
                  <a:pt x="329" y="257"/>
                  <a:pt x="331" y="256"/>
                  <a:pt x="332" y="254"/>
                </a:cubicBezTo>
                <a:cubicBezTo>
                  <a:pt x="334" y="253"/>
                  <a:pt x="335" y="250"/>
                  <a:pt x="335" y="248"/>
                </a:cubicBezTo>
                <a:cubicBezTo>
                  <a:pt x="335" y="243"/>
                  <a:pt x="331" y="239"/>
                  <a:pt x="326" y="239"/>
                </a:cubicBezTo>
                <a:cubicBezTo>
                  <a:pt x="326" y="239"/>
                  <a:pt x="326" y="239"/>
                  <a:pt x="326" y="239"/>
                </a:cubicBezTo>
                <a:cubicBezTo>
                  <a:pt x="326" y="239"/>
                  <a:pt x="285" y="238"/>
                  <a:pt x="258" y="237"/>
                </a:cubicBezTo>
                <a:cubicBezTo>
                  <a:pt x="258" y="237"/>
                  <a:pt x="258" y="237"/>
                  <a:pt x="258" y="237"/>
                </a:cubicBezTo>
                <a:cubicBezTo>
                  <a:pt x="256" y="237"/>
                  <a:pt x="254" y="236"/>
                  <a:pt x="254" y="234"/>
                </a:cubicBezTo>
                <a:cubicBezTo>
                  <a:pt x="254" y="232"/>
                  <a:pt x="256" y="230"/>
                  <a:pt x="258" y="230"/>
                </a:cubicBezTo>
                <a:cubicBezTo>
                  <a:pt x="268" y="230"/>
                  <a:pt x="272" y="225"/>
                  <a:pt x="272" y="221"/>
                </a:cubicBezTo>
                <a:cubicBezTo>
                  <a:pt x="272" y="217"/>
                  <a:pt x="268" y="212"/>
                  <a:pt x="258" y="212"/>
                </a:cubicBezTo>
                <a:cubicBezTo>
                  <a:pt x="200" y="212"/>
                  <a:pt x="200" y="212"/>
                  <a:pt x="200" y="212"/>
                </a:cubicBezTo>
                <a:cubicBezTo>
                  <a:pt x="200" y="212"/>
                  <a:pt x="200" y="212"/>
                  <a:pt x="200" y="212"/>
                </a:cubicBezTo>
                <a:cubicBezTo>
                  <a:pt x="196" y="212"/>
                  <a:pt x="193" y="215"/>
                  <a:pt x="191" y="218"/>
                </a:cubicBezTo>
                <a:cubicBezTo>
                  <a:pt x="183" y="235"/>
                  <a:pt x="183" y="235"/>
                  <a:pt x="183" y="235"/>
                </a:cubicBezTo>
                <a:cubicBezTo>
                  <a:pt x="183" y="237"/>
                  <a:pt x="182" y="237"/>
                  <a:pt x="180" y="237"/>
                </a:cubicBezTo>
                <a:cubicBezTo>
                  <a:pt x="177" y="238"/>
                  <a:pt x="174" y="238"/>
                  <a:pt x="172" y="237"/>
                </a:cubicBezTo>
                <a:cubicBezTo>
                  <a:pt x="168" y="237"/>
                  <a:pt x="162" y="237"/>
                  <a:pt x="152" y="237"/>
                </a:cubicBezTo>
                <a:cubicBezTo>
                  <a:pt x="152" y="253"/>
                  <a:pt x="152" y="253"/>
                  <a:pt x="152" y="253"/>
                </a:cubicBezTo>
                <a:cubicBezTo>
                  <a:pt x="152" y="265"/>
                  <a:pt x="144" y="271"/>
                  <a:pt x="136" y="271"/>
                </a:cubicBezTo>
                <a:cubicBezTo>
                  <a:pt x="136" y="271"/>
                  <a:pt x="136" y="271"/>
                  <a:pt x="136" y="271"/>
                </a:cubicBezTo>
                <a:cubicBezTo>
                  <a:pt x="132" y="271"/>
                  <a:pt x="128" y="270"/>
                  <a:pt x="125" y="267"/>
                </a:cubicBezTo>
                <a:cubicBezTo>
                  <a:pt x="125" y="283"/>
                  <a:pt x="125" y="300"/>
                  <a:pt x="125" y="312"/>
                </a:cubicBezTo>
                <a:cubicBezTo>
                  <a:pt x="173" y="313"/>
                  <a:pt x="175" y="314"/>
                  <a:pt x="176" y="314"/>
                </a:cubicBezTo>
                <a:cubicBezTo>
                  <a:pt x="178" y="314"/>
                  <a:pt x="179" y="316"/>
                  <a:pt x="184" y="321"/>
                </a:cubicBezTo>
                <a:cubicBezTo>
                  <a:pt x="186" y="324"/>
                  <a:pt x="188" y="326"/>
                  <a:pt x="190" y="328"/>
                </a:cubicBezTo>
                <a:cubicBezTo>
                  <a:pt x="219" y="332"/>
                  <a:pt x="315" y="331"/>
                  <a:pt x="316" y="331"/>
                </a:cubicBezTo>
                <a:cubicBezTo>
                  <a:pt x="316" y="331"/>
                  <a:pt x="316" y="331"/>
                  <a:pt x="316" y="331"/>
                </a:cubicBezTo>
                <a:cubicBezTo>
                  <a:pt x="321" y="331"/>
                  <a:pt x="325" y="328"/>
                  <a:pt x="325" y="323"/>
                </a:cubicBezTo>
                <a:cubicBezTo>
                  <a:pt x="325" y="318"/>
                  <a:pt x="321" y="314"/>
                  <a:pt x="316" y="314"/>
                </a:cubicBezTo>
                <a:cubicBezTo>
                  <a:pt x="257" y="314"/>
                  <a:pt x="257" y="314"/>
                  <a:pt x="257" y="314"/>
                </a:cubicBezTo>
                <a:cubicBezTo>
                  <a:pt x="257" y="314"/>
                  <a:pt x="257" y="314"/>
                  <a:pt x="257" y="314"/>
                </a:cubicBezTo>
                <a:cubicBezTo>
                  <a:pt x="255" y="314"/>
                  <a:pt x="254" y="313"/>
                  <a:pt x="254" y="311"/>
                </a:cubicBezTo>
                <a:cubicBezTo>
                  <a:pt x="254" y="309"/>
                  <a:pt x="255" y="307"/>
                  <a:pt x="257" y="307"/>
                </a:cubicBezTo>
                <a:cubicBezTo>
                  <a:pt x="324" y="307"/>
                  <a:pt x="324" y="307"/>
                  <a:pt x="324" y="307"/>
                </a:cubicBezTo>
                <a:cubicBezTo>
                  <a:pt x="324" y="307"/>
                  <a:pt x="324" y="307"/>
                  <a:pt x="324" y="307"/>
                </a:cubicBezTo>
                <a:cubicBezTo>
                  <a:pt x="329" y="307"/>
                  <a:pt x="333" y="303"/>
                  <a:pt x="333" y="298"/>
                </a:cubicBezTo>
                <a:cubicBezTo>
                  <a:pt x="333" y="296"/>
                  <a:pt x="331" y="293"/>
                  <a:pt x="329" y="291"/>
                </a:cubicBezTo>
                <a:cubicBezTo>
                  <a:pt x="327" y="290"/>
                  <a:pt x="324" y="289"/>
                  <a:pt x="322" y="289"/>
                </a:cubicBezTo>
                <a:cubicBezTo>
                  <a:pt x="255" y="289"/>
                  <a:pt x="255" y="289"/>
                  <a:pt x="255" y="289"/>
                </a:cubicBezTo>
                <a:cubicBezTo>
                  <a:pt x="254" y="289"/>
                  <a:pt x="253" y="289"/>
                  <a:pt x="252" y="288"/>
                </a:cubicBezTo>
                <a:cubicBezTo>
                  <a:pt x="251" y="287"/>
                  <a:pt x="251" y="286"/>
                  <a:pt x="251" y="285"/>
                </a:cubicBezTo>
                <a:cubicBezTo>
                  <a:pt x="251" y="284"/>
                  <a:pt x="251" y="283"/>
                  <a:pt x="252" y="283"/>
                </a:cubicBezTo>
                <a:cubicBezTo>
                  <a:pt x="253" y="282"/>
                  <a:pt x="254" y="282"/>
                  <a:pt x="255" y="282"/>
                </a:cubicBezTo>
                <a:cubicBezTo>
                  <a:pt x="329" y="282"/>
                  <a:pt x="329" y="282"/>
                  <a:pt x="329" y="282"/>
                </a:cubicBezTo>
                <a:cubicBezTo>
                  <a:pt x="333" y="282"/>
                  <a:pt x="337" y="278"/>
                  <a:pt x="337" y="273"/>
                </a:cubicBezTo>
                <a:cubicBezTo>
                  <a:pt x="337" y="268"/>
                  <a:pt x="333" y="264"/>
                  <a:pt x="329" y="26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2" name="Group 61">
            <a:extLst>
              <a:ext uri="{FF2B5EF4-FFF2-40B4-BE49-F238E27FC236}">
                <a16:creationId xmlns:a16="http://schemas.microsoft.com/office/drawing/2014/main" id="{CB7534D8-8CEA-AAAC-CA11-C90515A57A68}"/>
              </a:ext>
            </a:extLst>
          </p:cNvPr>
          <p:cNvGrpSpPr/>
          <p:nvPr/>
        </p:nvGrpSpPr>
        <p:grpSpPr>
          <a:xfrm>
            <a:off x="1322018" y="2332038"/>
            <a:ext cx="1370013" cy="722313"/>
            <a:chOff x="-1747838" y="4838700"/>
            <a:chExt cx="1370013" cy="722313"/>
          </a:xfrm>
          <a:solidFill>
            <a:schemeClr val="accent1"/>
          </a:solidFill>
        </p:grpSpPr>
        <p:sp>
          <p:nvSpPr>
            <p:cNvPr id="49" name="Freeform 31">
              <a:extLst>
                <a:ext uri="{FF2B5EF4-FFF2-40B4-BE49-F238E27FC236}">
                  <a16:creationId xmlns:a16="http://schemas.microsoft.com/office/drawing/2014/main" id="{012C1381-571E-B504-A474-B2F805D9B375}"/>
                </a:ext>
              </a:extLst>
            </p:cNvPr>
            <p:cNvSpPr>
              <a:spLocks/>
            </p:cNvSpPr>
            <p:nvPr/>
          </p:nvSpPr>
          <p:spPr bwMode="auto">
            <a:xfrm>
              <a:off x="-1379538" y="5454650"/>
              <a:ext cx="633413" cy="88900"/>
            </a:xfrm>
            <a:custGeom>
              <a:avLst/>
              <a:gdLst>
                <a:gd name="T0" fmla="*/ 217 w 222"/>
                <a:gd name="T1" fmla="*/ 0 h 31"/>
                <a:gd name="T2" fmla="*/ 5 w 222"/>
                <a:gd name="T3" fmla="*/ 0 h 31"/>
                <a:gd name="T4" fmla="*/ 0 w 222"/>
                <a:gd name="T5" fmla="*/ 5 h 31"/>
                <a:gd name="T6" fmla="*/ 0 w 222"/>
                <a:gd name="T7" fmla="*/ 26 h 31"/>
                <a:gd name="T8" fmla="*/ 5 w 222"/>
                <a:gd name="T9" fmla="*/ 31 h 31"/>
                <a:gd name="T10" fmla="*/ 217 w 222"/>
                <a:gd name="T11" fmla="*/ 31 h 31"/>
                <a:gd name="T12" fmla="*/ 222 w 222"/>
                <a:gd name="T13" fmla="*/ 26 h 31"/>
                <a:gd name="T14" fmla="*/ 222 w 222"/>
                <a:gd name="T15" fmla="*/ 5 h 31"/>
                <a:gd name="T16" fmla="*/ 217 w 22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31">
                  <a:moveTo>
                    <a:pt x="217" y="0"/>
                  </a:moveTo>
                  <a:cubicBezTo>
                    <a:pt x="5" y="0"/>
                    <a:pt x="5" y="0"/>
                    <a:pt x="5" y="0"/>
                  </a:cubicBezTo>
                  <a:cubicBezTo>
                    <a:pt x="2" y="0"/>
                    <a:pt x="0" y="2"/>
                    <a:pt x="0" y="5"/>
                  </a:cubicBezTo>
                  <a:cubicBezTo>
                    <a:pt x="0" y="26"/>
                    <a:pt x="0" y="26"/>
                    <a:pt x="0" y="26"/>
                  </a:cubicBezTo>
                  <a:cubicBezTo>
                    <a:pt x="0" y="28"/>
                    <a:pt x="2" y="31"/>
                    <a:pt x="5" y="31"/>
                  </a:cubicBezTo>
                  <a:cubicBezTo>
                    <a:pt x="217" y="31"/>
                    <a:pt x="217" y="31"/>
                    <a:pt x="217" y="31"/>
                  </a:cubicBezTo>
                  <a:cubicBezTo>
                    <a:pt x="220" y="31"/>
                    <a:pt x="222" y="29"/>
                    <a:pt x="222" y="26"/>
                  </a:cubicBezTo>
                  <a:cubicBezTo>
                    <a:pt x="222" y="5"/>
                    <a:pt x="222" y="5"/>
                    <a:pt x="222" y="5"/>
                  </a:cubicBezTo>
                  <a:cubicBezTo>
                    <a:pt x="222" y="2"/>
                    <a:pt x="220" y="0"/>
                    <a:pt x="2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32">
              <a:extLst>
                <a:ext uri="{FF2B5EF4-FFF2-40B4-BE49-F238E27FC236}">
                  <a16:creationId xmlns:a16="http://schemas.microsoft.com/office/drawing/2014/main" id="{868FE877-5735-C050-6403-0DB7A5B827A2}"/>
                </a:ext>
              </a:extLst>
            </p:cNvPr>
            <p:cNvSpPr>
              <a:spLocks noChangeArrowheads="1"/>
            </p:cNvSpPr>
            <p:nvPr/>
          </p:nvSpPr>
          <p:spPr bwMode="auto">
            <a:xfrm>
              <a:off x="-892175" y="5114925"/>
              <a:ext cx="80963"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33">
              <a:extLst>
                <a:ext uri="{FF2B5EF4-FFF2-40B4-BE49-F238E27FC236}">
                  <a16:creationId xmlns:a16="http://schemas.microsoft.com/office/drawing/2014/main" id="{F04552A6-67A9-E893-0720-43BF4C7E412A}"/>
                </a:ext>
              </a:extLst>
            </p:cNvPr>
            <p:cNvSpPr>
              <a:spLocks noChangeArrowheads="1"/>
            </p:cNvSpPr>
            <p:nvPr/>
          </p:nvSpPr>
          <p:spPr bwMode="auto">
            <a:xfrm>
              <a:off x="-1031875" y="5114925"/>
              <a:ext cx="79375"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34">
              <a:extLst>
                <a:ext uri="{FF2B5EF4-FFF2-40B4-BE49-F238E27FC236}">
                  <a16:creationId xmlns:a16="http://schemas.microsoft.com/office/drawing/2014/main" id="{0F4E5176-2D6A-65C7-631B-54EC193BD730}"/>
                </a:ext>
              </a:extLst>
            </p:cNvPr>
            <p:cNvSpPr>
              <a:spLocks noChangeArrowheads="1"/>
            </p:cNvSpPr>
            <p:nvPr/>
          </p:nvSpPr>
          <p:spPr bwMode="auto">
            <a:xfrm>
              <a:off x="-1174750" y="5114925"/>
              <a:ext cx="80963"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35">
              <a:extLst>
                <a:ext uri="{FF2B5EF4-FFF2-40B4-BE49-F238E27FC236}">
                  <a16:creationId xmlns:a16="http://schemas.microsoft.com/office/drawing/2014/main" id="{B414A5F1-E1D0-1AA4-DEAE-CECB4BD2FE3D}"/>
                </a:ext>
              </a:extLst>
            </p:cNvPr>
            <p:cNvSpPr>
              <a:spLocks noChangeArrowheads="1"/>
            </p:cNvSpPr>
            <p:nvPr/>
          </p:nvSpPr>
          <p:spPr bwMode="auto">
            <a:xfrm>
              <a:off x="-1314450" y="5114925"/>
              <a:ext cx="79375"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6">
              <a:extLst>
                <a:ext uri="{FF2B5EF4-FFF2-40B4-BE49-F238E27FC236}">
                  <a16:creationId xmlns:a16="http://schemas.microsoft.com/office/drawing/2014/main" id="{F304F586-B868-256F-A8E1-0D04A884C65B}"/>
                </a:ext>
              </a:extLst>
            </p:cNvPr>
            <p:cNvSpPr>
              <a:spLocks noEditPoints="1"/>
            </p:cNvSpPr>
            <p:nvPr/>
          </p:nvSpPr>
          <p:spPr bwMode="auto">
            <a:xfrm>
              <a:off x="-1379538" y="4838700"/>
              <a:ext cx="633413" cy="236538"/>
            </a:xfrm>
            <a:custGeom>
              <a:avLst/>
              <a:gdLst>
                <a:gd name="T0" fmla="*/ 219 w 222"/>
                <a:gd name="T1" fmla="*/ 53 h 83"/>
                <a:gd name="T2" fmla="*/ 113 w 222"/>
                <a:gd name="T3" fmla="*/ 1 h 83"/>
                <a:gd name="T4" fmla="*/ 109 w 222"/>
                <a:gd name="T5" fmla="*/ 1 h 83"/>
                <a:gd name="T6" fmla="*/ 3 w 222"/>
                <a:gd name="T7" fmla="*/ 53 h 83"/>
                <a:gd name="T8" fmla="*/ 0 w 222"/>
                <a:gd name="T9" fmla="*/ 58 h 83"/>
                <a:gd name="T10" fmla="*/ 0 w 222"/>
                <a:gd name="T11" fmla="*/ 79 h 83"/>
                <a:gd name="T12" fmla="*/ 5 w 222"/>
                <a:gd name="T13" fmla="*/ 83 h 83"/>
                <a:gd name="T14" fmla="*/ 217 w 222"/>
                <a:gd name="T15" fmla="*/ 83 h 83"/>
                <a:gd name="T16" fmla="*/ 222 w 222"/>
                <a:gd name="T17" fmla="*/ 79 h 83"/>
                <a:gd name="T18" fmla="*/ 222 w 222"/>
                <a:gd name="T19" fmla="*/ 58 h 83"/>
                <a:gd name="T20" fmla="*/ 219 w 222"/>
                <a:gd name="T21" fmla="*/ 53 h 83"/>
                <a:gd name="T22" fmla="*/ 111 w 222"/>
                <a:gd name="T23" fmla="*/ 59 h 83"/>
                <a:gd name="T24" fmla="*/ 95 w 222"/>
                <a:gd name="T25" fmla="*/ 44 h 83"/>
                <a:gd name="T26" fmla="*/ 111 w 222"/>
                <a:gd name="T27" fmla="*/ 28 h 83"/>
                <a:gd name="T28" fmla="*/ 127 w 222"/>
                <a:gd name="T29" fmla="*/ 44 h 83"/>
                <a:gd name="T30" fmla="*/ 111 w 222"/>
                <a:gd name="T31"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 h="83">
                  <a:moveTo>
                    <a:pt x="219" y="53"/>
                  </a:moveTo>
                  <a:cubicBezTo>
                    <a:pt x="113" y="1"/>
                    <a:pt x="113" y="1"/>
                    <a:pt x="113" y="1"/>
                  </a:cubicBezTo>
                  <a:cubicBezTo>
                    <a:pt x="111" y="0"/>
                    <a:pt x="110" y="0"/>
                    <a:pt x="109" y="1"/>
                  </a:cubicBezTo>
                  <a:cubicBezTo>
                    <a:pt x="3" y="53"/>
                    <a:pt x="3" y="53"/>
                    <a:pt x="3" y="53"/>
                  </a:cubicBezTo>
                  <a:cubicBezTo>
                    <a:pt x="1" y="54"/>
                    <a:pt x="0" y="56"/>
                    <a:pt x="0" y="58"/>
                  </a:cubicBezTo>
                  <a:cubicBezTo>
                    <a:pt x="0" y="79"/>
                    <a:pt x="0" y="79"/>
                    <a:pt x="0" y="79"/>
                  </a:cubicBezTo>
                  <a:cubicBezTo>
                    <a:pt x="0" y="81"/>
                    <a:pt x="2" y="83"/>
                    <a:pt x="5" y="83"/>
                  </a:cubicBezTo>
                  <a:cubicBezTo>
                    <a:pt x="217" y="83"/>
                    <a:pt x="217" y="83"/>
                    <a:pt x="217" y="83"/>
                  </a:cubicBezTo>
                  <a:cubicBezTo>
                    <a:pt x="220" y="83"/>
                    <a:pt x="222" y="81"/>
                    <a:pt x="222" y="79"/>
                  </a:cubicBezTo>
                  <a:cubicBezTo>
                    <a:pt x="222" y="58"/>
                    <a:pt x="222" y="58"/>
                    <a:pt x="222" y="58"/>
                  </a:cubicBezTo>
                  <a:cubicBezTo>
                    <a:pt x="222" y="56"/>
                    <a:pt x="221" y="54"/>
                    <a:pt x="219" y="53"/>
                  </a:cubicBezTo>
                  <a:close/>
                  <a:moveTo>
                    <a:pt x="111" y="59"/>
                  </a:moveTo>
                  <a:cubicBezTo>
                    <a:pt x="102" y="59"/>
                    <a:pt x="95" y="52"/>
                    <a:pt x="95" y="44"/>
                  </a:cubicBezTo>
                  <a:cubicBezTo>
                    <a:pt x="95" y="35"/>
                    <a:pt x="102" y="28"/>
                    <a:pt x="111" y="28"/>
                  </a:cubicBezTo>
                  <a:cubicBezTo>
                    <a:pt x="120" y="28"/>
                    <a:pt x="127" y="35"/>
                    <a:pt x="127" y="44"/>
                  </a:cubicBezTo>
                  <a:cubicBezTo>
                    <a:pt x="127" y="53"/>
                    <a:pt x="120" y="59"/>
                    <a:pt x="11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7">
              <a:extLst>
                <a:ext uri="{FF2B5EF4-FFF2-40B4-BE49-F238E27FC236}">
                  <a16:creationId xmlns:a16="http://schemas.microsoft.com/office/drawing/2014/main" id="{3435C8D2-85A7-C213-D2E2-E5FCA9A0F6B7}"/>
                </a:ext>
              </a:extLst>
            </p:cNvPr>
            <p:cNvSpPr>
              <a:spLocks/>
            </p:cNvSpPr>
            <p:nvPr/>
          </p:nvSpPr>
          <p:spPr bwMode="auto">
            <a:xfrm>
              <a:off x="-738188" y="5307013"/>
              <a:ext cx="360363" cy="247650"/>
            </a:xfrm>
            <a:custGeom>
              <a:avLst/>
              <a:gdLst>
                <a:gd name="T0" fmla="*/ 98 w 126"/>
                <a:gd name="T1" fmla="*/ 33 h 87"/>
                <a:gd name="T2" fmla="*/ 93 w 126"/>
                <a:gd name="T3" fmla="*/ 33 h 87"/>
                <a:gd name="T4" fmla="*/ 76 w 126"/>
                <a:gd name="T5" fmla="*/ 5 h 87"/>
                <a:gd name="T6" fmla="*/ 67 w 126"/>
                <a:gd name="T7" fmla="*/ 0 h 87"/>
                <a:gd name="T8" fmla="*/ 9 w 126"/>
                <a:gd name="T9" fmla="*/ 0 h 87"/>
                <a:gd name="T10" fmla="*/ 0 w 126"/>
                <a:gd name="T11" fmla="*/ 9 h 87"/>
                <a:gd name="T12" fmla="*/ 9 w 126"/>
                <a:gd name="T13" fmla="*/ 19 h 87"/>
                <a:gd name="T14" fmla="*/ 62 w 126"/>
                <a:gd name="T15" fmla="*/ 19 h 87"/>
                <a:gd name="T16" fmla="*/ 76 w 126"/>
                <a:gd name="T17" fmla="*/ 43 h 87"/>
                <a:gd name="T18" fmla="*/ 70 w 126"/>
                <a:gd name="T19" fmla="*/ 60 h 87"/>
                <a:gd name="T20" fmla="*/ 98 w 126"/>
                <a:gd name="T21" fmla="*/ 87 h 87"/>
                <a:gd name="T22" fmla="*/ 126 w 126"/>
                <a:gd name="T23" fmla="*/ 60 h 87"/>
                <a:gd name="T24" fmla="*/ 98 w 126"/>
                <a:gd name="T25"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87">
                  <a:moveTo>
                    <a:pt x="98" y="33"/>
                  </a:moveTo>
                  <a:cubicBezTo>
                    <a:pt x="96" y="33"/>
                    <a:pt x="95" y="33"/>
                    <a:pt x="93" y="33"/>
                  </a:cubicBezTo>
                  <a:cubicBezTo>
                    <a:pt x="76" y="5"/>
                    <a:pt x="76" y="5"/>
                    <a:pt x="76" y="5"/>
                  </a:cubicBezTo>
                  <a:cubicBezTo>
                    <a:pt x="74" y="2"/>
                    <a:pt x="71" y="0"/>
                    <a:pt x="67" y="0"/>
                  </a:cubicBezTo>
                  <a:cubicBezTo>
                    <a:pt x="9" y="0"/>
                    <a:pt x="9" y="0"/>
                    <a:pt x="9" y="0"/>
                  </a:cubicBezTo>
                  <a:cubicBezTo>
                    <a:pt x="4" y="0"/>
                    <a:pt x="0" y="4"/>
                    <a:pt x="0" y="9"/>
                  </a:cubicBezTo>
                  <a:cubicBezTo>
                    <a:pt x="0" y="14"/>
                    <a:pt x="4" y="19"/>
                    <a:pt x="9" y="19"/>
                  </a:cubicBezTo>
                  <a:cubicBezTo>
                    <a:pt x="62" y="19"/>
                    <a:pt x="62" y="19"/>
                    <a:pt x="62" y="19"/>
                  </a:cubicBezTo>
                  <a:cubicBezTo>
                    <a:pt x="76" y="43"/>
                    <a:pt x="76" y="43"/>
                    <a:pt x="76" y="43"/>
                  </a:cubicBezTo>
                  <a:cubicBezTo>
                    <a:pt x="73" y="47"/>
                    <a:pt x="70" y="53"/>
                    <a:pt x="70" y="60"/>
                  </a:cubicBezTo>
                  <a:cubicBezTo>
                    <a:pt x="70" y="75"/>
                    <a:pt x="82" y="87"/>
                    <a:pt x="98" y="87"/>
                  </a:cubicBezTo>
                  <a:cubicBezTo>
                    <a:pt x="113" y="87"/>
                    <a:pt x="126" y="75"/>
                    <a:pt x="126" y="60"/>
                  </a:cubicBezTo>
                  <a:cubicBezTo>
                    <a:pt x="125" y="46"/>
                    <a:pt x="113" y="33"/>
                    <a:pt x="98"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8">
              <a:extLst>
                <a:ext uri="{FF2B5EF4-FFF2-40B4-BE49-F238E27FC236}">
                  <a16:creationId xmlns:a16="http://schemas.microsoft.com/office/drawing/2014/main" id="{32C8D1B1-C61E-9E63-DE1B-C211FAF0B261}"/>
                </a:ext>
              </a:extLst>
            </p:cNvPr>
            <p:cNvSpPr>
              <a:spLocks/>
            </p:cNvSpPr>
            <p:nvPr/>
          </p:nvSpPr>
          <p:spPr bwMode="auto">
            <a:xfrm>
              <a:off x="-738188" y="4964113"/>
              <a:ext cx="360363" cy="252413"/>
            </a:xfrm>
            <a:custGeom>
              <a:avLst/>
              <a:gdLst>
                <a:gd name="T0" fmla="*/ 9 w 126"/>
                <a:gd name="T1" fmla="*/ 89 h 89"/>
                <a:gd name="T2" fmla="*/ 68 w 126"/>
                <a:gd name="T3" fmla="*/ 89 h 89"/>
                <a:gd name="T4" fmla="*/ 76 w 126"/>
                <a:gd name="T5" fmla="*/ 84 h 89"/>
                <a:gd name="T6" fmla="*/ 94 w 126"/>
                <a:gd name="T7" fmla="*/ 55 h 89"/>
                <a:gd name="T8" fmla="*/ 98 w 126"/>
                <a:gd name="T9" fmla="*/ 56 h 89"/>
                <a:gd name="T10" fmla="*/ 126 w 126"/>
                <a:gd name="T11" fmla="*/ 28 h 89"/>
                <a:gd name="T12" fmla="*/ 98 w 126"/>
                <a:gd name="T13" fmla="*/ 0 h 89"/>
                <a:gd name="T14" fmla="*/ 70 w 126"/>
                <a:gd name="T15" fmla="*/ 28 h 89"/>
                <a:gd name="T16" fmla="*/ 76 w 126"/>
                <a:gd name="T17" fmla="*/ 45 h 89"/>
                <a:gd name="T18" fmla="*/ 62 w 126"/>
                <a:gd name="T19" fmla="*/ 69 h 89"/>
                <a:gd name="T20" fmla="*/ 9 w 126"/>
                <a:gd name="T21" fmla="*/ 69 h 89"/>
                <a:gd name="T22" fmla="*/ 0 w 126"/>
                <a:gd name="T23" fmla="*/ 79 h 89"/>
                <a:gd name="T24" fmla="*/ 9 w 126"/>
                <a:gd name="T25"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89">
                  <a:moveTo>
                    <a:pt x="9" y="89"/>
                  </a:moveTo>
                  <a:cubicBezTo>
                    <a:pt x="68" y="89"/>
                    <a:pt x="68" y="89"/>
                    <a:pt x="68" y="89"/>
                  </a:cubicBezTo>
                  <a:cubicBezTo>
                    <a:pt x="71" y="89"/>
                    <a:pt x="74" y="87"/>
                    <a:pt x="76" y="84"/>
                  </a:cubicBezTo>
                  <a:cubicBezTo>
                    <a:pt x="94" y="55"/>
                    <a:pt x="94" y="55"/>
                    <a:pt x="94" y="55"/>
                  </a:cubicBezTo>
                  <a:cubicBezTo>
                    <a:pt x="95" y="56"/>
                    <a:pt x="97" y="56"/>
                    <a:pt x="98" y="56"/>
                  </a:cubicBezTo>
                  <a:cubicBezTo>
                    <a:pt x="113" y="56"/>
                    <a:pt x="126" y="44"/>
                    <a:pt x="126" y="28"/>
                  </a:cubicBezTo>
                  <a:cubicBezTo>
                    <a:pt x="126" y="13"/>
                    <a:pt x="114" y="0"/>
                    <a:pt x="98" y="0"/>
                  </a:cubicBezTo>
                  <a:cubicBezTo>
                    <a:pt x="83" y="0"/>
                    <a:pt x="70" y="12"/>
                    <a:pt x="70" y="28"/>
                  </a:cubicBezTo>
                  <a:cubicBezTo>
                    <a:pt x="70" y="35"/>
                    <a:pt x="73" y="41"/>
                    <a:pt x="76" y="45"/>
                  </a:cubicBezTo>
                  <a:cubicBezTo>
                    <a:pt x="62" y="69"/>
                    <a:pt x="62" y="69"/>
                    <a:pt x="62" y="69"/>
                  </a:cubicBezTo>
                  <a:cubicBezTo>
                    <a:pt x="9" y="69"/>
                    <a:pt x="9" y="69"/>
                    <a:pt x="9" y="69"/>
                  </a:cubicBezTo>
                  <a:cubicBezTo>
                    <a:pt x="4" y="69"/>
                    <a:pt x="0" y="74"/>
                    <a:pt x="0" y="79"/>
                  </a:cubicBezTo>
                  <a:cubicBezTo>
                    <a:pt x="0" y="84"/>
                    <a:pt x="4" y="89"/>
                    <a:pt x="9"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9">
              <a:extLst>
                <a:ext uri="{FF2B5EF4-FFF2-40B4-BE49-F238E27FC236}">
                  <a16:creationId xmlns:a16="http://schemas.microsoft.com/office/drawing/2014/main" id="{A851A30F-4BA2-9858-9A8D-8F8B9EA2A614}"/>
                </a:ext>
              </a:extLst>
            </p:cNvPr>
            <p:cNvSpPr>
              <a:spLocks/>
            </p:cNvSpPr>
            <p:nvPr/>
          </p:nvSpPr>
          <p:spPr bwMode="auto">
            <a:xfrm>
              <a:off x="-1747838" y="4967288"/>
              <a:ext cx="358775" cy="249238"/>
            </a:xfrm>
            <a:custGeom>
              <a:avLst/>
              <a:gdLst>
                <a:gd name="T0" fmla="*/ 116 w 126"/>
                <a:gd name="T1" fmla="*/ 68 h 88"/>
                <a:gd name="T2" fmla="*/ 64 w 126"/>
                <a:gd name="T3" fmla="*/ 68 h 88"/>
                <a:gd name="T4" fmla="*/ 49 w 126"/>
                <a:gd name="T5" fmla="*/ 45 h 88"/>
                <a:gd name="T6" fmla="*/ 55 w 126"/>
                <a:gd name="T7" fmla="*/ 28 h 88"/>
                <a:gd name="T8" fmla="*/ 28 w 126"/>
                <a:gd name="T9" fmla="*/ 0 h 88"/>
                <a:gd name="T10" fmla="*/ 0 w 126"/>
                <a:gd name="T11" fmla="*/ 28 h 88"/>
                <a:gd name="T12" fmla="*/ 28 w 126"/>
                <a:gd name="T13" fmla="*/ 55 h 88"/>
                <a:gd name="T14" fmla="*/ 32 w 126"/>
                <a:gd name="T15" fmla="*/ 55 h 88"/>
                <a:gd name="T16" fmla="*/ 49 w 126"/>
                <a:gd name="T17" fmla="*/ 83 h 88"/>
                <a:gd name="T18" fmla="*/ 58 w 126"/>
                <a:gd name="T19" fmla="*/ 88 h 88"/>
                <a:gd name="T20" fmla="*/ 116 w 126"/>
                <a:gd name="T21" fmla="*/ 88 h 88"/>
                <a:gd name="T22" fmla="*/ 126 w 126"/>
                <a:gd name="T23" fmla="*/ 79 h 88"/>
                <a:gd name="T24" fmla="*/ 116 w 126"/>
                <a:gd name="T25" fmla="*/ 6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88">
                  <a:moveTo>
                    <a:pt x="116" y="68"/>
                  </a:moveTo>
                  <a:cubicBezTo>
                    <a:pt x="64" y="68"/>
                    <a:pt x="64" y="68"/>
                    <a:pt x="64" y="68"/>
                  </a:cubicBezTo>
                  <a:cubicBezTo>
                    <a:pt x="49" y="45"/>
                    <a:pt x="49" y="45"/>
                    <a:pt x="49" y="45"/>
                  </a:cubicBezTo>
                  <a:cubicBezTo>
                    <a:pt x="53" y="40"/>
                    <a:pt x="55" y="34"/>
                    <a:pt x="55" y="28"/>
                  </a:cubicBezTo>
                  <a:cubicBezTo>
                    <a:pt x="55" y="12"/>
                    <a:pt x="43" y="0"/>
                    <a:pt x="28" y="0"/>
                  </a:cubicBezTo>
                  <a:cubicBezTo>
                    <a:pt x="13" y="0"/>
                    <a:pt x="0" y="12"/>
                    <a:pt x="0" y="28"/>
                  </a:cubicBezTo>
                  <a:cubicBezTo>
                    <a:pt x="0" y="43"/>
                    <a:pt x="12" y="55"/>
                    <a:pt x="28" y="55"/>
                  </a:cubicBezTo>
                  <a:cubicBezTo>
                    <a:pt x="29" y="55"/>
                    <a:pt x="31" y="55"/>
                    <a:pt x="32" y="55"/>
                  </a:cubicBezTo>
                  <a:cubicBezTo>
                    <a:pt x="49" y="83"/>
                    <a:pt x="49" y="83"/>
                    <a:pt x="49" y="83"/>
                  </a:cubicBezTo>
                  <a:cubicBezTo>
                    <a:pt x="51" y="86"/>
                    <a:pt x="54" y="88"/>
                    <a:pt x="58" y="88"/>
                  </a:cubicBezTo>
                  <a:cubicBezTo>
                    <a:pt x="116" y="88"/>
                    <a:pt x="116" y="88"/>
                    <a:pt x="116" y="88"/>
                  </a:cubicBezTo>
                  <a:cubicBezTo>
                    <a:pt x="122" y="88"/>
                    <a:pt x="126" y="84"/>
                    <a:pt x="126" y="79"/>
                  </a:cubicBezTo>
                  <a:cubicBezTo>
                    <a:pt x="126" y="73"/>
                    <a:pt x="122" y="68"/>
                    <a:pt x="116"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0">
              <a:extLst>
                <a:ext uri="{FF2B5EF4-FFF2-40B4-BE49-F238E27FC236}">
                  <a16:creationId xmlns:a16="http://schemas.microsoft.com/office/drawing/2014/main" id="{D94BBA81-5A43-B2DE-68D0-13AB0EEE8AF1}"/>
                </a:ext>
              </a:extLst>
            </p:cNvPr>
            <p:cNvSpPr>
              <a:spLocks/>
            </p:cNvSpPr>
            <p:nvPr/>
          </p:nvSpPr>
          <p:spPr bwMode="auto">
            <a:xfrm>
              <a:off x="-1747838" y="5307013"/>
              <a:ext cx="358775" cy="254000"/>
            </a:xfrm>
            <a:custGeom>
              <a:avLst/>
              <a:gdLst>
                <a:gd name="T0" fmla="*/ 116 w 126"/>
                <a:gd name="T1" fmla="*/ 0 h 89"/>
                <a:gd name="T2" fmla="*/ 58 w 126"/>
                <a:gd name="T3" fmla="*/ 0 h 89"/>
                <a:gd name="T4" fmla="*/ 49 w 126"/>
                <a:gd name="T5" fmla="*/ 5 h 89"/>
                <a:gd name="T6" fmla="*/ 32 w 126"/>
                <a:gd name="T7" fmla="*/ 34 h 89"/>
                <a:gd name="T8" fmla="*/ 28 w 126"/>
                <a:gd name="T9" fmla="*/ 34 h 89"/>
                <a:gd name="T10" fmla="*/ 0 w 126"/>
                <a:gd name="T11" fmla="*/ 61 h 89"/>
                <a:gd name="T12" fmla="*/ 28 w 126"/>
                <a:gd name="T13" fmla="*/ 89 h 89"/>
                <a:gd name="T14" fmla="*/ 56 w 126"/>
                <a:gd name="T15" fmla="*/ 61 h 89"/>
                <a:gd name="T16" fmla="*/ 49 w 126"/>
                <a:gd name="T17" fmla="*/ 44 h 89"/>
                <a:gd name="T18" fmla="*/ 64 w 126"/>
                <a:gd name="T19" fmla="*/ 20 h 89"/>
                <a:gd name="T20" fmla="*/ 116 w 126"/>
                <a:gd name="T21" fmla="*/ 20 h 89"/>
                <a:gd name="T22" fmla="*/ 126 w 126"/>
                <a:gd name="T23" fmla="*/ 11 h 89"/>
                <a:gd name="T24" fmla="*/ 116 w 126"/>
                <a:gd name="T2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89">
                  <a:moveTo>
                    <a:pt x="116" y="0"/>
                  </a:moveTo>
                  <a:cubicBezTo>
                    <a:pt x="58" y="0"/>
                    <a:pt x="58" y="0"/>
                    <a:pt x="58" y="0"/>
                  </a:cubicBezTo>
                  <a:cubicBezTo>
                    <a:pt x="54" y="0"/>
                    <a:pt x="51" y="2"/>
                    <a:pt x="49" y="5"/>
                  </a:cubicBezTo>
                  <a:cubicBezTo>
                    <a:pt x="32" y="34"/>
                    <a:pt x="32" y="34"/>
                    <a:pt x="32" y="34"/>
                  </a:cubicBezTo>
                  <a:cubicBezTo>
                    <a:pt x="31" y="34"/>
                    <a:pt x="29" y="34"/>
                    <a:pt x="28" y="34"/>
                  </a:cubicBezTo>
                  <a:cubicBezTo>
                    <a:pt x="13" y="34"/>
                    <a:pt x="0" y="46"/>
                    <a:pt x="0" y="61"/>
                  </a:cubicBezTo>
                  <a:cubicBezTo>
                    <a:pt x="0" y="76"/>
                    <a:pt x="12" y="89"/>
                    <a:pt x="28" y="89"/>
                  </a:cubicBezTo>
                  <a:cubicBezTo>
                    <a:pt x="43" y="89"/>
                    <a:pt x="56" y="77"/>
                    <a:pt x="56" y="61"/>
                  </a:cubicBezTo>
                  <a:cubicBezTo>
                    <a:pt x="56" y="55"/>
                    <a:pt x="53" y="49"/>
                    <a:pt x="49" y="44"/>
                  </a:cubicBezTo>
                  <a:cubicBezTo>
                    <a:pt x="64" y="20"/>
                    <a:pt x="64" y="20"/>
                    <a:pt x="64" y="20"/>
                  </a:cubicBezTo>
                  <a:cubicBezTo>
                    <a:pt x="116" y="20"/>
                    <a:pt x="116" y="20"/>
                    <a:pt x="116" y="20"/>
                  </a:cubicBezTo>
                  <a:cubicBezTo>
                    <a:pt x="122" y="20"/>
                    <a:pt x="126" y="16"/>
                    <a:pt x="126" y="11"/>
                  </a:cubicBezTo>
                  <a:cubicBezTo>
                    <a:pt x="126" y="5"/>
                    <a:pt x="122" y="0"/>
                    <a:pt x="1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2731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4540-70A5-F474-D174-CD4E37ADD12F}"/>
              </a:ext>
            </a:extLst>
          </p:cNvPr>
          <p:cNvSpPr>
            <a:spLocks noGrp="1"/>
          </p:cNvSpPr>
          <p:nvPr>
            <p:ph type="title"/>
          </p:nvPr>
        </p:nvSpPr>
        <p:spPr>
          <a:xfrm>
            <a:off x="606423" y="412751"/>
            <a:ext cx="5634985" cy="692149"/>
          </a:xfrm>
        </p:spPr>
        <p:txBody>
          <a:bodyPr/>
          <a:lstStyle/>
          <a:p>
            <a:r>
              <a:rPr lang="en-US" dirty="0"/>
              <a:t>Competitive Edge | </a:t>
            </a:r>
            <a:r>
              <a:rPr lang="en-US" b="0" dirty="0"/>
              <a:t>Access to Data</a:t>
            </a:r>
            <a:endParaRPr lang="en-US" dirty="0"/>
          </a:p>
        </p:txBody>
      </p:sp>
      <p:sp>
        <p:nvSpPr>
          <p:cNvPr id="3" name="Text Placeholder 2">
            <a:extLst>
              <a:ext uri="{FF2B5EF4-FFF2-40B4-BE49-F238E27FC236}">
                <a16:creationId xmlns:a16="http://schemas.microsoft.com/office/drawing/2014/main" id="{03117BC0-EB73-69A8-29E7-8F93D08F045F}"/>
              </a:ext>
            </a:extLst>
          </p:cNvPr>
          <p:cNvSpPr>
            <a:spLocks noGrp="1"/>
          </p:cNvSpPr>
          <p:nvPr>
            <p:ph type="body" sz="quarter" idx="11"/>
          </p:nvPr>
        </p:nvSpPr>
        <p:spPr>
          <a:xfrm>
            <a:off x="606423" y="1113692"/>
            <a:ext cx="5451475" cy="380999"/>
          </a:xfrm>
        </p:spPr>
        <p:txBody>
          <a:bodyPr/>
          <a:lstStyle/>
          <a:p>
            <a:r>
              <a:rPr lang="en-US" b="1" i="1" dirty="0"/>
              <a:t>Leveraging an expansive database to enhance service offering</a:t>
            </a:r>
          </a:p>
        </p:txBody>
      </p:sp>
      <p:sp>
        <p:nvSpPr>
          <p:cNvPr id="4" name="Rectangle: Rounded Corners 3">
            <a:extLst>
              <a:ext uri="{FF2B5EF4-FFF2-40B4-BE49-F238E27FC236}">
                <a16:creationId xmlns:a16="http://schemas.microsoft.com/office/drawing/2014/main" id="{AD5F8F3C-31BB-7CC9-AC96-A361E8AF7CFC}"/>
              </a:ext>
            </a:extLst>
          </p:cNvPr>
          <p:cNvSpPr/>
          <p:nvPr/>
        </p:nvSpPr>
        <p:spPr>
          <a:xfrm>
            <a:off x="606424" y="2019300"/>
            <a:ext cx="3241676" cy="4425949"/>
          </a:xfrm>
          <a:prstGeom prst="roundRect">
            <a:avLst>
              <a:gd name="adj" fmla="val 654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r>
              <a:rPr lang="en-US" dirty="0">
                <a:solidFill>
                  <a:srgbClr val="002060"/>
                </a:solidFill>
              </a:rPr>
              <a:t>The Power of Data</a:t>
            </a:r>
          </a:p>
        </p:txBody>
      </p:sp>
      <p:sp>
        <p:nvSpPr>
          <p:cNvPr id="5" name="Rectangle: Rounded Corners 4">
            <a:extLst>
              <a:ext uri="{FF2B5EF4-FFF2-40B4-BE49-F238E27FC236}">
                <a16:creationId xmlns:a16="http://schemas.microsoft.com/office/drawing/2014/main" id="{2054FEB7-AE1F-E4F4-195B-6B5F69DA6525}"/>
              </a:ext>
            </a:extLst>
          </p:cNvPr>
          <p:cNvSpPr/>
          <p:nvPr/>
        </p:nvSpPr>
        <p:spPr>
          <a:xfrm>
            <a:off x="4089400" y="2019300"/>
            <a:ext cx="5207000" cy="4425949"/>
          </a:xfrm>
          <a:prstGeom prst="roundRect">
            <a:avLst>
              <a:gd name="adj" fmla="val 39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endParaRPr lang="en-US" sz="1400" dirty="0">
              <a:solidFill>
                <a:srgbClr val="002060"/>
              </a:solidFill>
            </a:endParaRPr>
          </a:p>
        </p:txBody>
      </p:sp>
      <p:sp>
        <p:nvSpPr>
          <p:cNvPr id="7" name="Rectangle 6">
            <a:extLst>
              <a:ext uri="{FF2B5EF4-FFF2-40B4-BE49-F238E27FC236}">
                <a16:creationId xmlns:a16="http://schemas.microsoft.com/office/drawing/2014/main" id="{EA065C2C-1126-CB54-573C-83F85A6EC087}"/>
              </a:ext>
            </a:extLst>
          </p:cNvPr>
          <p:cNvSpPr/>
          <p:nvPr/>
        </p:nvSpPr>
        <p:spPr>
          <a:xfrm>
            <a:off x="606424" y="1503484"/>
            <a:ext cx="8689976" cy="45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r>
              <a:rPr lang="en-US" sz="1200" dirty="0">
                <a:solidFill>
                  <a:schemeClr val="tx1">
                    <a:lumMod val="50000"/>
                    <a:lumOff val="50000"/>
                  </a:schemeClr>
                </a:solidFill>
              </a:rPr>
              <a:t>As the government’s exclusive partner for Egypt’s digital transformation, the Group has been able to leverage its advanced tech infrastructure to amass a large pool of data</a:t>
            </a:r>
          </a:p>
        </p:txBody>
      </p:sp>
      <p:sp>
        <p:nvSpPr>
          <p:cNvPr id="9" name="Rectangle: Rounded Corners 8">
            <a:extLst>
              <a:ext uri="{FF2B5EF4-FFF2-40B4-BE49-F238E27FC236}">
                <a16:creationId xmlns:a16="http://schemas.microsoft.com/office/drawing/2014/main" id="{1195E778-DA9D-F748-C0A9-01380E3E87AC}"/>
              </a:ext>
            </a:extLst>
          </p:cNvPr>
          <p:cNvSpPr/>
          <p:nvPr/>
        </p:nvSpPr>
        <p:spPr>
          <a:xfrm>
            <a:off x="4089400" y="3078178"/>
            <a:ext cx="5207000" cy="3367071"/>
          </a:xfrm>
          <a:prstGeom prst="roundRect">
            <a:avLst>
              <a:gd name="adj" fmla="val 392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r>
              <a:rPr lang="en-US" sz="1200" dirty="0">
                <a:solidFill>
                  <a:schemeClr val="bg1"/>
                </a:solidFill>
              </a:rPr>
              <a:t>Leveraging the Group’s access to its comprehensive pool of data generated from its current</a:t>
            </a:r>
          </a:p>
          <a:p>
            <a:r>
              <a:rPr lang="en-US" sz="5400" dirty="0">
                <a:solidFill>
                  <a:schemeClr val="bg1"/>
                </a:solidFill>
              </a:rPr>
              <a:t> </a:t>
            </a:r>
            <a:r>
              <a:rPr lang="en-US" sz="8000" b="1" dirty="0">
                <a:solidFill>
                  <a:schemeClr val="bg1"/>
                </a:solidFill>
              </a:rPr>
              <a:t>+20</a:t>
            </a:r>
            <a:r>
              <a:rPr lang="en-US" sz="3600" dirty="0">
                <a:solidFill>
                  <a:schemeClr val="bg1"/>
                </a:solidFill>
              </a:rPr>
              <a:t> </a:t>
            </a:r>
          </a:p>
          <a:p>
            <a:r>
              <a:rPr lang="en-US" sz="3600" dirty="0">
                <a:solidFill>
                  <a:schemeClr val="bg1"/>
                </a:solidFill>
              </a:rPr>
              <a:t>million customers</a:t>
            </a:r>
            <a:endParaRPr lang="en-US" sz="5400" dirty="0">
              <a:solidFill>
                <a:schemeClr val="bg1"/>
              </a:solidFill>
            </a:endParaRPr>
          </a:p>
          <a:p>
            <a:r>
              <a:rPr lang="en-US" sz="1200" b="1" dirty="0">
                <a:solidFill>
                  <a:schemeClr val="bg1"/>
                </a:solidFill>
              </a:rPr>
              <a:t> </a:t>
            </a:r>
          </a:p>
          <a:p>
            <a:r>
              <a:rPr lang="en-US" sz="1200" dirty="0">
                <a:solidFill>
                  <a:schemeClr val="bg1"/>
                </a:solidFill>
              </a:rPr>
              <a:t>to generate key insights, e-finance is well-positioned to create tailored services that better address the needs of its market, over the competition</a:t>
            </a:r>
          </a:p>
        </p:txBody>
      </p:sp>
      <p:sp>
        <p:nvSpPr>
          <p:cNvPr id="12" name="Freeform 5">
            <a:extLst>
              <a:ext uri="{FF2B5EF4-FFF2-40B4-BE49-F238E27FC236}">
                <a16:creationId xmlns:a16="http://schemas.microsoft.com/office/drawing/2014/main" id="{CB659F16-0256-9228-37E4-FC8B632989FD}"/>
              </a:ext>
            </a:extLst>
          </p:cNvPr>
          <p:cNvSpPr>
            <a:spLocks noEditPoints="1"/>
          </p:cNvSpPr>
          <p:nvPr/>
        </p:nvSpPr>
        <p:spPr bwMode="auto">
          <a:xfrm>
            <a:off x="1077581" y="2634358"/>
            <a:ext cx="2299362" cy="2288546"/>
          </a:xfrm>
          <a:custGeom>
            <a:avLst/>
            <a:gdLst>
              <a:gd name="T0" fmla="*/ 193 w 385"/>
              <a:gd name="T1" fmla="*/ 0 h 385"/>
              <a:gd name="T2" fmla="*/ 192 w 385"/>
              <a:gd name="T3" fmla="*/ 0 h 385"/>
              <a:gd name="T4" fmla="*/ 12 w 385"/>
              <a:gd name="T5" fmla="*/ 260 h 385"/>
              <a:gd name="T6" fmla="*/ 192 w 385"/>
              <a:gd name="T7" fmla="*/ 385 h 385"/>
              <a:gd name="T8" fmla="*/ 192 w 385"/>
              <a:gd name="T9" fmla="*/ 385 h 385"/>
              <a:gd name="T10" fmla="*/ 373 w 385"/>
              <a:gd name="T11" fmla="*/ 260 h 385"/>
              <a:gd name="T12" fmla="*/ 47 w 385"/>
              <a:gd name="T13" fmla="*/ 127 h 385"/>
              <a:gd name="T14" fmla="*/ 84 w 385"/>
              <a:gd name="T15" fmla="*/ 79 h 385"/>
              <a:gd name="T16" fmla="*/ 200 w 385"/>
              <a:gd name="T17" fmla="*/ 50 h 385"/>
              <a:gd name="T18" fmla="*/ 242 w 385"/>
              <a:gd name="T19" fmla="*/ 47 h 385"/>
              <a:gd name="T20" fmla="*/ 303 w 385"/>
              <a:gd name="T21" fmla="*/ 85 h 385"/>
              <a:gd name="T22" fmla="*/ 290 w 385"/>
              <a:gd name="T23" fmla="*/ 99 h 385"/>
              <a:gd name="T24" fmla="*/ 223 w 385"/>
              <a:gd name="T25" fmla="*/ 68 h 385"/>
              <a:gd name="T26" fmla="*/ 235 w 385"/>
              <a:gd name="T27" fmla="*/ 143 h 385"/>
              <a:gd name="T28" fmla="*/ 323 w 385"/>
              <a:gd name="T29" fmla="*/ 193 h 385"/>
              <a:gd name="T30" fmla="*/ 294 w 385"/>
              <a:gd name="T31" fmla="*/ 187 h 385"/>
              <a:gd name="T32" fmla="*/ 206 w 385"/>
              <a:gd name="T33" fmla="*/ 149 h 385"/>
              <a:gd name="T34" fmla="*/ 148 w 385"/>
              <a:gd name="T35" fmla="*/ 216 h 385"/>
              <a:gd name="T36" fmla="*/ 165 w 385"/>
              <a:gd name="T37" fmla="*/ 175 h 385"/>
              <a:gd name="T38" fmla="*/ 216 w 385"/>
              <a:gd name="T39" fmla="*/ 118 h 385"/>
              <a:gd name="T40" fmla="*/ 133 w 385"/>
              <a:gd name="T41" fmla="*/ 75 h 385"/>
              <a:gd name="T42" fmla="*/ 138 w 385"/>
              <a:gd name="T43" fmla="*/ 116 h 385"/>
              <a:gd name="T44" fmla="*/ 143 w 385"/>
              <a:gd name="T45" fmla="*/ 141 h 385"/>
              <a:gd name="T46" fmla="*/ 120 w 385"/>
              <a:gd name="T47" fmla="*/ 100 h 385"/>
              <a:gd name="T48" fmla="*/ 55 w 385"/>
              <a:gd name="T49" fmla="*/ 132 h 385"/>
              <a:gd name="T50" fmla="*/ 39 w 385"/>
              <a:gd name="T51" fmla="*/ 136 h 385"/>
              <a:gd name="T52" fmla="*/ 12 w 385"/>
              <a:gd name="T53" fmla="*/ 215 h 385"/>
              <a:gd name="T54" fmla="*/ 23 w 385"/>
              <a:gd name="T55" fmla="*/ 257 h 385"/>
              <a:gd name="T56" fmla="*/ 121 w 385"/>
              <a:gd name="T57" fmla="*/ 303 h 385"/>
              <a:gd name="T58" fmla="*/ 36 w 385"/>
              <a:gd name="T59" fmla="*/ 285 h 385"/>
              <a:gd name="T60" fmla="*/ 36 w 385"/>
              <a:gd name="T61" fmla="*/ 285 h 385"/>
              <a:gd name="T62" fmla="*/ 154 w 385"/>
              <a:gd name="T63" fmla="*/ 366 h 385"/>
              <a:gd name="T64" fmla="*/ 184 w 385"/>
              <a:gd name="T65" fmla="*/ 373 h 385"/>
              <a:gd name="T66" fmla="*/ 187 w 385"/>
              <a:gd name="T67" fmla="*/ 373 h 385"/>
              <a:gd name="T68" fmla="*/ 121 w 385"/>
              <a:gd name="T69" fmla="*/ 250 h 385"/>
              <a:gd name="T70" fmla="*/ 200 w 385"/>
              <a:gd name="T71" fmla="*/ 373 h 385"/>
              <a:gd name="T72" fmla="*/ 247 w 385"/>
              <a:gd name="T73" fmla="*/ 317 h 385"/>
              <a:gd name="T74" fmla="*/ 198 w 385"/>
              <a:gd name="T75" fmla="*/ 255 h 385"/>
              <a:gd name="T76" fmla="*/ 198 w 385"/>
              <a:gd name="T77" fmla="*/ 309 h 385"/>
              <a:gd name="T78" fmla="*/ 230 w 385"/>
              <a:gd name="T79" fmla="*/ 367 h 385"/>
              <a:gd name="T80" fmla="*/ 275 w 385"/>
              <a:gd name="T81" fmla="*/ 249 h 385"/>
              <a:gd name="T82" fmla="*/ 264 w 385"/>
              <a:gd name="T83" fmla="*/ 302 h 385"/>
              <a:gd name="T84" fmla="*/ 349 w 385"/>
              <a:gd name="T85" fmla="*/ 285 h 385"/>
              <a:gd name="T86" fmla="*/ 322 w 385"/>
              <a:gd name="T87" fmla="*/ 285 h 385"/>
              <a:gd name="T88" fmla="*/ 361 w 385"/>
              <a:gd name="T89" fmla="*/ 260 h 385"/>
              <a:gd name="T90" fmla="*/ 122 w 385"/>
              <a:gd name="T91" fmla="*/ 144 h 385"/>
              <a:gd name="T92" fmla="*/ 18 w 385"/>
              <a:gd name="T93" fmla="*/ 193 h 385"/>
              <a:gd name="T94" fmla="*/ 276 w 385"/>
              <a:gd name="T95" fmla="*/ 154 h 385"/>
              <a:gd name="T96" fmla="*/ 375 w 385"/>
              <a:gd name="T97"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5" h="385">
                <a:moveTo>
                  <a:pt x="196" y="0"/>
                </a:moveTo>
                <a:cubicBezTo>
                  <a:pt x="195" y="0"/>
                  <a:pt x="194"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86" y="0"/>
                  <a:pt x="0" y="86"/>
                  <a:pt x="0" y="192"/>
                </a:cubicBezTo>
                <a:cubicBezTo>
                  <a:pt x="0" y="216"/>
                  <a:pt x="4" y="239"/>
                  <a:pt x="12" y="260"/>
                </a:cubicBezTo>
                <a:cubicBezTo>
                  <a:pt x="12" y="260"/>
                  <a:pt x="12" y="261"/>
                  <a:pt x="12" y="261"/>
                </a:cubicBezTo>
                <a:cubicBezTo>
                  <a:pt x="12" y="261"/>
                  <a:pt x="12" y="261"/>
                  <a:pt x="13" y="262"/>
                </a:cubicBezTo>
                <a:cubicBezTo>
                  <a:pt x="41" y="334"/>
                  <a:pt x="111" y="385"/>
                  <a:pt x="192" y="385"/>
                </a:cubicBezTo>
                <a:cubicBezTo>
                  <a:pt x="192" y="385"/>
                  <a:pt x="192" y="385"/>
                  <a:pt x="192" y="385"/>
                </a:cubicBezTo>
                <a:cubicBezTo>
                  <a:pt x="192" y="385"/>
                  <a:pt x="192" y="385"/>
                  <a:pt x="192" y="385"/>
                </a:cubicBezTo>
                <a:cubicBezTo>
                  <a:pt x="192" y="385"/>
                  <a:pt x="192" y="385"/>
                  <a:pt x="192" y="385"/>
                </a:cubicBezTo>
                <a:cubicBezTo>
                  <a:pt x="273" y="385"/>
                  <a:pt x="343" y="335"/>
                  <a:pt x="371" y="264"/>
                </a:cubicBezTo>
                <a:cubicBezTo>
                  <a:pt x="372" y="263"/>
                  <a:pt x="372" y="262"/>
                  <a:pt x="373" y="260"/>
                </a:cubicBezTo>
                <a:cubicBezTo>
                  <a:pt x="373" y="260"/>
                  <a:pt x="373" y="260"/>
                  <a:pt x="373" y="260"/>
                </a:cubicBezTo>
                <a:cubicBezTo>
                  <a:pt x="381" y="239"/>
                  <a:pt x="385" y="216"/>
                  <a:pt x="385" y="192"/>
                </a:cubicBezTo>
                <a:cubicBezTo>
                  <a:pt x="385" y="87"/>
                  <a:pt x="300" y="1"/>
                  <a:pt x="196" y="0"/>
                </a:cubicBezTo>
                <a:close/>
                <a:moveTo>
                  <a:pt x="47" y="127"/>
                </a:moveTo>
                <a:cubicBezTo>
                  <a:pt x="49" y="127"/>
                  <a:pt x="50" y="127"/>
                  <a:pt x="52" y="128"/>
                </a:cubicBezTo>
                <a:cubicBezTo>
                  <a:pt x="89" y="93"/>
                  <a:pt x="89" y="93"/>
                  <a:pt x="89" y="93"/>
                </a:cubicBezTo>
                <a:cubicBezTo>
                  <a:pt x="86" y="89"/>
                  <a:pt x="84" y="84"/>
                  <a:pt x="84" y="79"/>
                </a:cubicBezTo>
                <a:cubicBezTo>
                  <a:pt x="84" y="65"/>
                  <a:pt x="95" y="54"/>
                  <a:pt x="109" y="54"/>
                </a:cubicBezTo>
                <a:cubicBezTo>
                  <a:pt x="119" y="54"/>
                  <a:pt x="128" y="60"/>
                  <a:pt x="132" y="69"/>
                </a:cubicBezTo>
                <a:cubicBezTo>
                  <a:pt x="200" y="50"/>
                  <a:pt x="200" y="50"/>
                  <a:pt x="200" y="50"/>
                </a:cubicBezTo>
                <a:cubicBezTo>
                  <a:pt x="200" y="49"/>
                  <a:pt x="200" y="48"/>
                  <a:pt x="200" y="47"/>
                </a:cubicBezTo>
                <a:cubicBezTo>
                  <a:pt x="200" y="36"/>
                  <a:pt x="210" y="26"/>
                  <a:pt x="221" y="26"/>
                </a:cubicBezTo>
                <a:cubicBezTo>
                  <a:pt x="233" y="26"/>
                  <a:pt x="242" y="36"/>
                  <a:pt x="242" y="47"/>
                </a:cubicBezTo>
                <a:cubicBezTo>
                  <a:pt x="242" y="50"/>
                  <a:pt x="241" y="54"/>
                  <a:pt x="240" y="57"/>
                </a:cubicBezTo>
                <a:cubicBezTo>
                  <a:pt x="295" y="89"/>
                  <a:pt x="295" y="89"/>
                  <a:pt x="295" y="89"/>
                </a:cubicBezTo>
                <a:cubicBezTo>
                  <a:pt x="297" y="87"/>
                  <a:pt x="300" y="85"/>
                  <a:pt x="303" y="85"/>
                </a:cubicBezTo>
                <a:cubicBezTo>
                  <a:pt x="311" y="85"/>
                  <a:pt x="317" y="91"/>
                  <a:pt x="317" y="99"/>
                </a:cubicBezTo>
                <a:cubicBezTo>
                  <a:pt x="317" y="106"/>
                  <a:pt x="311" y="112"/>
                  <a:pt x="303" y="112"/>
                </a:cubicBezTo>
                <a:cubicBezTo>
                  <a:pt x="296" y="112"/>
                  <a:pt x="290" y="106"/>
                  <a:pt x="290" y="99"/>
                </a:cubicBezTo>
                <a:cubicBezTo>
                  <a:pt x="290" y="97"/>
                  <a:pt x="291" y="95"/>
                  <a:pt x="291" y="93"/>
                </a:cubicBezTo>
                <a:cubicBezTo>
                  <a:pt x="237" y="61"/>
                  <a:pt x="237" y="61"/>
                  <a:pt x="237" y="61"/>
                </a:cubicBezTo>
                <a:cubicBezTo>
                  <a:pt x="233" y="65"/>
                  <a:pt x="228" y="67"/>
                  <a:pt x="223" y="68"/>
                </a:cubicBezTo>
                <a:cubicBezTo>
                  <a:pt x="222" y="118"/>
                  <a:pt x="222" y="118"/>
                  <a:pt x="222" y="118"/>
                </a:cubicBezTo>
                <a:cubicBezTo>
                  <a:pt x="230" y="119"/>
                  <a:pt x="236" y="127"/>
                  <a:pt x="236" y="136"/>
                </a:cubicBezTo>
                <a:cubicBezTo>
                  <a:pt x="236" y="138"/>
                  <a:pt x="236" y="141"/>
                  <a:pt x="235" y="143"/>
                </a:cubicBezTo>
                <a:cubicBezTo>
                  <a:pt x="297" y="183"/>
                  <a:pt x="297" y="183"/>
                  <a:pt x="297" y="183"/>
                </a:cubicBezTo>
                <a:cubicBezTo>
                  <a:pt x="300" y="180"/>
                  <a:pt x="303" y="178"/>
                  <a:pt x="308" y="178"/>
                </a:cubicBezTo>
                <a:cubicBezTo>
                  <a:pt x="317" y="178"/>
                  <a:pt x="323" y="185"/>
                  <a:pt x="323" y="193"/>
                </a:cubicBezTo>
                <a:cubicBezTo>
                  <a:pt x="323" y="202"/>
                  <a:pt x="316" y="209"/>
                  <a:pt x="308" y="209"/>
                </a:cubicBezTo>
                <a:cubicBezTo>
                  <a:pt x="299" y="209"/>
                  <a:pt x="293" y="202"/>
                  <a:pt x="293" y="193"/>
                </a:cubicBezTo>
                <a:cubicBezTo>
                  <a:pt x="293" y="191"/>
                  <a:pt x="293" y="189"/>
                  <a:pt x="294" y="187"/>
                </a:cubicBezTo>
                <a:cubicBezTo>
                  <a:pt x="232" y="148"/>
                  <a:pt x="232" y="148"/>
                  <a:pt x="232" y="148"/>
                </a:cubicBezTo>
                <a:cubicBezTo>
                  <a:pt x="229" y="152"/>
                  <a:pt x="224" y="154"/>
                  <a:pt x="218" y="154"/>
                </a:cubicBezTo>
                <a:cubicBezTo>
                  <a:pt x="214" y="154"/>
                  <a:pt x="209" y="152"/>
                  <a:pt x="206" y="149"/>
                </a:cubicBezTo>
                <a:cubicBezTo>
                  <a:pt x="168" y="180"/>
                  <a:pt x="168" y="180"/>
                  <a:pt x="168" y="180"/>
                </a:cubicBezTo>
                <a:cubicBezTo>
                  <a:pt x="171" y="183"/>
                  <a:pt x="172" y="188"/>
                  <a:pt x="172" y="192"/>
                </a:cubicBezTo>
                <a:cubicBezTo>
                  <a:pt x="172" y="205"/>
                  <a:pt x="162" y="216"/>
                  <a:pt x="148" y="216"/>
                </a:cubicBezTo>
                <a:cubicBezTo>
                  <a:pt x="135" y="216"/>
                  <a:pt x="125" y="205"/>
                  <a:pt x="125" y="192"/>
                </a:cubicBezTo>
                <a:cubicBezTo>
                  <a:pt x="125" y="179"/>
                  <a:pt x="135" y="169"/>
                  <a:pt x="148" y="169"/>
                </a:cubicBezTo>
                <a:cubicBezTo>
                  <a:pt x="155" y="169"/>
                  <a:pt x="161" y="171"/>
                  <a:pt x="165" y="175"/>
                </a:cubicBezTo>
                <a:cubicBezTo>
                  <a:pt x="203" y="145"/>
                  <a:pt x="203" y="145"/>
                  <a:pt x="203" y="145"/>
                </a:cubicBezTo>
                <a:cubicBezTo>
                  <a:pt x="201" y="142"/>
                  <a:pt x="200" y="139"/>
                  <a:pt x="200" y="136"/>
                </a:cubicBezTo>
                <a:cubicBezTo>
                  <a:pt x="200" y="127"/>
                  <a:pt x="207" y="119"/>
                  <a:pt x="216" y="118"/>
                </a:cubicBezTo>
                <a:cubicBezTo>
                  <a:pt x="218" y="68"/>
                  <a:pt x="218" y="68"/>
                  <a:pt x="218" y="68"/>
                </a:cubicBezTo>
                <a:cubicBezTo>
                  <a:pt x="211" y="67"/>
                  <a:pt x="205" y="62"/>
                  <a:pt x="202" y="55"/>
                </a:cubicBezTo>
                <a:cubicBezTo>
                  <a:pt x="133" y="75"/>
                  <a:pt x="133" y="75"/>
                  <a:pt x="133" y="75"/>
                </a:cubicBezTo>
                <a:cubicBezTo>
                  <a:pt x="133" y="76"/>
                  <a:pt x="133" y="77"/>
                  <a:pt x="133" y="79"/>
                </a:cubicBezTo>
                <a:cubicBezTo>
                  <a:pt x="133" y="86"/>
                  <a:pt x="130" y="93"/>
                  <a:pt x="125" y="97"/>
                </a:cubicBezTo>
                <a:cubicBezTo>
                  <a:pt x="138" y="116"/>
                  <a:pt x="138" y="116"/>
                  <a:pt x="138" y="116"/>
                </a:cubicBezTo>
                <a:cubicBezTo>
                  <a:pt x="140" y="115"/>
                  <a:pt x="141" y="115"/>
                  <a:pt x="143" y="115"/>
                </a:cubicBezTo>
                <a:cubicBezTo>
                  <a:pt x="150" y="115"/>
                  <a:pt x="156" y="121"/>
                  <a:pt x="156" y="128"/>
                </a:cubicBezTo>
                <a:cubicBezTo>
                  <a:pt x="156" y="135"/>
                  <a:pt x="150" y="141"/>
                  <a:pt x="143" y="141"/>
                </a:cubicBezTo>
                <a:cubicBezTo>
                  <a:pt x="136" y="141"/>
                  <a:pt x="130" y="135"/>
                  <a:pt x="130" y="128"/>
                </a:cubicBezTo>
                <a:cubicBezTo>
                  <a:pt x="130" y="124"/>
                  <a:pt x="131" y="121"/>
                  <a:pt x="133" y="119"/>
                </a:cubicBezTo>
                <a:cubicBezTo>
                  <a:pt x="120" y="100"/>
                  <a:pt x="120" y="100"/>
                  <a:pt x="120" y="100"/>
                </a:cubicBezTo>
                <a:cubicBezTo>
                  <a:pt x="117" y="102"/>
                  <a:pt x="113" y="103"/>
                  <a:pt x="109" y="103"/>
                </a:cubicBezTo>
                <a:cubicBezTo>
                  <a:pt x="103" y="103"/>
                  <a:pt x="97" y="101"/>
                  <a:pt x="93" y="97"/>
                </a:cubicBezTo>
                <a:cubicBezTo>
                  <a:pt x="55" y="132"/>
                  <a:pt x="55" y="132"/>
                  <a:pt x="55" y="132"/>
                </a:cubicBezTo>
                <a:cubicBezTo>
                  <a:pt x="56" y="133"/>
                  <a:pt x="56" y="135"/>
                  <a:pt x="56" y="136"/>
                </a:cubicBezTo>
                <a:cubicBezTo>
                  <a:pt x="56" y="141"/>
                  <a:pt x="52" y="145"/>
                  <a:pt x="47" y="145"/>
                </a:cubicBezTo>
                <a:cubicBezTo>
                  <a:pt x="42" y="145"/>
                  <a:pt x="39" y="141"/>
                  <a:pt x="39" y="136"/>
                </a:cubicBezTo>
                <a:cubicBezTo>
                  <a:pt x="39" y="131"/>
                  <a:pt x="43" y="127"/>
                  <a:pt x="47" y="127"/>
                </a:cubicBezTo>
                <a:close/>
                <a:moveTo>
                  <a:pt x="23" y="257"/>
                </a:moveTo>
                <a:cubicBezTo>
                  <a:pt x="18" y="244"/>
                  <a:pt x="14" y="230"/>
                  <a:pt x="12" y="215"/>
                </a:cubicBezTo>
                <a:cubicBezTo>
                  <a:pt x="21" y="223"/>
                  <a:pt x="33" y="229"/>
                  <a:pt x="49" y="235"/>
                </a:cubicBezTo>
                <a:cubicBezTo>
                  <a:pt x="52" y="253"/>
                  <a:pt x="57" y="271"/>
                  <a:pt x="64" y="287"/>
                </a:cubicBezTo>
                <a:cubicBezTo>
                  <a:pt x="43" y="278"/>
                  <a:pt x="28" y="268"/>
                  <a:pt x="23" y="257"/>
                </a:cubicBezTo>
                <a:close/>
                <a:moveTo>
                  <a:pt x="61" y="238"/>
                </a:moveTo>
                <a:cubicBezTo>
                  <a:pt x="75" y="243"/>
                  <a:pt x="92" y="246"/>
                  <a:pt x="110" y="249"/>
                </a:cubicBezTo>
                <a:cubicBezTo>
                  <a:pt x="112" y="269"/>
                  <a:pt x="116" y="287"/>
                  <a:pt x="121" y="303"/>
                </a:cubicBezTo>
                <a:cubicBezTo>
                  <a:pt x="106" y="301"/>
                  <a:pt x="92" y="297"/>
                  <a:pt x="79" y="293"/>
                </a:cubicBezTo>
                <a:cubicBezTo>
                  <a:pt x="71" y="276"/>
                  <a:pt x="65" y="258"/>
                  <a:pt x="61" y="238"/>
                </a:cubicBezTo>
                <a:close/>
                <a:moveTo>
                  <a:pt x="36" y="285"/>
                </a:moveTo>
                <a:cubicBezTo>
                  <a:pt x="46" y="291"/>
                  <a:pt x="58" y="297"/>
                  <a:pt x="72" y="302"/>
                </a:cubicBezTo>
                <a:cubicBezTo>
                  <a:pt x="84" y="325"/>
                  <a:pt x="100" y="344"/>
                  <a:pt x="119" y="358"/>
                </a:cubicBezTo>
                <a:cubicBezTo>
                  <a:pt x="85" y="343"/>
                  <a:pt x="56" y="318"/>
                  <a:pt x="36" y="285"/>
                </a:cubicBezTo>
                <a:close/>
                <a:moveTo>
                  <a:pt x="87" y="307"/>
                </a:moveTo>
                <a:cubicBezTo>
                  <a:pt x="99" y="310"/>
                  <a:pt x="112" y="313"/>
                  <a:pt x="125" y="315"/>
                </a:cubicBezTo>
                <a:cubicBezTo>
                  <a:pt x="133" y="336"/>
                  <a:pt x="143" y="354"/>
                  <a:pt x="154" y="366"/>
                </a:cubicBezTo>
                <a:cubicBezTo>
                  <a:pt x="128" y="355"/>
                  <a:pt x="104" y="334"/>
                  <a:pt x="87" y="307"/>
                </a:cubicBezTo>
                <a:close/>
                <a:moveTo>
                  <a:pt x="187" y="373"/>
                </a:moveTo>
                <a:cubicBezTo>
                  <a:pt x="186" y="373"/>
                  <a:pt x="185" y="373"/>
                  <a:pt x="184" y="373"/>
                </a:cubicBezTo>
                <a:cubicBezTo>
                  <a:pt x="167" y="368"/>
                  <a:pt x="150" y="347"/>
                  <a:pt x="138" y="317"/>
                </a:cubicBezTo>
                <a:cubicBezTo>
                  <a:pt x="154" y="319"/>
                  <a:pt x="170" y="320"/>
                  <a:pt x="187" y="321"/>
                </a:cubicBezTo>
                <a:lnTo>
                  <a:pt x="187" y="373"/>
                </a:lnTo>
                <a:close/>
                <a:moveTo>
                  <a:pt x="187" y="310"/>
                </a:moveTo>
                <a:cubicBezTo>
                  <a:pt x="169" y="309"/>
                  <a:pt x="151" y="308"/>
                  <a:pt x="134" y="306"/>
                </a:cubicBezTo>
                <a:cubicBezTo>
                  <a:pt x="129" y="289"/>
                  <a:pt x="124" y="270"/>
                  <a:pt x="121" y="250"/>
                </a:cubicBezTo>
                <a:cubicBezTo>
                  <a:pt x="142" y="253"/>
                  <a:pt x="165" y="254"/>
                  <a:pt x="187" y="255"/>
                </a:cubicBezTo>
                <a:lnTo>
                  <a:pt x="187" y="310"/>
                </a:lnTo>
                <a:close/>
                <a:moveTo>
                  <a:pt x="200" y="373"/>
                </a:moveTo>
                <a:cubicBezTo>
                  <a:pt x="199" y="373"/>
                  <a:pt x="198" y="373"/>
                  <a:pt x="198" y="373"/>
                </a:cubicBezTo>
                <a:cubicBezTo>
                  <a:pt x="198" y="321"/>
                  <a:pt x="198" y="321"/>
                  <a:pt x="198" y="321"/>
                </a:cubicBezTo>
                <a:cubicBezTo>
                  <a:pt x="215" y="320"/>
                  <a:pt x="231" y="319"/>
                  <a:pt x="247" y="317"/>
                </a:cubicBezTo>
                <a:cubicBezTo>
                  <a:pt x="234" y="348"/>
                  <a:pt x="218" y="369"/>
                  <a:pt x="200" y="373"/>
                </a:cubicBezTo>
                <a:close/>
                <a:moveTo>
                  <a:pt x="198" y="309"/>
                </a:moveTo>
                <a:cubicBezTo>
                  <a:pt x="198" y="255"/>
                  <a:pt x="198" y="255"/>
                  <a:pt x="198" y="255"/>
                </a:cubicBezTo>
                <a:cubicBezTo>
                  <a:pt x="220" y="254"/>
                  <a:pt x="242" y="253"/>
                  <a:pt x="263" y="250"/>
                </a:cubicBezTo>
                <a:cubicBezTo>
                  <a:pt x="261" y="270"/>
                  <a:pt x="256" y="288"/>
                  <a:pt x="251" y="305"/>
                </a:cubicBezTo>
                <a:cubicBezTo>
                  <a:pt x="234" y="307"/>
                  <a:pt x="216" y="309"/>
                  <a:pt x="198" y="309"/>
                </a:cubicBezTo>
                <a:close/>
                <a:moveTo>
                  <a:pt x="260" y="314"/>
                </a:moveTo>
                <a:cubicBezTo>
                  <a:pt x="274" y="312"/>
                  <a:pt x="288" y="309"/>
                  <a:pt x="300" y="305"/>
                </a:cubicBezTo>
                <a:cubicBezTo>
                  <a:pt x="282" y="334"/>
                  <a:pt x="258" y="356"/>
                  <a:pt x="230" y="367"/>
                </a:cubicBezTo>
                <a:cubicBezTo>
                  <a:pt x="241" y="354"/>
                  <a:pt x="252" y="336"/>
                  <a:pt x="260" y="314"/>
                </a:cubicBezTo>
                <a:close/>
                <a:moveTo>
                  <a:pt x="264" y="302"/>
                </a:moveTo>
                <a:cubicBezTo>
                  <a:pt x="269" y="286"/>
                  <a:pt x="272" y="268"/>
                  <a:pt x="275" y="249"/>
                </a:cubicBezTo>
                <a:cubicBezTo>
                  <a:pt x="293" y="246"/>
                  <a:pt x="310" y="242"/>
                  <a:pt x="325" y="238"/>
                </a:cubicBezTo>
                <a:cubicBezTo>
                  <a:pt x="322" y="257"/>
                  <a:pt x="316" y="275"/>
                  <a:pt x="308" y="291"/>
                </a:cubicBezTo>
                <a:cubicBezTo>
                  <a:pt x="295" y="295"/>
                  <a:pt x="280" y="299"/>
                  <a:pt x="264" y="302"/>
                </a:cubicBezTo>
                <a:close/>
                <a:moveTo>
                  <a:pt x="269" y="357"/>
                </a:moveTo>
                <a:cubicBezTo>
                  <a:pt x="288" y="342"/>
                  <a:pt x="303" y="323"/>
                  <a:pt x="315" y="300"/>
                </a:cubicBezTo>
                <a:cubicBezTo>
                  <a:pt x="328" y="295"/>
                  <a:pt x="340" y="290"/>
                  <a:pt x="349" y="285"/>
                </a:cubicBezTo>
                <a:cubicBezTo>
                  <a:pt x="330" y="316"/>
                  <a:pt x="302" y="341"/>
                  <a:pt x="269" y="357"/>
                </a:cubicBezTo>
                <a:close/>
                <a:moveTo>
                  <a:pt x="361" y="260"/>
                </a:moveTo>
                <a:cubicBezTo>
                  <a:pt x="357" y="268"/>
                  <a:pt x="343" y="277"/>
                  <a:pt x="322" y="285"/>
                </a:cubicBezTo>
                <a:cubicBezTo>
                  <a:pt x="329" y="269"/>
                  <a:pt x="334" y="252"/>
                  <a:pt x="337" y="234"/>
                </a:cubicBezTo>
                <a:cubicBezTo>
                  <a:pt x="352" y="229"/>
                  <a:pt x="364" y="222"/>
                  <a:pt x="372" y="215"/>
                </a:cubicBezTo>
                <a:cubicBezTo>
                  <a:pt x="370" y="231"/>
                  <a:pt x="367" y="246"/>
                  <a:pt x="361" y="260"/>
                </a:cubicBezTo>
                <a:close/>
                <a:moveTo>
                  <a:pt x="192" y="247"/>
                </a:moveTo>
                <a:cubicBezTo>
                  <a:pt x="104" y="247"/>
                  <a:pt x="9" y="228"/>
                  <a:pt x="9" y="193"/>
                </a:cubicBezTo>
                <a:cubicBezTo>
                  <a:pt x="9" y="167"/>
                  <a:pt x="67" y="150"/>
                  <a:pt x="122" y="144"/>
                </a:cubicBezTo>
                <a:cubicBezTo>
                  <a:pt x="124" y="144"/>
                  <a:pt x="126" y="145"/>
                  <a:pt x="126" y="147"/>
                </a:cubicBezTo>
                <a:cubicBezTo>
                  <a:pt x="127" y="150"/>
                  <a:pt x="125" y="152"/>
                  <a:pt x="123" y="152"/>
                </a:cubicBezTo>
                <a:cubicBezTo>
                  <a:pt x="51" y="160"/>
                  <a:pt x="18" y="179"/>
                  <a:pt x="18" y="193"/>
                </a:cubicBezTo>
                <a:cubicBezTo>
                  <a:pt x="18" y="214"/>
                  <a:pt x="89" y="238"/>
                  <a:pt x="192" y="238"/>
                </a:cubicBezTo>
                <a:cubicBezTo>
                  <a:pt x="295" y="238"/>
                  <a:pt x="367" y="214"/>
                  <a:pt x="367" y="193"/>
                </a:cubicBezTo>
                <a:cubicBezTo>
                  <a:pt x="367" y="180"/>
                  <a:pt x="339" y="163"/>
                  <a:pt x="276" y="154"/>
                </a:cubicBezTo>
                <a:cubicBezTo>
                  <a:pt x="274" y="153"/>
                  <a:pt x="272" y="151"/>
                  <a:pt x="272" y="149"/>
                </a:cubicBezTo>
                <a:cubicBezTo>
                  <a:pt x="273" y="147"/>
                  <a:pt x="275" y="145"/>
                  <a:pt x="277" y="146"/>
                </a:cubicBezTo>
                <a:cubicBezTo>
                  <a:pt x="339" y="155"/>
                  <a:pt x="375" y="172"/>
                  <a:pt x="375" y="193"/>
                </a:cubicBezTo>
                <a:cubicBezTo>
                  <a:pt x="375" y="228"/>
                  <a:pt x="281" y="247"/>
                  <a:pt x="192" y="247"/>
                </a:cubicBezTo>
                <a:close/>
              </a:path>
            </a:pathLst>
          </a:custGeom>
          <a:solidFill>
            <a:srgbClr val="002060"/>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a:extLst>
              <a:ext uri="{FF2B5EF4-FFF2-40B4-BE49-F238E27FC236}">
                <a16:creationId xmlns:a16="http://schemas.microsoft.com/office/drawing/2014/main" id="{BC8C9027-05DC-27C5-F587-8CA78CD6D384}"/>
              </a:ext>
            </a:extLst>
          </p:cNvPr>
          <p:cNvGrpSpPr/>
          <p:nvPr/>
        </p:nvGrpSpPr>
        <p:grpSpPr>
          <a:xfrm>
            <a:off x="4292994" y="2190972"/>
            <a:ext cx="1218412" cy="1062976"/>
            <a:chOff x="-1885951" y="1168400"/>
            <a:chExt cx="1157288" cy="1009650"/>
          </a:xfrm>
          <a:solidFill>
            <a:schemeClr val="bg1"/>
          </a:solidFill>
        </p:grpSpPr>
        <p:sp>
          <p:nvSpPr>
            <p:cNvPr id="13" name="Freeform 6">
              <a:extLst>
                <a:ext uri="{FF2B5EF4-FFF2-40B4-BE49-F238E27FC236}">
                  <a16:creationId xmlns:a16="http://schemas.microsoft.com/office/drawing/2014/main" id="{BCD37089-9FD8-F4D0-A112-2D6AABD55D5D}"/>
                </a:ext>
              </a:extLst>
            </p:cNvPr>
            <p:cNvSpPr>
              <a:spLocks/>
            </p:cNvSpPr>
            <p:nvPr/>
          </p:nvSpPr>
          <p:spPr bwMode="auto">
            <a:xfrm>
              <a:off x="-1722438" y="1168400"/>
              <a:ext cx="852488" cy="306388"/>
            </a:xfrm>
            <a:custGeom>
              <a:avLst/>
              <a:gdLst>
                <a:gd name="T0" fmla="*/ 164 w 324"/>
                <a:gd name="T1" fmla="*/ 14 h 117"/>
                <a:gd name="T2" fmla="*/ 309 w 324"/>
                <a:gd name="T3" fmla="*/ 98 h 117"/>
                <a:gd name="T4" fmla="*/ 310 w 324"/>
                <a:gd name="T5" fmla="*/ 100 h 117"/>
                <a:gd name="T6" fmla="*/ 317 w 324"/>
                <a:gd name="T7" fmla="*/ 103 h 117"/>
                <a:gd name="T8" fmla="*/ 320 w 324"/>
                <a:gd name="T9" fmla="*/ 103 h 117"/>
                <a:gd name="T10" fmla="*/ 322 w 324"/>
                <a:gd name="T11" fmla="*/ 93 h 117"/>
                <a:gd name="T12" fmla="*/ 321 w 324"/>
                <a:gd name="T13" fmla="*/ 91 h 117"/>
                <a:gd name="T14" fmla="*/ 164 w 324"/>
                <a:gd name="T15" fmla="*/ 0 h 117"/>
                <a:gd name="T16" fmla="*/ 9 w 324"/>
                <a:gd name="T17" fmla="*/ 88 h 117"/>
                <a:gd name="T18" fmla="*/ 3 w 324"/>
                <a:gd name="T19" fmla="*/ 87 h 117"/>
                <a:gd name="T20" fmla="*/ 2 w 324"/>
                <a:gd name="T21" fmla="*/ 86 h 117"/>
                <a:gd name="T22" fmla="*/ 0 w 324"/>
                <a:gd name="T23" fmla="*/ 89 h 117"/>
                <a:gd name="T24" fmla="*/ 3 w 324"/>
                <a:gd name="T25" fmla="*/ 115 h 117"/>
                <a:gd name="T26" fmla="*/ 5 w 324"/>
                <a:gd name="T27" fmla="*/ 117 h 117"/>
                <a:gd name="T28" fmla="*/ 7 w 324"/>
                <a:gd name="T29" fmla="*/ 116 h 117"/>
                <a:gd name="T30" fmla="*/ 26 w 324"/>
                <a:gd name="T31" fmla="*/ 98 h 117"/>
                <a:gd name="T32" fmla="*/ 25 w 324"/>
                <a:gd name="T33" fmla="*/ 94 h 117"/>
                <a:gd name="T34" fmla="*/ 23 w 324"/>
                <a:gd name="T35" fmla="*/ 93 h 117"/>
                <a:gd name="T36" fmla="*/ 164 w 324"/>
                <a:gd name="T37" fmla="*/ 1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4" h="117">
                  <a:moveTo>
                    <a:pt x="164" y="14"/>
                  </a:moveTo>
                  <a:cubicBezTo>
                    <a:pt x="226" y="14"/>
                    <a:pt x="281" y="46"/>
                    <a:pt x="309" y="98"/>
                  </a:cubicBezTo>
                  <a:cubicBezTo>
                    <a:pt x="310" y="100"/>
                    <a:pt x="310" y="100"/>
                    <a:pt x="310" y="100"/>
                  </a:cubicBezTo>
                  <a:cubicBezTo>
                    <a:pt x="312" y="102"/>
                    <a:pt x="314" y="103"/>
                    <a:pt x="317" y="103"/>
                  </a:cubicBezTo>
                  <a:cubicBezTo>
                    <a:pt x="318" y="103"/>
                    <a:pt x="319" y="103"/>
                    <a:pt x="320" y="103"/>
                  </a:cubicBezTo>
                  <a:cubicBezTo>
                    <a:pt x="323" y="101"/>
                    <a:pt x="324" y="97"/>
                    <a:pt x="322" y="93"/>
                  </a:cubicBezTo>
                  <a:cubicBezTo>
                    <a:pt x="321" y="91"/>
                    <a:pt x="321" y="91"/>
                    <a:pt x="321" y="91"/>
                  </a:cubicBezTo>
                  <a:cubicBezTo>
                    <a:pt x="291" y="35"/>
                    <a:pt x="231" y="0"/>
                    <a:pt x="164" y="0"/>
                  </a:cubicBezTo>
                  <a:cubicBezTo>
                    <a:pt x="99" y="0"/>
                    <a:pt x="40" y="34"/>
                    <a:pt x="9" y="88"/>
                  </a:cubicBezTo>
                  <a:cubicBezTo>
                    <a:pt x="3" y="87"/>
                    <a:pt x="3" y="87"/>
                    <a:pt x="3" y="87"/>
                  </a:cubicBezTo>
                  <a:cubicBezTo>
                    <a:pt x="3" y="87"/>
                    <a:pt x="3" y="86"/>
                    <a:pt x="2" y="86"/>
                  </a:cubicBezTo>
                  <a:cubicBezTo>
                    <a:pt x="0" y="86"/>
                    <a:pt x="0" y="87"/>
                    <a:pt x="0" y="89"/>
                  </a:cubicBezTo>
                  <a:cubicBezTo>
                    <a:pt x="3" y="115"/>
                    <a:pt x="3" y="115"/>
                    <a:pt x="3" y="115"/>
                  </a:cubicBezTo>
                  <a:cubicBezTo>
                    <a:pt x="3" y="116"/>
                    <a:pt x="4" y="117"/>
                    <a:pt x="5" y="117"/>
                  </a:cubicBezTo>
                  <a:cubicBezTo>
                    <a:pt x="6" y="117"/>
                    <a:pt x="7" y="117"/>
                    <a:pt x="7" y="116"/>
                  </a:cubicBezTo>
                  <a:cubicBezTo>
                    <a:pt x="26" y="98"/>
                    <a:pt x="26" y="98"/>
                    <a:pt x="26" y="98"/>
                  </a:cubicBezTo>
                  <a:cubicBezTo>
                    <a:pt x="28" y="96"/>
                    <a:pt x="28" y="95"/>
                    <a:pt x="25" y="94"/>
                  </a:cubicBezTo>
                  <a:cubicBezTo>
                    <a:pt x="23" y="93"/>
                    <a:pt x="23" y="93"/>
                    <a:pt x="23" y="93"/>
                  </a:cubicBezTo>
                  <a:cubicBezTo>
                    <a:pt x="51" y="44"/>
                    <a:pt x="105" y="14"/>
                    <a:pt x="16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03233E3B-5EA4-915F-08D7-D74F7DCC10A9}"/>
                </a:ext>
              </a:extLst>
            </p:cNvPr>
            <p:cNvSpPr>
              <a:spLocks/>
            </p:cNvSpPr>
            <p:nvPr/>
          </p:nvSpPr>
          <p:spPr bwMode="auto">
            <a:xfrm>
              <a:off x="-1625601" y="1241425"/>
              <a:ext cx="681038" cy="233363"/>
            </a:xfrm>
            <a:custGeom>
              <a:avLst/>
              <a:gdLst>
                <a:gd name="T0" fmla="*/ 237 w 259"/>
                <a:gd name="T1" fmla="*/ 64 h 89"/>
                <a:gd name="T2" fmla="*/ 233 w 259"/>
                <a:gd name="T3" fmla="*/ 65 h 89"/>
                <a:gd name="T4" fmla="*/ 232 w 259"/>
                <a:gd name="T5" fmla="*/ 70 h 89"/>
                <a:gd name="T6" fmla="*/ 251 w 259"/>
                <a:gd name="T7" fmla="*/ 88 h 89"/>
                <a:gd name="T8" fmla="*/ 253 w 259"/>
                <a:gd name="T9" fmla="*/ 89 h 89"/>
                <a:gd name="T10" fmla="*/ 255 w 259"/>
                <a:gd name="T11" fmla="*/ 86 h 89"/>
                <a:gd name="T12" fmla="*/ 259 w 259"/>
                <a:gd name="T13" fmla="*/ 61 h 89"/>
                <a:gd name="T14" fmla="*/ 257 w 259"/>
                <a:gd name="T15" fmla="*/ 57 h 89"/>
                <a:gd name="T16" fmla="*/ 255 w 259"/>
                <a:gd name="T17" fmla="*/ 58 h 89"/>
                <a:gd name="T18" fmla="*/ 251 w 259"/>
                <a:gd name="T19" fmla="*/ 59 h 89"/>
                <a:gd name="T20" fmla="*/ 128 w 259"/>
                <a:gd name="T21" fmla="*/ 0 h 89"/>
                <a:gd name="T22" fmla="*/ 2 w 259"/>
                <a:gd name="T23" fmla="*/ 64 h 89"/>
                <a:gd name="T24" fmla="*/ 4 w 259"/>
                <a:gd name="T25" fmla="*/ 74 h 89"/>
                <a:gd name="T26" fmla="*/ 13 w 259"/>
                <a:gd name="T27" fmla="*/ 72 h 89"/>
                <a:gd name="T28" fmla="*/ 128 w 259"/>
                <a:gd name="T29" fmla="*/ 13 h 89"/>
                <a:gd name="T30" fmla="*/ 237 w 259"/>
                <a:gd name="T31" fmla="*/ 6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9" h="89">
                  <a:moveTo>
                    <a:pt x="237" y="64"/>
                  </a:moveTo>
                  <a:cubicBezTo>
                    <a:pt x="233" y="65"/>
                    <a:pt x="233" y="65"/>
                    <a:pt x="233" y="65"/>
                  </a:cubicBezTo>
                  <a:cubicBezTo>
                    <a:pt x="231" y="66"/>
                    <a:pt x="230" y="68"/>
                    <a:pt x="232" y="70"/>
                  </a:cubicBezTo>
                  <a:cubicBezTo>
                    <a:pt x="251" y="88"/>
                    <a:pt x="251" y="88"/>
                    <a:pt x="251" y="88"/>
                  </a:cubicBezTo>
                  <a:cubicBezTo>
                    <a:pt x="252" y="88"/>
                    <a:pt x="253" y="89"/>
                    <a:pt x="253" y="89"/>
                  </a:cubicBezTo>
                  <a:cubicBezTo>
                    <a:pt x="254" y="89"/>
                    <a:pt x="255" y="88"/>
                    <a:pt x="255" y="86"/>
                  </a:cubicBezTo>
                  <a:cubicBezTo>
                    <a:pt x="259" y="61"/>
                    <a:pt x="259" y="61"/>
                    <a:pt x="259" y="61"/>
                  </a:cubicBezTo>
                  <a:cubicBezTo>
                    <a:pt x="259" y="59"/>
                    <a:pt x="258" y="57"/>
                    <a:pt x="257" y="57"/>
                  </a:cubicBezTo>
                  <a:cubicBezTo>
                    <a:pt x="256" y="57"/>
                    <a:pt x="256" y="57"/>
                    <a:pt x="255" y="58"/>
                  </a:cubicBezTo>
                  <a:cubicBezTo>
                    <a:pt x="251" y="59"/>
                    <a:pt x="251" y="59"/>
                    <a:pt x="251" y="59"/>
                  </a:cubicBezTo>
                  <a:cubicBezTo>
                    <a:pt x="223" y="22"/>
                    <a:pt x="178" y="0"/>
                    <a:pt x="128" y="0"/>
                  </a:cubicBezTo>
                  <a:cubicBezTo>
                    <a:pt x="77" y="0"/>
                    <a:pt x="29" y="24"/>
                    <a:pt x="2" y="64"/>
                  </a:cubicBezTo>
                  <a:cubicBezTo>
                    <a:pt x="0" y="67"/>
                    <a:pt x="0" y="72"/>
                    <a:pt x="4" y="74"/>
                  </a:cubicBezTo>
                  <a:cubicBezTo>
                    <a:pt x="7" y="76"/>
                    <a:pt x="11" y="75"/>
                    <a:pt x="13" y="72"/>
                  </a:cubicBezTo>
                  <a:cubicBezTo>
                    <a:pt x="38" y="35"/>
                    <a:pt x="81" y="13"/>
                    <a:pt x="128" y="13"/>
                  </a:cubicBezTo>
                  <a:cubicBezTo>
                    <a:pt x="172" y="13"/>
                    <a:pt x="211" y="32"/>
                    <a:pt x="237"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C3124ED4-DF6B-7975-04C0-BFDD12ADC63A}"/>
                </a:ext>
              </a:extLst>
            </p:cNvPr>
            <p:cNvSpPr>
              <a:spLocks noEditPoints="1"/>
            </p:cNvSpPr>
            <p:nvPr/>
          </p:nvSpPr>
          <p:spPr bwMode="auto">
            <a:xfrm>
              <a:off x="-1885951" y="1511300"/>
              <a:ext cx="560388" cy="666750"/>
            </a:xfrm>
            <a:custGeom>
              <a:avLst/>
              <a:gdLst>
                <a:gd name="T0" fmla="*/ 187 w 213"/>
                <a:gd name="T1" fmla="*/ 0 h 255"/>
                <a:gd name="T2" fmla="*/ 27 w 213"/>
                <a:gd name="T3" fmla="*/ 0 h 255"/>
                <a:gd name="T4" fmla="*/ 0 w 213"/>
                <a:gd name="T5" fmla="*/ 28 h 255"/>
                <a:gd name="T6" fmla="*/ 0 w 213"/>
                <a:gd name="T7" fmla="*/ 227 h 255"/>
                <a:gd name="T8" fmla="*/ 27 w 213"/>
                <a:gd name="T9" fmla="*/ 255 h 255"/>
                <a:gd name="T10" fmla="*/ 187 w 213"/>
                <a:gd name="T11" fmla="*/ 255 h 255"/>
                <a:gd name="T12" fmla="*/ 213 w 213"/>
                <a:gd name="T13" fmla="*/ 227 h 255"/>
                <a:gd name="T14" fmla="*/ 213 w 213"/>
                <a:gd name="T15" fmla="*/ 28 h 255"/>
                <a:gd name="T16" fmla="*/ 187 w 213"/>
                <a:gd name="T17" fmla="*/ 0 h 255"/>
                <a:gd name="T18" fmla="*/ 162 w 213"/>
                <a:gd name="T19" fmla="*/ 217 h 255"/>
                <a:gd name="T20" fmla="*/ 52 w 213"/>
                <a:gd name="T21" fmla="*/ 217 h 255"/>
                <a:gd name="T22" fmla="*/ 45 w 213"/>
                <a:gd name="T23" fmla="*/ 210 h 255"/>
                <a:gd name="T24" fmla="*/ 52 w 213"/>
                <a:gd name="T25" fmla="*/ 203 h 255"/>
                <a:gd name="T26" fmla="*/ 162 w 213"/>
                <a:gd name="T27" fmla="*/ 203 h 255"/>
                <a:gd name="T28" fmla="*/ 169 w 213"/>
                <a:gd name="T29" fmla="*/ 210 h 255"/>
                <a:gd name="T30" fmla="*/ 162 w 213"/>
                <a:gd name="T31" fmla="*/ 217 h 255"/>
                <a:gd name="T32" fmla="*/ 162 w 213"/>
                <a:gd name="T33" fmla="*/ 189 h 255"/>
                <a:gd name="T34" fmla="*/ 52 w 213"/>
                <a:gd name="T35" fmla="*/ 189 h 255"/>
                <a:gd name="T36" fmla="*/ 45 w 213"/>
                <a:gd name="T37" fmla="*/ 182 h 255"/>
                <a:gd name="T38" fmla="*/ 52 w 213"/>
                <a:gd name="T39" fmla="*/ 175 h 255"/>
                <a:gd name="T40" fmla="*/ 162 w 213"/>
                <a:gd name="T41" fmla="*/ 175 h 255"/>
                <a:gd name="T42" fmla="*/ 169 w 213"/>
                <a:gd name="T43" fmla="*/ 182 h 255"/>
                <a:gd name="T44" fmla="*/ 162 w 213"/>
                <a:gd name="T45" fmla="*/ 189 h 255"/>
                <a:gd name="T46" fmla="*/ 162 w 213"/>
                <a:gd name="T47" fmla="*/ 162 h 255"/>
                <a:gd name="T48" fmla="*/ 52 w 213"/>
                <a:gd name="T49" fmla="*/ 162 h 255"/>
                <a:gd name="T50" fmla="*/ 45 w 213"/>
                <a:gd name="T51" fmla="*/ 155 h 255"/>
                <a:gd name="T52" fmla="*/ 52 w 213"/>
                <a:gd name="T53" fmla="*/ 148 h 255"/>
                <a:gd name="T54" fmla="*/ 162 w 213"/>
                <a:gd name="T55" fmla="*/ 148 h 255"/>
                <a:gd name="T56" fmla="*/ 169 w 213"/>
                <a:gd name="T57" fmla="*/ 155 h 255"/>
                <a:gd name="T58" fmla="*/ 162 w 213"/>
                <a:gd name="T59" fmla="*/ 162 h 255"/>
                <a:gd name="T60" fmla="*/ 162 w 213"/>
                <a:gd name="T61" fmla="*/ 134 h 255"/>
                <a:gd name="T62" fmla="*/ 52 w 213"/>
                <a:gd name="T63" fmla="*/ 134 h 255"/>
                <a:gd name="T64" fmla="*/ 45 w 213"/>
                <a:gd name="T65" fmla="*/ 127 h 255"/>
                <a:gd name="T66" fmla="*/ 52 w 213"/>
                <a:gd name="T67" fmla="*/ 120 h 255"/>
                <a:gd name="T68" fmla="*/ 162 w 213"/>
                <a:gd name="T69" fmla="*/ 120 h 255"/>
                <a:gd name="T70" fmla="*/ 169 w 213"/>
                <a:gd name="T71" fmla="*/ 127 h 255"/>
                <a:gd name="T72" fmla="*/ 162 w 213"/>
                <a:gd name="T73" fmla="*/ 134 h 255"/>
                <a:gd name="T74" fmla="*/ 162 w 213"/>
                <a:gd name="T75" fmla="*/ 107 h 255"/>
                <a:gd name="T76" fmla="*/ 52 w 213"/>
                <a:gd name="T77" fmla="*/ 107 h 255"/>
                <a:gd name="T78" fmla="*/ 45 w 213"/>
                <a:gd name="T79" fmla="*/ 100 h 255"/>
                <a:gd name="T80" fmla="*/ 52 w 213"/>
                <a:gd name="T81" fmla="*/ 93 h 255"/>
                <a:gd name="T82" fmla="*/ 162 w 213"/>
                <a:gd name="T83" fmla="*/ 93 h 255"/>
                <a:gd name="T84" fmla="*/ 169 w 213"/>
                <a:gd name="T85" fmla="*/ 100 h 255"/>
                <a:gd name="T86" fmla="*/ 162 w 213"/>
                <a:gd name="T87" fmla="*/ 107 h 255"/>
                <a:gd name="T88" fmla="*/ 162 w 213"/>
                <a:gd name="T89" fmla="*/ 79 h 255"/>
                <a:gd name="T90" fmla="*/ 52 w 213"/>
                <a:gd name="T91" fmla="*/ 79 h 255"/>
                <a:gd name="T92" fmla="*/ 45 w 213"/>
                <a:gd name="T93" fmla="*/ 72 h 255"/>
                <a:gd name="T94" fmla="*/ 52 w 213"/>
                <a:gd name="T95" fmla="*/ 65 h 255"/>
                <a:gd name="T96" fmla="*/ 162 w 213"/>
                <a:gd name="T97" fmla="*/ 65 h 255"/>
                <a:gd name="T98" fmla="*/ 169 w 213"/>
                <a:gd name="T99" fmla="*/ 72 h 255"/>
                <a:gd name="T100" fmla="*/ 162 w 213"/>
                <a:gd name="T101" fmla="*/ 79 h 255"/>
                <a:gd name="T102" fmla="*/ 162 w 213"/>
                <a:gd name="T103" fmla="*/ 52 h 255"/>
                <a:gd name="T104" fmla="*/ 52 w 213"/>
                <a:gd name="T105" fmla="*/ 52 h 255"/>
                <a:gd name="T106" fmla="*/ 45 w 213"/>
                <a:gd name="T107" fmla="*/ 45 h 255"/>
                <a:gd name="T108" fmla="*/ 52 w 213"/>
                <a:gd name="T109" fmla="*/ 38 h 255"/>
                <a:gd name="T110" fmla="*/ 162 w 213"/>
                <a:gd name="T111" fmla="*/ 38 h 255"/>
                <a:gd name="T112" fmla="*/ 169 w 213"/>
                <a:gd name="T113" fmla="*/ 45 h 255"/>
                <a:gd name="T114" fmla="*/ 162 w 213"/>
                <a:gd name="T115" fmla="*/ 5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3" h="255">
                  <a:moveTo>
                    <a:pt x="187" y="0"/>
                  </a:moveTo>
                  <a:cubicBezTo>
                    <a:pt x="27" y="0"/>
                    <a:pt x="27" y="0"/>
                    <a:pt x="27" y="0"/>
                  </a:cubicBezTo>
                  <a:cubicBezTo>
                    <a:pt x="12" y="0"/>
                    <a:pt x="0" y="12"/>
                    <a:pt x="0" y="28"/>
                  </a:cubicBezTo>
                  <a:cubicBezTo>
                    <a:pt x="0" y="227"/>
                    <a:pt x="0" y="227"/>
                    <a:pt x="0" y="227"/>
                  </a:cubicBezTo>
                  <a:cubicBezTo>
                    <a:pt x="0" y="242"/>
                    <a:pt x="12" y="255"/>
                    <a:pt x="27" y="255"/>
                  </a:cubicBezTo>
                  <a:cubicBezTo>
                    <a:pt x="187" y="255"/>
                    <a:pt x="187" y="255"/>
                    <a:pt x="187" y="255"/>
                  </a:cubicBezTo>
                  <a:cubicBezTo>
                    <a:pt x="201" y="255"/>
                    <a:pt x="213" y="242"/>
                    <a:pt x="213" y="227"/>
                  </a:cubicBezTo>
                  <a:cubicBezTo>
                    <a:pt x="213" y="28"/>
                    <a:pt x="213" y="28"/>
                    <a:pt x="213" y="28"/>
                  </a:cubicBezTo>
                  <a:cubicBezTo>
                    <a:pt x="213" y="12"/>
                    <a:pt x="202" y="0"/>
                    <a:pt x="187" y="0"/>
                  </a:cubicBezTo>
                  <a:close/>
                  <a:moveTo>
                    <a:pt x="162" y="217"/>
                  </a:moveTo>
                  <a:cubicBezTo>
                    <a:pt x="52" y="217"/>
                    <a:pt x="52" y="217"/>
                    <a:pt x="52" y="217"/>
                  </a:cubicBezTo>
                  <a:cubicBezTo>
                    <a:pt x="48" y="217"/>
                    <a:pt x="45" y="214"/>
                    <a:pt x="45" y="210"/>
                  </a:cubicBezTo>
                  <a:cubicBezTo>
                    <a:pt x="45" y="206"/>
                    <a:pt x="48" y="203"/>
                    <a:pt x="52" y="203"/>
                  </a:cubicBezTo>
                  <a:cubicBezTo>
                    <a:pt x="162" y="203"/>
                    <a:pt x="162" y="203"/>
                    <a:pt x="162" y="203"/>
                  </a:cubicBezTo>
                  <a:cubicBezTo>
                    <a:pt x="166" y="203"/>
                    <a:pt x="169" y="206"/>
                    <a:pt x="169" y="210"/>
                  </a:cubicBezTo>
                  <a:cubicBezTo>
                    <a:pt x="169" y="214"/>
                    <a:pt x="166" y="217"/>
                    <a:pt x="162" y="217"/>
                  </a:cubicBezTo>
                  <a:close/>
                  <a:moveTo>
                    <a:pt x="162" y="189"/>
                  </a:moveTo>
                  <a:cubicBezTo>
                    <a:pt x="52" y="189"/>
                    <a:pt x="52" y="189"/>
                    <a:pt x="52" y="189"/>
                  </a:cubicBezTo>
                  <a:cubicBezTo>
                    <a:pt x="48" y="189"/>
                    <a:pt x="45" y="186"/>
                    <a:pt x="45" y="182"/>
                  </a:cubicBezTo>
                  <a:cubicBezTo>
                    <a:pt x="45" y="178"/>
                    <a:pt x="48" y="175"/>
                    <a:pt x="52" y="175"/>
                  </a:cubicBezTo>
                  <a:cubicBezTo>
                    <a:pt x="162" y="175"/>
                    <a:pt x="162" y="175"/>
                    <a:pt x="162" y="175"/>
                  </a:cubicBezTo>
                  <a:cubicBezTo>
                    <a:pt x="166" y="175"/>
                    <a:pt x="169" y="178"/>
                    <a:pt x="169" y="182"/>
                  </a:cubicBezTo>
                  <a:cubicBezTo>
                    <a:pt x="169" y="186"/>
                    <a:pt x="166" y="189"/>
                    <a:pt x="162" y="189"/>
                  </a:cubicBezTo>
                  <a:close/>
                  <a:moveTo>
                    <a:pt x="162" y="162"/>
                  </a:moveTo>
                  <a:cubicBezTo>
                    <a:pt x="52" y="162"/>
                    <a:pt x="52" y="162"/>
                    <a:pt x="52" y="162"/>
                  </a:cubicBezTo>
                  <a:cubicBezTo>
                    <a:pt x="48" y="162"/>
                    <a:pt x="45" y="159"/>
                    <a:pt x="45" y="155"/>
                  </a:cubicBezTo>
                  <a:cubicBezTo>
                    <a:pt x="45" y="151"/>
                    <a:pt x="48" y="148"/>
                    <a:pt x="52" y="148"/>
                  </a:cubicBezTo>
                  <a:cubicBezTo>
                    <a:pt x="162" y="148"/>
                    <a:pt x="162" y="148"/>
                    <a:pt x="162" y="148"/>
                  </a:cubicBezTo>
                  <a:cubicBezTo>
                    <a:pt x="166" y="148"/>
                    <a:pt x="169" y="151"/>
                    <a:pt x="169" y="155"/>
                  </a:cubicBezTo>
                  <a:cubicBezTo>
                    <a:pt x="169" y="159"/>
                    <a:pt x="166" y="162"/>
                    <a:pt x="162" y="162"/>
                  </a:cubicBezTo>
                  <a:close/>
                  <a:moveTo>
                    <a:pt x="162" y="134"/>
                  </a:moveTo>
                  <a:cubicBezTo>
                    <a:pt x="52" y="134"/>
                    <a:pt x="52" y="134"/>
                    <a:pt x="52" y="134"/>
                  </a:cubicBezTo>
                  <a:cubicBezTo>
                    <a:pt x="48" y="134"/>
                    <a:pt x="45" y="131"/>
                    <a:pt x="45" y="127"/>
                  </a:cubicBezTo>
                  <a:cubicBezTo>
                    <a:pt x="45" y="123"/>
                    <a:pt x="48" y="120"/>
                    <a:pt x="52" y="120"/>
                  </a:cubicBezTo>
                  <a:cubicBezTo>
                    <a:pt x="162" y="120"/>
                    <a:pt x="162" y="120"/>
                    <a:pt x="162" y="120"/>
                  </a:cubicBezTo>
                  <a:cubicBezTo>
                    <a:pt x="166" y="120"/>
                    <a:pt x="169" y="123"/>
                    <a:pt x="169" y="127"/>
                  </a:cubicBezTo>
                  <a:cubicBezTo>
                    <a:pt x="169" y="131"/>
                    <a:pt x="166" y="134"/>
                    <a:pt x="162" y="134"/>
                  </a:cubicBezTo>
                  <a:close/>
                  <a:moveTo>
                    <a:pt x="162" y="107"/>
                  </a:moveTo>
                  <a:cubicBezTo>
                    <a:pt x="52" y="107"/>
                    <a:pt x="52" y="107"/>
                    <a:pt x="52" y="107"/>
                  </a:cubicBezTo>
                  <a:cubicBezTo>
                    <a:pt x="48" y="107"/>
                    <a:pt x="45" y="103"/>
                    <a:pt x="45" y="100"/>
                  </a:cubicBezTo>
                  <a:cubicBezTo>
                    <a:pt x="45" y="96"/>
                    <a:pt x="48" y="93"/>
                    <a:pt x="52" y="93"/>
                  </a:cubicBezTo>
                  <a:cubicBezTo>
                    <a:pt x="162" y="93"/>
                    <a:pt x="162" y="93"/>
                    <a:pt x="162" y="93"/>
                  </a:cubicBezTo>
                  <a:cubicBezTo>
                    <a:pt x="166" y="93"/>
                    <a:pt x="169" y="96"/>
                    <a:pt x="169" y="100"/>
                  </a:cubicBezTo>
                  <a:cubicBezTo>
                    <a:pt x="169" y="103"/>
                    <a:pt x="166" y="107"/>
                    <a:pt x="162" y="107"/>
                  </a:cubicBezTo>
                  <a:close/>
                  <a:moveTo>
                    <a:pt x="162" y="79"/>
                  </a:moveTo>
                  <a:cubicBezTo>
                    <a:pt x="52" y="79"/>
                    <a:pt x="52" y="79"/>
                    <a:pt x="52" y="79"/>
                  </a:cubicBezTo>
                  <a:cubicBezTo>
                    <a:pt x="48" y="79"/>
                    <a:pt x="45" y="76"/>
                    <a:pt x="45" y="72"/>
                  </a:cubicBezTo>
                  <a:cubicBezTo>
                    <a:pt x="45" y="68"/>
                    <a:pt x="48" y="65"/>
                    <a:pt x="52" y="65"/>
                  </a:cubicBezTo>
                  <a:cubicBezTo>
                    <a:pt x="162" y="65"/>
                    <a:pt x="162" y="65"/>
                    <a:pt x="162" y="65"/>
                  </a:cubicBezTo>
                  <a:cubicBezTo>
                    <a:pt x="166" y="65"/>
                    <a:pt x="169" y="68"/>
                    <a:pt x="169" y="72"/>
                  </a:cubicBezTo>
                  <a:cubicBezTo>
                    <a:pt x="169" y="76"/>
                    <a:pt x="166" y="79"/>
                    <a:pt x="162" y="79"/>
                  </a:cubicBezTo>
                  <a:close/>
                  <a:moveTo>
                    <a:pt x="162" y="52"/>
                  </a:moveTo>
                  <a:cubicBezTo>
                    <a:pt x="52" y="52"/>
                    <a:pt x="52" y="52"/>
                    <a:pt x="52" y="52"/>
                  </a:cubicBezTo>
                  <a:cubicBezTo>
                    <a:pt x="48" y="52"/>
                    <a:pt x="45" y="48"/>
                    <a:pt x="45" y="45"/>
                  </a:cubicBezTo>
                  <a:cubicBezTo>
                    <a:pt x="45" y="41"/>
                    <a:pt x="48" y="38"/>
                    <a:pt x="52" y="38"/>
                  </a:cubicBezTo>
                  <a:cubicBezTo>
                    <a:pt x="162" y="38"/>
                    <a:pt x="162" y="38"/>
                    <a:pt x="162" y="38"/>
                  </a:cubicBezTo>
                  <a:cubicBezTo>
                    <a:pt x="166" y="38"/>
                    <a:pt x="169" y="41"/>
                    <a:pt x="169" y="45"/>
                  </a:cubicBezTo>
                  <a:cubicBezTo>
                    <a:pt x="169" y="48"/>
                    <a:pt x="166" y="52"/>
                    <a:pt x="16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106B0240-0702-B4AC-1633-EE9BAA148EBB}"/>
                </a:ext>
              </a:extLst>
            </p:cNvPr>
            <p:cNvSpPr>
              <a:spLocks noEditPoints="1"/>
            </p:cNvSpPr>
            <p:nvPr/>
          </p:nvSpPr>
          <p:spPr bwMode="auto">
            <a:xfrm>
              <a:off x="-1289051" y="1511300"/>
              <a:ext cx="560388" cy="666750"/>
            </a:xfrm>
            <a:custGeom>
              <a:avLst/>
              <a:gdLst>
                <a:gd name="T0" fmla="*/ 187 w 213"/>
                <a:gd name="T1" fmla="*/ 0 h 255"/>
                <a:gd name="T2" fmla="*/ 27 w 213"/>
                <a:gd name="T3" fmla="*/ 0 h 255"/>
                <a:gd name="T4" fmla="*/ 0 w 213"/>
                <a:gd name="T5" fmla="*/ 28 h 255"/>
                <a:gd name="T6" fmla="*/ 0 w 213"/>
                <a:gd name="T7" fmla="*/ 227 h 255"/>
                <a:gd name="T8" fmla="*/ 27 w 213"/>
                <a:gd name="T9" fmla="*/ 255 h 255"/>
                <a:gd name="T10" fmla="*/ 187 w 213"/>
                <a:gd name="T11" fmla="*/ 255 h 255"/>
                <a:gd name="T12" fmla="*/ 213 w 213"/>
                <a:gd name="T13" fmla="*/ 227 h 255"/>
                <a:gd name="T14" fmla="*/ 213 w 213"/>
                <a:gd name="T15" fmla="*/ 28 h 255"/>
                <a:gd name="T16" fmla="*/ 187 w 213"/>
                <a:gd name="T17" fmla="*/ 0 h 255"/>
                <a:gd name="T18" fmla="*/ 162 w 213"/>
                <a:gd name="T19" fmla="*/ 217 h 255"/>
                <a:gd name="T20" fmla="*/ 52 w 213"/>
                <a:gd name="T21" fmla="*/ 217 h 255"/>
                <a:gd name="T22" fmla="*/ 45 w 213"/>
                <a:gd name="T23" fmla="*/ 210 h 255"/>
                <a:gd name="T24" fmla="*/ 52 w 213"/>
                <a:gd name="T25" fmla="*/ 203 h 255"/>
                <a:gd name="T26" fmla="*/ 162 w 213"/>
                <a:gd name="T27" fmla="*/ 203 h 255"/>
                <a:gd name="T28" fmla="*/ 169 w 213"/>
                <a:gd name="T29" fmla="*/ 210 h 255"/>
                <a:gd name="T30" fmla="*/ 162 w 213"/>
                <a:gd name="T31" fmla="*/ 217 h 255"/>
                <a:gd name="T32" fmla="*/ 162 w 213"/>
                <a:gd name="T33" fmla="*/ 189 h 255"/>
                <a:gd name="T34" fmla="*/ 52 w 213"/>
                <a:gd name="T35" fmla="*/ 189 h 255"/>
                <a:gd name="T36" fmla="*/ 45 w 213"/>
                <a:gd name="T37" fmla="*/ 182 h 255"/>
                <a:gd name="T38" fmla="*/ 52 w 213"/>
                <a:gd name="T39" fmla="*/ 175 h 255"/>
                <a:gd name="T40" fmla="*/ 162 w 213"/>
                <a:gd name="T41" fmla="*/ 175 h 255"/>
                <a:gd name="T42" fmla="*/ 169 w 213"/>
                <a:gd name="T43" fmla="*/ 182 h 255"/>
                <a:gd name="T44" fmla="*/ 162 w 213"/>
                <a:gd name="T45" fmla="*/ 189 h 255"/>
                <a:gd name="T46" fmla="*/ 162 w 213"/>
                <a:gd name="T47" fmla="*/ 162 h 255"/>
                <a:gd name="T48" fmla="*/ 52 w 213"/>
                <a:gd name="T49" fmla="*/ 162 h 255"/>
                <a:gd name="T50" fmla="*/ 45 w 213"/>
                <a:gd name="T51" fmla="*/ 155 h 255"/>
                <a:gd name="T52" fmla="*/ 52 w 213"/>
                <a:gd name="T53" fmla="*/ 148 h 255"/>
                <a:gd name="T54" fmla="*/ 162 w 213"/>
                <a:gd name="T55" fmla="*/ 148 h 255"/>
                <a:gd name="T56" fmla="*/ 169 w 213"/>
                <a:gd name="T57" fmla="*/ 155 h 255"/>
                <a:gd name="T58" fmla="*/ 162 w 213"/>
                <a:gd name="T59" fmla="*/ 162 h 255"/>
                <a:gd name="T60" fmla="*/ 162 w 213"/>
                <a:gd name="T61" fmla="*/ 134 h 255"/>
                <a:gd name="T62" fmla="*/ 52 w 213"/>
                <a:gd name="T63" fmla="*/ 134 h 255"/>
                <a:gd name="T64" fmla="*/ 45 w 213"/>
                <a:gd name="T65" fmla="*/ 127 h 255"/>
                <a:gd name="T66" fmla="*/ 52 w 213"/>
                <a:gd name="T67" fmla="*/ 120 h 255"/>
                <a:gd name="T68" fmla="*/ 162 w 213"/>
                <a:gd name="T69" fmla="*/ 120 h 255"/>
                <a:gd name="T70" fmla="*/ 169 w 213"/>
                <a:gd name="T71" fmla="*/ 127 h 255"/>
                <a:gd name="T72" fmla="*/ 162 w 213"/>
                <a:gd name="T73" fmla="*/ 134 h 255"/>
                <a:gd name="T74" fmla="*/ 162 w 213"/>
                <a:gd name="T75" fmla="*/ 107 h 255"/>
                <a:gd name="T76" fmla="*/ 52 w 213"/>
                <a:gd name="T77" fmla="*/ 107 h 255"/>
                <a:gd name="T78" fmla="*/ 45 w 213"/>
                <a:gd name="T79" fmla="*/ 100 h 255"/>
                <a:gd name="T80" fmla="*/ 52 w 213"/>
                <a:gd name="T81" fmla="*/ 93 h 255"/>
                <a:gd name="T82" fmla="*/ 162 w 213"/>
                <a:gd name="T83" fmla="*/ 93 h 255"/>
                <a:gd name="T84" fmla="*/ 169 w 213"/>
                <a:gd name="T85" fmla="*/ 100 h 255"/>
                <a:gd name="T86" fmla="*/ 162 w 213"/>
                <a:gd name="T87" fmla="*/ 107 h 255"/>
                <a:gd name="T88" fmla="*/ 162 w 213"/>
                <a:gd name="T89" fmla="*/ 79 h 255"/>
                <a:gd name="T90" fmla="*/ 52 w 213"/>
                <a:gd name="T91" fmla="*/ 79 h 255"/>
                <a:gd name="T92" fmla="*/ 45 w 213"/>
                <a:gd name="T93" fmla="*/ 72 h 255"/>
                <a:gd name="T94" fmla="*/ 52 w 213"/>
                <a:gd name="T95" fmla="*/ 65 h 255"/>
                <a:gd name="T96" fmla="*/ 162 w 213"/>
                <a:gd name="T97" fmla="*/ 65 h 255"/>
                <a:gd name="T98" fmla="*/ 169 w 213"/>
                <a:gd name="T99" fmla="*/ 72 h 255"/>
                <a:gd name="T100" fmla="*/ 162 w 213"/>
                <a:gd name="T101" fmla="*/ 79 h 255"/>
                <a:gd name="T102" fmla="*/ 162 w 213"/>
                <a:gd name="T103" fmla="*/ 52 h 255"/>
                <a:gd name="T104" fmla="*/ 52 w 213"/>
                <a:gd name="T105" fmla="*/ 52 h 255"/>
                <a:gd name="T106" fmla="*/ 45 w 213"/>
                <a:gd name="T107" fmla="*/ 45 h 255"/>
                <a:gd name="T108" fmla="*/ 52 w 213"/>
                <a:gd name="T109" fmla="*/ 38 h 255"/>
                <a:gd name="T110" fmla="*/ 162 w 213"/>
                <a:gd name="T111" fmla="*/ 38 h 255"/>
                <a:gd name="T112" fmla="*/ 169 w 213"/>
                <a:gd name="T113" fmla="*/ 45 h 255"/>
                <a:gd name="T114" fmla="*/ 162 w 213"/>
                <a:gd name="T115" fmla="*/ 5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3" h="255">
                  <a:moveTo>
                    <a:pt x="187" y="0"/>
                  </a:moveTo>
                  <a:cubicBezTo>
                    <a:pt x="27" y="0"/>
                    <a:pt x="27" y="0"/>
                    <a:pt x="27" y="0"/>
                  </a:cubicBezTo>
                  <a:cubicBezTo>
                    <a:pt x="12" y="0"/>
                    <a:pt x="0" y="12"/>
                    <a:pt x="0" y="28"/>
                  </a:cubicBezTo>
                  <a:cubicBezTo>
                    <a:pt x="0" y="227"/>
                    <a:pt x="0" y="227"/>
                    <a:pt x="0" y="227"/>
                  </a:cubicBezTo>
                  <a:cubicBezTo>
                    <a:pt x="0" y="242"/>
                    <a:pt x="12" y="255"/>
                    <a:pt x="27" y="255"/>
                  </a:cubicBezTo>
                  <a:cubicBezTo>
                    <a:pt x="187" y="255"/>
                    <a:pt x="187" y="255"/>
                    <a:pt x="187" y="255"/>
                  </a:cubicBezTo>
                  <a:cubicBezTo>
                    <a:pt x="201" y="255"/>
                    <a:pt x="213" y="242"/>
                    <a:pt x="213" y="227"/>
                  </a:cubicBezTo>
                  <a:cubicBezTo>
                    <a:pt x="213" y="28"/>
                    <a:pt x="213" y="28"/>
                    <a:pt x="213" y="28"/>
                  </a:cubicBezTo>
                  <a:cubicBezTo>
                    <a:pt x="213" y="12"/>
                    <a:pt x="202" y="0"/>
                    <a:pt x="187" y="0"/>
                  </a:cubicBezTo>
                  <a:close/>
                  <a:moveTo>
                    <a:pt x="162" y="217"/>
                  </a:moveTo>
                  <a:cubicBezTo>
                    <a:pt x="52" y="217"/>
                    <a:pt x="52" y="217"/>
                    <a:pt x="52" y="217"/>
                  </a:cubicBezTo>
                  <a:cubicBezTo>
                    <a:pt x="48" y="217"/>
                    <a:pt x="45" y="214"/>
                    <a:pt x="45" y="210"/>
                  </a:cubicBezTo>
                  <a:cubicBezTo>
                    <a:pt x="45" y="206"/>
                    <a:pt x="48" y="203"/>
                    <a:pt x="52" y="203"/>
                  </a:cubicBezTo>
                  <a:cubicBezTo>
                    <a:pt x="162" y="203"/>
                    <a:pt x="162" y="203"/>
                    <a:pt x="162" y="203"/>
                  </a:cubicBezTo>
                  <a:cubicBezTo>
                    <a:pt x="166" y="203"/>
                    <a:pt x="169" y="206"/>
                    <a:pt x="169" y="210"/>
                  </a:cubicBezTo>
                  <a:cubicBezTo>
                    <a:pt x="169" y="214"/>
                    <a:pt x="166" y="217"/>
                    <a:pt x="162" y="217"/>
                  </a:cubicBezTo>
                  <a:close/>
                  <a:moveTo>
                    <a:pt x="162" y="189"/>
                  </a:moveTo>
                  <a:cubicBezTo>
                    <a:pt x="52" y="189"/>
                    <a:pt x="52" y="189"/>
                    <a:pt x="52" y="189"/>
                  </a:cubicBezTo>
                  <a:cubicBezTo>
                    <a:pt x="48" y="189"/>
                    <a:pt x="45" y="186"/>
                    <a:pt x="45" y="182"/>
                  </a:cubicBezTo>
                  <a:cubicBezTo>
                    <a:pt x="45" y="178"/>
                    <a:pt x="48" y="175"/>
                    <a:pt x="52" y="175"/>
                  </a:cubicBezTo>
                  <a:cubicBezTo>
                    <a:pt x="162" y="175"/>
                    <a:pt x="162" y="175"/>
                    <a:pt x="162" y="175"/>
                  </a:cubicBezTo>
                  <a:cubicBezTo>
                    <a:pt x="166" y="175"/>
                    <a:pt x="169" y="178"/>
                    <a:pt x="169" y="182"/>
                  </a:cubicBezTo>
                  <a:cubicBezTo>
                    <a:pt x="169" y="186"/>
                    <a:pt x="166" y="189"/>
                    <a:pt x="162" y="189"/>
                  </a:cubicBezTo>
                  <a:close/>
                  <a:moveTo>
                    <a:pt x="162" y="162"/>
                  </a:moveTo>
                  <a:cubicBezTo>
                    <a:pt x="52" y="162"/>
                    <a:pt x="52" y="162"/>
                    <a:pt x="52" y="162"/>
                  </a:cubicBezTo>
                  <a:cubicBezTo>
                    <a:pt x="48" y="162"/>
                    <a:pt x="45" y="159"/>
                    <a:pt x="45" y="155"/>
                  </a:cubicBezTo>
                  <a:cubicBezTo>
                    <a:pt x="45" y="151"/>
                    <a:pt x="48" y="148"/>
                    <a:pt x="52" y="148"/>
                  </a:cubicBezTo>
                  <a:cubicBezTo>
                    <a:pt x="162" y="148"/>
                    <a:pt x="162" y="148"/>
                    <a:pt x="162" y="148"/>
                  </a:cubicBezTo>
                  <a:cubicBezTo>
                    <a:pt x="166" y="148"/>
                    <a:pt x="169" y="151"/>
                    <a:pt x="169" y="155"/>
                  </a:cubicBezTo>
                  <a:cubicBezTo>
                    <a:pt x="169" y="159"/>
                    <a:pt x="166" y="162"/>
                    <a:pt x="162" y="162"/>
                  </a:cubicBezTo>
                  <a:close/>
                  <a:moveTo>
                    <a:pt x="162" y="134"/>
                  </a:moveTo>
                  <a:cubicBezTo>
                    <a:pt x="52" y="134"/>
                    <a:pt x="52" y="134"/>
                    <a:pt x="52" y="134"/>
                  </a:cubicBezTo>
                  <a:cubicBezTo>
                    <a:pt x="48" y="134"/>
                    <a:pt x="45" y="131"/>
                    <a:pt x="45" y="127"/>
                  </a:cubicBezTo>
                  <a:cubicBezTo>
                    <a:pt x="45" y="123"/>
                    <a:pt x="48" y="120"/>
                    <a:pt x="52" y="120"/>
                  </a:cubicBezTo>
                  <a:cubicBezTo>
                    <a:pt x="162" y="120"/>
                    <a:pt x="162" y="120"/>
                    <a:pt x="162" y="120"/>
                  </a:cubicBezTo>
                  <a:cubicBezTo>
                    <a:pt x="166" y="120"/>
                    <a:pt x="169" y="123"/>
                    <a:pt x="169" y="127"/>
                  </a:cubicBezTo>
                  <a:cubicBezTo>
                    <a:pt x="169" y="131"/>
                    <a:pt x="166" y="134"/>
                    <a:pt x="162" y="134"/>
                  </a:cubicBezTo>
                  <a:close/>
                  <a:moveTo>
                    <a:pt x="162" y="107"/>
                  </a:moveTo>
                  <a:cubicBezTo>
                    <a:pt x="52" y="107"/>
                    <a:pt x="52" y="107"/>
                    <a:pt x="52" y="107"/>
                  </a:cubicBezTo>
                  <a:cubicBezTo>
                    <a:pt x="48" y="107"/>
                    <a:pt x="45" y="103"/>
                    <a:pt x="45" y="100"/>
                  </a:cubicBezTo>
                  <a:cubicBezTo>
                    <a:pt x="45" y="96"/>
                    <a:pt x="48" y="93"/>
                    <a:pt x="52" y="93"/>
                  </a:cubicBezTo>
                  <a:cubicBezTo>
                    <a:pt x="162" y="93"/>
                    <a:pt x="162" y="93"/>
                    <a:pt x="162" y="93"/>
                  </a:cubicBezTo>
                  <a:cubicBezTo>
                    <a:pt x="166" y="93"/>
                    <a:pt x="169" y="96"/>
                    <a:pt x="169" y="100"/>
                  </a:cubicBezTo>
                  <a:cubicBezTo>
                    <a:pt x="169" y="103"/>
                    <a:pt x="166" y="107"/>
                    <a:pt x="162" y="107"/>
                  </a:cubicBezTo>
                  <a:close/>
                  <a:moveTo>
                    <a:pt x="162" y="79"/>
                  </a:moveTo>
                  <a:cubicBezTo>
                    <a:pt x="52" y="79"/>
                    <a:pt x="52" y="79"/>
                    <a:pt x="52" y="79"/>
                  </a:cubicBezTo>
                  <a:cubicBezTo>
                    <a:pt x="48" y="79"/>
                    <a:pt x="45" y="76"/>
                    <a:pt x="45" y="72"/>
                  </a:cubicBezTo>
                  <a:cubicBezTo>
                    <a:pt x="45" y="68"/>
                    <a:pt x="48" y="65"/>
                    <a:pt x="52" y="65"/>
                  </a:cubicBezTo>
                  <a:cubicBezTo>
                    <a:pt x="162" y="65"/>
                    <a:pt x="162" y="65"/>
                    <a:pt x="162" y="65"/>
                  </a:cubicBezTo>
                  <a:cubicBezTo>
                    <a:pt x="166" y="65"/>
                    <a:pt x="169" y="68"/>
                    <a:pt x="169" y="72"/>
                  </a:cubicBezTo>
                  <a:cubicBezTo>
                    <a:pt x="169" y="76"/>
                    <a:pt x="166" y="79"/>
                    <a:pt x="162" y="79"/>
                  </a:cubicBezTo>
                  <a:close/>
                  <a:moveTo>
                    <a:pt x="162" y="52"/>
                  </a:moveTo>
                  <a:cubicBezTo>
                    <a:pt x="52" y="52"/>
                    <a:pt x="52" y="52"/>
                    <a:pt x="52" y="52"/>
                  </a:cubicBezTo>
                  <a:cubicBezTo>
                    <a:pt x="48" y="52"/>
                    <a:pt x="45" y="48"/>
                    <a:pt x="45" y="45"/>
                  </a:cubicBezTo>
                  <a:cubicBezTo>
                    <a:pt x="45" y="41"/>
                    <a:pt x="48" y="38"/>
                    <a:pt x="52" y="38"/>
                  </a:cubicBezTo>
                  <a:cubicBezTo>
                    <a:pt x="162" y="38"/>
                    <a:pt x="162" y="38"/>
                    <a:pt x="162" y="38"/>
                  </a:cubicBezTo>
                  <a:cubicBezTo>
                    <a:pt x="166" y="38"/>
                    <a:pt x="169" y="41"/>
                    <a:pt x="169" y="45"/>
                  </a:cubicBezTo>
                  <a:cubicBezTo>
                    <a:pt x="169" y="48"/>
                    <a:pt x="166" y="52"/>
                    <a:pt x="16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33" name="Straight Connector 32">
            <a:extLst>
              <a:ext uri="{FF2B5EF4-FFF2-40B4-BE49-F238E27FC236}">
                <a16:creationId xmlns:a16="http://schemas.microsoft.com/office/drawing/2014/main" id="{6291F8BD-A988-8FD8-CAB3-E15F9B37779C}"/>
              </a:ext>
            </a:extLst>
          </p:cNvPr>
          <p:cNvCxnSpPr>
            <a:cxnSpLocks/>
          </p:cNvCxnSpPr>
          <p:nvPr/>
        </p:nvCxnSpPr>
        <p:spPr>
          <a:xfrm>
            <a:off x="1120117" y="5671376"/>
            <a:ext cx="221429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740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1E543D-2F0A-F94B-AB79-AD66A2DFB6E6}"/>
              </a:ext>
            </a:extLst>
          </p:cNvPr>
          <p:cNvSpPr/>
          <p:nvPr/>
        </p:nvSpPr>
        <p:spPr>
          <a:xfrm>
            <a:off x="0" y="2166764"/>
            <a:ext cx="9905999" cy="42800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91440" rtlCol="0" anchor="t" anchorCtr="0"/>
          <a:lstStyle/>
          <a:p>
            <a:r>
              <a:rPr lang="en-US" sz="1400" b="1">
                <a:solidFill>
                  <a:schemeClr val="bg1">
                    <a:lumMod val="50000"/>
                  </a:schemeClr>
                </a:solidFill>
              </a:rPr>
              <a:t>Sectors We Serve</a:t>
            </a:r>
            <a:endParaRPr lang="en-US" sz="1400" b="1" dirty="0">
              <a:solidFill>
                <a:schemeClr val="bg1">
                  <a:lumMod val="50000"/>
                </a:schemeClr>
              </a:solidFill>
            </a:endParaRPr>
          </a:p>
        </p:txBody>
      </p:sp>
      <p:sp>
        <p:nvSpPr>
          <p:cNvPr id="2" name="Title 1">
            <a:extLst>
              <a:ext uri="{FF2B5EF4-FFF2-40B4-BE49-F238E27FC236}">
                <a16:creationId xmlns:a16="http://schemas.microsoft.com/office/drawing/2014/main" id="{B7974540-70A5-F474-D174-CD4E37ADD12F}"/>
              </a:ext>
            </a:extLst>
          </p:cNvPr>
          <p:cNvSpPr>
            <a:spLocks noGrp="1"/>
          </p:cNvSpPr>
          <p:nvPr>
            <p:ph type="title"/>
          </p:nvPr>
        </p:nvSpPr>
        <p:spPr>
          <a:xfrm>
            <a:off x="606423" y="412751"/>
            <a:ext cx="5634985" cy="692149"/>
          </a:xfrm>
        </p:spPr>
        <p:txBody>
          <a:bodyPr anchor="ctr" anchorCtr="0"/>
          <a:lstStyle/>
          <a:p>
            <a:r>
              <a:rPr lang="en-US" dirty="0"/>
              <a:t>Multi-Industry Service Offering</a:t>
            </a:r>
          </a:p>
        </p:txBody>
      </p:sp>
      <p:sp>
        <p:nvSpPr>
          <p:cNvPr id="3" name="Text Placeholder 2">
            <a:extLst>
              <a:ext uri="{FF2B5EF4-FFF2-40B4-BE49-F238E27FC236}">
                <a16:creationId xmlns:a16="http://schemas.microsoft.com/office/drawing/2014/main" id="{03117BC0-EB73-69A8-29E7-8F93D08F045F}"/>
              </a:ext>
            </a:extLst>
          </p:cNvPr>
          <p:cNvSpPr>
            <a:spLocks noGrp="1"/>
          </p:cNvSpPr>
          <p:nvPr>
            <p:ph type="body" sz="quarter" idx="11"/>
          </p:nvPr>
        </p:nvSpPr>
        <p:spPr>
          <a:xfrm>
            <a:off x="606423" y="1113692"/>
            <a:ext cx="5451475" cy="380999"/>
          </a:xfrm>
        </p:spPr>
        <p:txBody>
          <a:bodyPr/>
          <a:lstStyle/>
          <a:p>
            <a:r>
              <a:rPr lang="en-US" b="1" i="1" dirty="0"/>
              <a:t>e-finance’s comprehensive and innovative solutions allow the Group to cater to a variety of industries</a:t>
            </a:r>
          </a:p>
        </p:txBody>
      </p:sp>
      <p:sp>
        <p:nvSpPr>
          <p:cNvPr id="7" name="Rectangle 6">
            <a:extLst>
              <a:ext uri="{FF2B5EF4-FFF2-40B4-BE49-F238E27FC236}">
                <a16:creationId xmlns:a16="http://schemas.microsoft.com/office/drawing/2014/main" id="{EA065C2C-1126-CB54-573C-83F85A6EC087}"/>
              </a:ext>
            </a:extLst>
          </p:cNvPr>
          <p:cNvSpPr/>
          <p:nvPr/>
        </p:nvSpPr>
        <p:spPr>
          <a:xfrm>
            <a:off x="606423" y="1620336"/>
            <a:ext cx="8689976" cy="45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r>
              <a:rPr lang="en-US" sz="1200" dirty="0">
                <a:solidFill>
                  <a:schemeClr val="tx1">
                    <a:lumMod val="50000"/>
                    <a:lumOff val="50000"/>
                  </a:schemeClr>
                </a:solidFill>
              </a:rPr>
              <a:t>The Group has been able to penetrate a wide variety of industries in Egypt and has played a key role across their digital transformations</a:t>
            </a:r>
          </a:p>
        </p:txBody>
      </p:sp>
      <p:sp>
        <p:nvSpPr>
          <p:cNvPr id="4" name="Rectangle: Rounded Corners 3">
            <a:extLst>
              <a:ext uri="{FF2B5EF4-FFF2-40B4-BE49-F238E27FC236}">
                <a16:creationId xmlns:a16="http://schemas.microsoft.com/office/drawing/2014/main" id="{43B9FDFF-983E-6850-6476-5765EDA8ED1D}"/>
              </a:ext>
            </a:extLst>
          </p:cNvPr>
          <p:cNvSpPr/>
          <p:nvPr/>
        </p:nvSpPr>
        <p:spPr>
          <a:xfrm>
            <a:off x="611048" y="2604724"/>
            <a:ext cx="1540330" cy="1738882"/>
          </a:xfrm>
          <a:prstGeom prst="roundRect">
            <a:avLst>
              <a:gd name="adj" fmla="val 10207"/>
            </a:avLst>
          </a:prstGeom>
          <a:solidFill>
            <a:schemeClr val="bg1"/>
          </a:solidFill>
          <a:ln>
            <a:noFill/>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r>
              <a:rPr lang="en-US" sz="1200" b="1">
                <a:solidFill>
                  <a:schemeClr val="accent2"/>
                </a:solidFill>
              </a:rPr>
              <a:t>Social Inclusion</a:t>
            </a:r>
            <a:endParaRPr lang="en-US" sz="1200" b="1" dirty="0">
              <a:solidFill>
                <a:schemeClr val="accent2"/>
              </a:solidFill>
            </a:endParaRPr>
          </a:p>
        </p:txBody>
      </p:sp>
      <p:sp>
        <p:nvSpPr>
          <p:cNvPr id="16" name="Rectangle: Rounded Corners 15">
            <a:extLst>
              <a:ext uri="{FF2B5EF4-FFF2-40B4-BE49-F238E27FC236}">
                <a16:creationId xmlns:a16="http://schemas.microsoft.com/office/drawing/2014/main" id="{5CEE35A9-83F7-D749-F70B-B8CF0950A40F}"/>
              </a:ext>
            </a:extLst>
          </p:cNvPr>
          <p:cNvSpPr/>
          <p:nvPr/>
        </p:nvSpPr>
        <p:spPr>
          <a:xfrm>
            <a:off x="2398370" y="2604724"/>
            <a:ext cx="1540330" cy="1738882"/>
          </a:xfrm>
          <a:prstGeom prst="roundRect">
            <a:avLst>
              <a:gd name="adj" fmla="val 10207"/>
            </a:avLst>
          </a:prstGeom>
          <a:solidFill>
            <a:schemeClr val="accent2"/>
          </a:solidFill>
          <a:ln>
            <a:noFill/>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r>
              <a:rPr lang="en-US" sz="1200" b="1">
                <a:solidFill>
                  <a:schemeClr val="bg1"/>
                </a:solidFill>
              </a:rPr>
              <a:t>Petroleum</a:t>
            </a:r>
            <a:endParaRPr lang="en-US" sz="1200" b="1" dirty="0">
              <a:solidFill>
                <a:schemeClr val="bg1"/>
              </a:solidFill>
            </a:endParaRPr>
          </a:p>
        </p:txBody>
      </p:sp>
      <p:sp>
        <p:nvSpPr>
          <p:cNvPr id="30" name="Rectangle: Rounded Corners 29">
            <a:extLst>
              <a:ext uri="{FF2B5EF4-FFF2-40B4-BE49-F238E27FC236}">
                <a16:creationId xmlns:a16="http://schemas.microsoft.com/office/drawing/2014/main" id="{380A3237-5054-D28D-559F-6B1A1B87D94D}"/>
              </a:ext>
            </a:extLst>
          </p:cNvPr>
          <p:cNvSpPr/>
          <p:nvPr/>
        </p:nvSpPr>
        <p:spPr>
          <a:xfrm>
            <a:off x="4185692" y="2604724"/>
            <a:ext cx="1540330" cy="1738882"/>
          </a:xfrm>
          <a:prstGeom prst="roundRect">
            <a:avLst>
              <a:gd name="adj" fmla="val 10207"/>
            </a:avLst>
          </a:prstGeom>
          <a:solidFill>
            <a:schemeClr val="bg1"/>
          </a:solidFill>
          <a:ln>
            <a:noFill/>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r>
              <a:rPr lang="en-US" sz="1200" b="1">
                <a:solidFill>
                  <a:schemeClr val="accent2"/>
                </a:solidFill>
              </a:rPr>
              <a:t>Retail</a:t>
            </a:r>
            <a:endParaRPr lang="en-US" sz="1200" b="1" dirty="0">
              <a:solidFill>
                <a:schemeClr val="accent2"/>
              </a:solidFill>
            </a:endParaRPr>
          </a:p>
        </p:txBody>
      </p:sp>
      <p:sp>
        <p:nvSpPr>
          <p:cNvPr id="33" name="Rectangle: Rounded Corners 32">
            <a:extLst>
              <a:ext uri="{FF2B5EF4-FFF2-40B4-BE49-F238E27FC236}">
                <a16:creationId xmlns:a16="http://schemas.microsoft.com/office/drawing/2014/main" id="{D1FAD6FF-81C5-1A2F-DFA5-F9F8AF8A3E24}"/>
              </a:ext>
            </a:extLst>
          </p:cNvPr>
          <p:cNvSpPr/>
          <p:nvPr/>
        </p:nvSpPr>
        <p:spPr>
          <a:xfrm>
            <a:off x="5973014" y="2604724"/>
            <a:ext cx="1540330" cy="1738882"/>
          </a:xfrm>
          <a:prstGeom prst="roundRect">
            <a:avLst>
              <a:gd name="adj" fmla="val 10207"/>
            </a:avLst>
          </a:prstGeom>
          <a:solidFill>
            <a:schemeClr val="accent2"/>
          </a:solidFill>
          <a:ln>
            <a:noFill/>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r>
              <a:rPr lang="en-US" sz="1200" b="1" dirty="0">
                <a:solidFill>
                  <a:schemeClr val="bg1"/>
                </a:solidFill>
              </a:rPr>
              <a:t>Sports Clubs</a:t>
            </a:r>
          </a:p>
        </p:txBody>
      </p:sp>
      <p:sp>
        <p:nvSpPr>
          <p:cNvPr id="48" name="Rectangle: Rounded Corners 47">
            <a:extLst>
              <a:ext uri="{FF2B5EF4-FFF2-40B4-BE49-F238E27FC236}">
                <a16:creationId xmlns:a16="http://schemas.microsoft.com/office/drawing/2014/main" id="{5BA33B3D-B51C-280D-2F9A-BF9C6F58D670}"/>
              </a:ext>
            </a:extLst>
          </p:cNvPr>
          <p:cNvSpPr/>
          <p:nvPr/>
        </p:nvSpPr>
        <p:spPr>
          <a:xfrm>
            <a:off x="7760335" y="2604724"/>
            <a:ext cx="1540330" cy="1738882"/>
          </a:xfrm>
          <a:prstGeom prst="roundRect">
            <a:avLst>
              <a:gd name="adj" fmla="val 10207"/>
            </a:avLst>
          </a:prstGeom>
          <a:solidFill>
            <a:schemeClr val="bg1"/>
          </a:solidFill>
          <a:ln>
            <a:noFill/>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r>
              <a:rPr lang="en-US" sz="1200" b="1">
                <a:solidFill>
                  <a:schemeClr val="accent2"/>
                </a:solidFill>
              </a:rPr>
              <a:t>Financial</a:t>
            </a:r>
            <a:endParaRPr lang="en-US" sz="1200" b="1" dirty="0">
              <a:solidFill>
                <a:schemeClr val="accent2"/>
              </a:solidFill>
            </a:endParaRPr>
          </a:p>
        </p:txBody>
      </p:sp>
      <p:sp>
        <p:nvSpPr>
          <p:cNvPr id="49" name="Rectangle: Rounded Corners 48">
            <a:extLst>
              <a:ext uri="{FF2B5EF4-FFF2-40B4-BE49-F238E27FC236}">
                <a16:creationId xmlns:a16="http://schemas.microsoft.com/office/drawing/2014/main" id="{F0AA61B3-7287-B280-61DA-A5ED64DD1AD0}"/>
              </a:ext>
            </a:extLst>
          </p:cNvPr>
          <p:cNvSpPr/>
          <p:nvPr/>
        </p:nvSpPr>
        <p:spPr>
          <a:xfrm>
            <a:off x="611048" y="4529758"/>
            <a:ext cx="1540330" cy="1738882"/>
          </a:xfrm>
          <a:prstGeom prst="roundRect">
            <a:avLst>
              <a:gd name="adj" fmla="val 10207"/>
            </a:avLst>
          </a:prstGeom>
          <a:solidFill>
            <a:schemeClr val="accent2"/>
          </a:solidFill>
          <a:ln>
            <a:noFill/>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r>
              <a:rPr lang="en-US" sz="1200" b="1">
                <a:solidFill>
                  <a:schemeClr val="bg1"/>
                </a:solidFill>
              </a:rPr>
              <a:t>Agriculture</a:t>
            </a:r>
            <a:endParaRPr lang="en-US" sz="1200" b="1" dirty="0">
              <a:solidFill>
                <a:schemeClr val="bg1"/>
              </a:solidFill>
            </a:endParaRPr>
          </a:p>
        </p:txBody>
      </p:sp>
      <p:sp>
        <p:nvSpPr>
          <p:cNvPr id="50" name="Rectangle: Rounded Corners 49">
            <a:extLst>
              <a:ext uri="{FF2B5EF4-FFF2-40B4-BE49-F238E27FC236}">
                <a16:creationId xmlns:a16="http://schemas.microsoft.com/office/drawing/2014/main" id="{52DD7DE8-266D-31F5-3998-B0CD5378B53E}"/>
              </a:ext>
            </a:extLst>
          </p:cNvPr>
          <p:cNvSpPr/>
          <p:nvPr/>
        </p:nvSpPr>
        <p:spPr>
          <a:xfrm>
            <a:off x="2398370" y="4529758"/>
            <a:ext cx="1540330" cy="1738882"/>
          </a:xfrm>
          <a:prstGeom prst="roundRect">
            <a:avLst>
              <a:gd name="adj" fmla="val 10207"/>
            </a:avLst>
          </a:prstGeom>
          <a:solidFill>
            <a:schemeClr val="bg1"/>
          </a:solidFill>
          <a:ln>
            <a:noFill/>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r>
              <a:rPr lang="en-US" sz="1200" b="1">
                <a:solidFill>
                  <a:schemeClr val="accent2"/>
                </a:solidFill>
              </a:rPr>
              <a:t>Transportation</a:t>
            </a:r>
            <a:endParaRPr lang="en-US" sz="1200" b="1" dirty="0">
              <a:solidFill>
                <a:schemeClr val="accent2"/>
              </a:solidFill>
            </a:endParaRPr>
          </a:p>
        </p:txBody>
      </p:sp>
      <p:sp>
        <p:nvSpPr>
          <p:cNvPr id="51" name="Rectangle: Rounded Corners 50">
            <a:extLst>
              <a:ext uri="{FF2B5EF4-FFF2-40B4-BE49-F238E27FC236}">
                <a16:creationId xmlns:a16="http://schemas.microsoft.com/office/drawing/2014/main" id="{70D9F378-39F3-23F2-349D-2AA059BECEA6}"/>
              </a:ext>
            </a:extLst>
          </p:cNvPr>
          <p:cNvSpPr/>
          <p:nvPr/>
        </p:nvSpPr>
        <p:spPr>
          <a:xfrm>
            <a:off x="4185692" y="4529758"/>
            <a:ext cx="1540330" cy="1738882"/>
          </a:xfrm>
          <a:prstGeom prst="roundRect">
            <a:avLst>
              <a:gd name="adj" fmla="val 10207"/>
            </a:avLst>
          </a:prstGeom>
          <a:solidFill>
            <a:schemeClr val="accent2"/>
          </a:solidFill>
          <a:ln>
            <a:noFill/>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r>
              <a:rPr lang="en-US" sz="1200" b="1">
                <a:solidFill>
                  <a:schemeClr val="bg1"/>
                </a:solidFill>
              </a:rPr>
              <a:t>Tourism</a:t>
            </a:r>
            <a:endParaRPr lang="en-US" sz="1200" b="1" dirty="0">
              <a:solidFill>
                <a:schemeClr val="bg1"/>
              </a:solidFill>
            </a:endParaRPr>
          </a:p>
        </p:txBody>
      </p:sp>
      <p:sp>
        <p:nvSpPr>
          <p:cNvPr id="52" name="Rectangle: Rounded Corners 51">
            <a:extLst>
              <a:ext uri="{FF2B5EF4-FFF2-40B4-BE49-F238E27FC236}">
                <a16:creationId xmlns:a16="http://schemas.microsoft.com/office/drawing/2014/main" id="{8E690ED6-C4A6-6A6C-A7CB-7553781BF3CD}"/>
              </a:ext>
            </a:extLst>
          </p:cNvPr>
          <p:cNvSpPr/>
          <p:nvPr/>
        </p:nvSpPr>
        <p:spPr>
          <a:xfrm>
            <a:off x="5973014" y="4529758"/>
            <a:ext cx="1540330" cy="1738882"/>
          </a:xfrm>
          <a:prstGeom prst="roundRect">
            <a:avLst>
              <a:gd name="adj" fmla="val 10207"/>
            </a:avLst>
          </a:prstGeom>
          <a:solidFill>
            <a:schemeClr val="bg1"/>
          </a:solidFill>
          <a:ln>
            <a:noFill/>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r>
              <a:rPr lang="en-US" sz="1200" b="1">
                <a:solidFill>
                  <a:schemeClr val="accent2"/>
                </a:solidFill>
              </a:rPr>
              <a:t>Education</a:t>
            </a:r>
            <a:endParaRPr lang="en-US" sz="1200" b="1" dirty="0">
              <a:solidFill>
                <a:schemeClr val="accent2"/>
              </a:solidFill>
            </a:endParaRPr>
          </a:p>
        </p:txBody>
      </p:sp>
      <p:sp>
        <p:nvSpPr>
          <p:cNvPr id="53" name="Rectangle: Rounded Corners 52">
            <a:extLst>
              <a:ext uri="{FF2B5EF4-FFF2-40B4-BE49-F238E27FC236}">
                <a16:creationId xmlns:a16="http://schemas.microsoft.com/office/drawing/2014/main" id="{5D03B07F-F7D2-B40C-61C0-58B365DA5020}"/>
              </a:ext>
            </a:extLst>
          </p:cNvPr>
          <p:cNvSpPr/>
          <p:nvPr/>
        </p:nvSpPr>
        <p:spPr>
          <a:xfrm>
            <a:off x="7760335" y="4529758"/>
            <a:ext cx="1540330" cy="1738882"/>
          </a:xfrm>
          <a:prstGeom prst="roundRect">
            <a:avLst>
              <a:gd name="adj" fmla="val 10207"/>
            </a:avLst>
          </a:prstGeom>
          <a:solidFill>
            <a:schemeClr val="accent2"/>
          </a:solidFill>
          <a:ln>
            <a:noFill/>
          </a:ln>
          <a:effectLst>
            <a:outerShdw blurRad="63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r>
              <a:rPr lang="en-US" sz="1200" b="1">
                <a:solidFill>
                  <a:schemeClr val="bg1"/>
                </a:solidFill>
              </a:rPr>
              <a:t>Health</a:t>
            </a:r>
            <a:endParaRPr lang="en-US" sz="1200" b="1" dirty="0">
              <a:solidFill>
                <a:schemeClr val="bg1"/>
              </a:solidFill>
            </a:endParaRPr>
          </a:p>
        </p:txBody>
      </p:sp>
      <p:grpSp>
        <p:nvGrpSpPr>
          <p:cNvPr id="124" name="Group 123">
            <a:extLst>
              <a:ext uri="{FF2B5EF4-FFF2-40B4-BE49-F238E27FC236}">
                <a16:creationId xmlns:a16="http://schemas.microsoft.com/office/drawing/2014/main" id="{09B3FB77-4CC6-0CA5-3541-768DC29D4FF4}"/>
              </a:ext>
            </a:extLst>
          </p:cNvPr>
          <p:cNvGrpSpPr/>
          <p:nvPr/>
        </p:nvGrpSpPr>
        <p:grpSpPr>
          <a:xfrm>
            <a:off x="1009893" y="2946732"/>
            <a:ext cx="742640" cy="514135"/>
            <a:chOff x="-1933575" y="5661025"/>
            <a:chExt cx="1279524" cy="885825"/>
          </a:xfrm>
          <a:solidFill>
            <a:schemeClr val="accent1"/>
          </a:solidFill>
        </p:grpSpPr>
        <p:sp>
          <p:nvSpPr>
            <p:cNvPr id="113" name="Freeform 58">
              <a:extLst>
                <a:ext uri="{FF2B5EF4-FFF2-40B4-BE49-F238E27FC236}">
                  <a16:creationId xmlns:a16="http://schemas.microsoft.com/office/drawing/2014/main" id="{0E60A6E7-AAA1-1882-EE4B-88A00ACD94BF}"/>
                </a:ext>
              </a:extLst>
            </p:cNvPr>
            <p:cNvSpPr>
              <a:spLocks/>
            </p:cNvSpPr>
            <p:nvPr/>
          </p:nvSpPr>
          <p:spPr bwMode="auto">
            <a:xfrm>
              <a:off x="-1438275" y="5661025"/>
              <a:ext cx="290512" cy="285750"/>
            </a:xfrm>
            <a:custGeom>
              <a:avLst/>
              <a:gdLst>
                <a:gd name="T0" fmla="*/ 38 w 77"/>
                <a:gd name="T1" fmla="*/ 76 h 76"/>
                <a:gd name="T2" fmla="*/ 77 w 77"/>
                <a:gd name="T3" fmla="*/ 38 h 76"/>
                <a:gd name="T4" fmla="*/ 38 w 77"/>
                <a:gd name="T5" fmla="*/ 0 h 76"/>
                <a:gd name="T6" fmla="*/ 0 w 77"/>
                <a:gd name="T7" fmla="*/ 38 h 76"/>
                <a:gd name="T8" fmla="*/ 38 w 77"/>
                <a:gd name="T9" fmla="*/ 76 h 76"/>
              </a:gdLst>
              <a:ahLst/>
              <a:cxnLst>
                <a:cxn ang="0">
                  <a:pos x="T0" y="T1"/>
                </a:cxn>
                <a:cxn ang="0">
                  <a:pos x="T2" y="T3"/>
                </a:cxn>
                <a:cxn ang="0">
                  <a:pos x="T4" y="T5"/>
                </a:cxn>
                <a:cxn ang="0">
                  <a:pos x="T6" y="T7"/>
                </a:cxn>
                <a:cxn ang="0">
                  <a:pos x="T8" y="T9"/>
                </a:cxn>
              </a:cxnLst>
              <a:rect l="0" t="0" r="r" b="b"/>
              <a:pathLst>
                <a:path w="77" h="76">
                  <a:moveTo>
                    <a:pt x="38" y="76"/>
                  </a:moveTo>
                  <a:cubicBezTo>
                    <a:pt x="60" y="76"/>
                    <a:pt x="77" y="59"/>
                    <a:pt x="77" y="38"/>
                  </a:cubicBezTo>
                  <a:cubicBezTo>
                    <a:pt x="77" y="17"/>
                    <a:pt x="59" y="0"/>
                    <a:pt x="38" y="0"/>
                  </a:cubicBezTo>
                  <a:cubicBezTo>
                    <a:pt x="17" y="0"/>
                    <a:pt x="0" y="17"/>
                    <a:pt x="0" y="38"/>
                  </a:cubicBezTo>
                  <a:cubicBezTo>
                    <a:pt x="0" y="59"/>
                    <a:pt x="17" y="76"/>
                    <a:pt x="3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59">
              <a:extLst>
                <a:ext uri="{FF2B5EF4-FFF2-40B4-BE49-F238E27FC236}">
                  <a16:creationId xmlns:a16="http://schemas.microsoft.com/office/drawing/2014/main" id="{EA058863-0E56-38E4-DD55-B43E4D1AC384}"/>
                </a:ext>
              </a:extLst>
            </p:cNvPr>
            <p:cNvSpPr>
              <a:spLocks/>
            </p:cNvSpPr>
            <p:nvPr/>
          </p:nvSpPr>
          <p:spPr bwMode="auto">
            <a:xfrm>
              <a:off x="-1604963" y="6010275"/>
              <a:ext cx="619125" cy="536575"/>
            </a:xfrm>
            <a:custGeom>
              <a:avLst/>
              <a:gdLst>
                <a:gd name="T0" fmla="*/ 0 w 390"/>
                <a:gd name="T1" fmla="*/ 0 h 338"/>
                <a:gd name="T2" fmla="*/ 195 w 390"/>
                <a:gd name="T3" fmla="*/ 338 h 338"/>
                <a:gd name="T4" fmla="*/ 390 w 390"/>
                <a:gd name="T5" fmla="*/ 0 h 338"/>
                <a:gd name="T6" fmla="*/ 0 w 390"/>
                <a:gd name="T7" fmla="*/ 0 h 338"/>
              </a:gdLst>
              <a:ahLst/>
              <a:cxnLst>
                <a:cxn ang="0">
                  <a:pos x="T0" y="T1"/>
                </a:cxn>
                <a:cxn ang="0">
                  <a:pos x="T2" y="T3"/>
                </a:cxn>
                <a:cxn ang="0">
                  <a:pos x="T4" y="T5"/>
                </a:cxn>
                <a:cxn ang="0">
                  <a:pos x="T6" y="T7"/>
                </a:cxn>
              </a:cxnLst>
              <a:rect l="0" t="0" r="r" b="b"/>
              <a:pathLst>
                <a:path w="390" h="338">
                  <a:moveTo>
                    <a:pt x="0" y="0"/>
                  </a:moveTo>
                  <a:lnTo>
                    <a:pt x="195" y="338"/>
                  </a:lnTo>
                  <a:lnTo>
                    <a:pt x="39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60">
              <a:extLst>
                <a:ext uri="{FF2B5EF4-FFF2-40B4-BE49-F238E27FC236}">
                  <a16:creationId xmlns:a16="http://schemas.microsoft.com/office/drawing/2014/main" id="{AE71DDBA-90AF-D0CB-3DEA-016B713FDE3D}"/>
                </a:ext>
              </a:extLst>
            </p:cNvPr>
            <p:cNvSpPr>
              <a:spLocks/>
            </p:cNvSpPr>
            <p:nvPr/>
          </p:nvSpPr>
          <p:spPr bwMode="auto">
            <a:xfrm>
              <a:off x="-1057275" y="5691188"/>
              <a:ext cx="255587" cy="252413"/>
            </a:xfrm>
            <a:custGeom>
              <a:avLst/>
              <a:gdLst>
                <a:gd name="T0" fmla="*/ 34 w 68"/>
                <a:gd name="T1" fmla="*/ 67 h 67"/>
                <a:gd name="T2" fmla="*/ 34 w 68"/>
                <a:gd name="T3" fmla="*/ 67 h 67"/>
                <a:gd name="T4" fmla="*/ 68 w 68"/>
                <a:gd name="T5" fmla="*/ 34 h 67"/>
                <a:gd name="T6" fmla="*/ 34 w 68"/>
                <a:gd name="T7" fmla="*/ 0 h 67"/>
                <a:gd name="T8" fmla="*/ 34 w 68"/>
                <a:gd name="T9" fmla="*/ 0 h 67"/>
                <a:gd name="T10" fmla="*/ 10 w 68"/>
                <a:gd name="T11" fmla="*/ 9 h 67"/>
                <a:gd name="T12" fmla="*/ 0 w 68"/>
                <a:gd name="T13" fmla="*/ 33 h 67"/>
                <a:gd name="T14" fmla="*/ 10 w 68"/>
                <a:gd name="T15" fmla="*/ 57 h 67"/>
                <a:gd name="T16" fmla="*/ 34 w 68"/>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7">
                  <a:moveTo>
                    <a:pt x="34" y="67"/>
                  </a:moveTo>
                  <a:cubicBezTo>
                    <a:pt x="34" y="67"/>
                    <a:pt x="34" y="67"/>
                    <a:pt x="34" y="67"/>
                  </a:cubicBezTo>
                  <a:cubicBezTo>
                    <a:pt x="52" y="67"/>
                    <a:pt x="68" y="52"/>
                    <a:pt x="68" y="34"/>
                  </a:cubicBezTo>
                  <a:cubicBezTo>
                    <a:pt x="68" y="15"/>
                    <a:pt x="53" y="0"/>
                    <a:pt x="34" y="0"/>
                  </a:cubicBezTo>
                  <a:cubicBezTo>
                    <a:pt x="34" y="0"/>
                    <a:pt x="34" y="0"/>
                    <a:pt x="34" y="0"/>
                  </a:cubicBezTo>
                  <a:cubicBezTo>
                    <a:pt x="25" y="0"/>
                    <a:pt x="16" y="3"/>
                    <a:pt x="10" y="9"/>
                  </a:cubicBezTo>
                  <a:cubicBezTo>
                    <a:pt x="3" y="16"/>
                    <a:pt x="0" y="24"/>
                    <a:pt x="0" y="33"/>
                  </a:cubicBezTo>
                  <a:cubicBezTo>
                    <a:pt x="0" y="43"/>
                    <a:pt x="3" y="51"/>
                    <a:pt x="10" y="57"/>
                  </a:cubicBezTo>
                  <a:cubicBezTo>
                    <a:pt x="16" y="64"/>
                    <a:pt x="25" y="67"/>
                    <a:pt x="34"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61">
              <a:extLst>
                <a:ext uri="{FF2B5EF4-FFF2-40B4-BE49-F238E27FC236}">
                  <a16:creationId xmlns:a16="http://schemas.microsoft.com/office/drawing/2014/main" id="{2E87F854-65B0-B9C4-A415-140B6D1D5C57}"/>
                </a:ext>
              </a:extLst>
            </p:cNvPr>
            <p:cNvSpPr>
              <a:spLocks/>
            </p:cNvSpPr>
            <p:nvPr/>
          </p:nvSpPr>
          <p:spPr bwMode="auto">
            <a:xfrm>
              <a:off x="-1204913" y="6040438"/>
              <a:ext cx="550862" cy="479425"/>
            </a:xfrm>
            <a:custGeom>
              <a:avLst/>
              <a:gdLst>
                <a:gd name="T0" fmla="*/ 0 w 347"/>
                <a:gd name="T1" fmla="*/ 300 h 302"/>
                <a:gd name="T2" fmla="*/ 347 w 347"/>
                <a:gd name="T3" fmla="*/ 302 h 302"/>
                <a:gd name="T4" fmla="*/ 174 w 347"/>
                <a:gd name="T5" fmla="*/ 0 h 302"/>
                <a:gd name="T6" fmla="*/ 0 w 347"/>
                <a:gd name="T7" fmla="*/ 300 h 302"/>
              </a:gdLst>
              <a:ahLst/>
              <a:cxnLst>
                <a:cxn ang="0">
                  <a:pos x="T0" y="T1"/>
                </a:cxn>
                <a:cxn ang="0">
                  <a:pos x="T2" y="T3"/>
                </a:cxn>
                <a:cxn ang="0">
                  <a:pos x="T4" y="T5"/>
                </a:cxn>
                <a:cxn ang="0">
                  <a:pos x="T6" y="T7"/>
                </a:cxn>
              </a:cxnLst>
              <a:rect l="0" t="0" r="r" b="b"/>
              <a:pathLst>
                <a:path w="347" h="302">
                  <a:moveTo>
                    <a:pt x="0" y="300"/>
                  </a:moveTo>
                  <a:lnTo>
                    <a:pt x="347" y="302"/>
                  </a:lnTo>
                  <a:lnTo>
                    <a:pt x="174" y="0"/>
                  </a:lnTo>
                  <a:lnTo>
                    <a:pt x="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Oval 62">
              <a:extLst>
                <a:ext uri="{FF2B5EF4-FFF2-40B4-BE49-F238E27FC236}">
                  <a16:creationId xmlns:a16="http://schemas.microsoft.com/office/drawing/2014/main" id="{41189C4A-6530-F6B6-52D4-A869237BF827}"/>
                </a:ext>
              </a:extLst>
            </p:cNvPr>
            <p:cNvSpPr>
              <a:spLocks noChangeArrowheads="1"/>
            </p:cNvSpPr>
            <p:nvPr/>
          </p:nvSpPr>
          <p:spPr bwMode="auto">
            <a:xfrm>
              <a:off x="-1785938" y="5691188"/>
              <a:ext cx="255587" cy="2524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63">
              <a:extLst>
                <a:ext uri="{FF2B5EF4-FFF2-40B4-BE49-F238E27FC236}">
                  <a16:creationId xmlns:a16="http://schemas.microsoft.com/office/drawing/2014/main" id="{8FBE567A-0F33-BC60-FFE0-F95C900F8631}"/>
                </a:ext>
              </a:extLst>
            </p:cNvPr>
            <p:cNvSpPr>
              <a:spLocks/>
            </p:cNvSpPr>
            <p:nvPr/>
          </p:nvSpPr>
          <p:spPr bwMode="auto">
            <a:xfrm>
              <a:off x="-1933575" y="6040438"/>
              <a:ext cx="550862" cy="479425"/>
            </a:xfrm>
            <a:custGeom>
              <a:avLst/>
              <a:gdLst>
                <a:gd name="T0" fmla="*/ 0 w 347"/>
                <a:gd name="T1" fmla="*/ 302 h 302"/>
                <a:gd name="T2" fmla="*/ 347 w 347"/>
                <a:gd name="T3" fmla="*/ 302 h 302"/>
                <a:gd name="T4" fmla="*/ 174 w 347"/>
                <a:gd name="T5" fmla="*/ 0 h 302"/>
                <a:gd name="T6" fmla="*/ 0 w 347"/>
                <a:gd name="T7" fmla="*/ 302 h 302"/>
              </a:gdLst>
              <a:ahLst/>
              <a:cxnLst>
                <a:cxn ang="0">
                  <a:pos x="T0" y="T1"/>
                </a:cxn>
                <a:cxn ang="0">
                  <a:pos x="T2" y="T3"/>
                </a:cxn>
                <a:cxn ang="0">
                  <a:pos x="T4" y="T5"/>
                </a:cxn>
                <a:cxn ang="0">
                  <a:pos x="T6" y="T7"/>
                </a:cxn>
              </a:cxnLst>
              <a:rect l="0" t="0" r="r" b="b"/>
              <a:pathLst>
                <a:path w="347" h="302">
                  <a:moveTo>
                    <a:pt x="0" y="302"/>
                  </a:moveTo>
                  <a:lnTo>
                    <a:pt x="347" y="302"/>
                  </a:lnTo>
                  <a:lnTo>
                    <a:pt x="174" y="0"/>
                  </a:lnTo>
                  <a:lnTo>
                    <a:pt x="0" y="3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9" name="Group 128">
            <a:extLst>
              <a:ext uri="{FF2B5EF4-FFF2-40B4-BE49-F238E27FC236}">
                <a16:creationId xmlns:a16="http://schemas.microsoft.com/office/drawing/2014/main" id="{F5F008FA-655D-1448-CD6E-6A4C80AC0617}"/>
              </a:ext>
            </a:extLst>
          </p:cNvPr>
          <p:cNvGrpSpPr/>
          <p:nvPr/>
        </p:nvGrpSpPr>
        <p:grpSpPr>
          <a:xfrm>
            <a:off x="8182214" y="4857376"/>
            <a:ext cx="696573" cy="542700"/>
            <a:chOff x="-3760788" y="307975"/>
            <a:chExt cx="1200150" cy="935038"/>
          </a:xfrm>
          <a:solidFill>
            <a:schemeClr val="bg1"/>
          </a:solidFill>
        </p:grpSpPr>
        <p:sp>
          <p:nvSpPr>
            <p:cNvPr id="130" name="Freeform 5">
              <a:extLst>
                <a:ext uri="{FF2B5EF4-FFF2-40B4-BE49-F238E27FC236}">
                  <a16:creationId xmlns:a16="http://schemas.microsoft.com/office/drawing/2014/main" id="{6E1133D2-E74F-A4BC-E9E3-5C2C0A88BAA4}"/>
                </a:ext>
              </a:extLst>
            </p:cNvPr>
            <p:cNvSpPr>
              <a:spLocks/>
            </p:cNvSpPr>
            <p:nvPr/>
          </p:nvSpPr>
          <p:spPr bwMode="auto">
            <a:xfrm>
              <a:off x="-3586163" y="714375"/>
              <a:ext cx="852487" cy="528638"/>
            </a:xfrm>
            <a:custGeom>
              <a:avLst/>
              <a:gdLst>
                <a:gd name="T0" fmla="*/ 147 w 226"/>
                <a:gd name="T1" fmla="*/ 62 h 140"/>
                <a:gd name="T2" fmla="*/ 133 w 226"/>
                <a:gd name="T3" fmla="*/ 69 h 140"/>
                <a:gd name="T4" fmla="*/ 131 w 226"/>
                <a:gd name="T5" fmla="*/ 68 h 140"/>
                <a:gd name="T6" fmla="*/ 117 w 226"/>
                <a:gd name="T7" fmla="*/ 59 h 140"/>
                <a:gd name="T8" fmla="*/ 86 w 226"/>
                <a:gd name="T9" fmla="*/ 0 h 140"/>
                <a:gd name="T10" fmla="*/ 69 w 226"/>
                <a:gd name="T11" fmla="*/ 21 h 140"/>
                <a:gd name="T12" fmla="*/ 55 w 226"/>
                <a:gd name="T13" fmla="*/ 27 h 140"/>
                <a:gd name="T14" fmla="*/ 0 w 226"/>
                <a:gd name="T15" fmla="*/ 27 h 140"/>
                <a:gd name="T16" fmla="*/ 4 w 226"/>
                <a:gd name="T17" fmla="*/ 31 h 140"/>
                <a:gd name="T18" fmla="*/ 113 w 226"/>
                <a:gd name="T19" fmla="*/ 140 h 140"/>
                <a:gd name="T20" fmla="*/ 113 w 226"/>
                <a:gd name="T21" fmla="*/ 139 h 140"/>
                <a:gd name="T22" fmla="*/ 114 w 226"/>
                <a:gd name="T23" fmla="*/ 140 h 140"/>
                <a:gd name="T24" fmla="*/ 223 w 226"/>
                <a:gd name="T25" fmla="*/ 31 h 140"/>
                <a:gd name="T26" fmla="*/ 226 w 226"/>
                <a:gd name="T27" fmla="*/ 27 h 140"/>
                <a:gd name="T28" fmla="*/ 177 w 226"/>
                <a:gd name="T29" fmla="*/ 27 h 140"/>
                <a:gd name="T30" fmla="*/ 147 w 226"/>
                <a:gd name="T31" fmla="*/ 6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6" h="140">
                  <a:moveTo>
                    <a:pt x="147" y="62"/>
                  </a:moveTo>
                  <a:cubicBezTo>
                    <a:pt x="144" y="66"/>
                    <a:pt x="138" y="69"/>
                    <a:pt x="133" y="69"/>
                  </a:cubicBezTo>
                  <a:cubicBezTo>
                    <a:pt x="133" y="69"/>
                    <a:pt x="132" y="68"/>
                    <a:pt x="131" y="68"/>
                  </a:cubicBezTo>
                  <a:cubicBezTo>
                    <a:pt x="125" y="68"/>
                    <a:pt x="120" y="64"/>
                    <a:pt x="117" y="59"/>
                  </a:cubicBezTo>
                  <a:cubicBezTo>
                    <a:pt x="86" y="0"/>
                    <a:pt x="86" y="0"/>
                    <a:pt x="86" y="0"/>
                  </a:cubicBezTo>
                  <a:cubicBezTo>
                    <a:pt x="69" y="21"/>
                    <a:pt x="69" y="21"/>
                    <a:pt x="69" y="21"/>
                  </a:cubicBezTo>
                  <a:cubicBezTo>
                    <a:pt x="65" y="25"/>
                    <a:pt x="60" y="27"/>
                    <a:pt x="55" y="27"/>
                  </a:cubicBezTo>
                  <a:cubicBezTo>
                    <a:pt x="0" y="27"/>
                    <a:pt x="0" y="27"/>
                    <a:pt x="0" y="27"/>
                  </a:cubicBezTo>
                  <a:cubicBezTo>
                    <a:pt x="1" y="29"/>
                    <a:pt x="3" y="30"/>
                    <a:pt x="4" y="31"/>
                  </a:cubicBezTo>
                  <a:cubicBezTo>
                    <a:pt x="113" y="140"/>
                    <a:pt x="113" y="140"/>
                    <a:pt x="113" y="140"/>
                  </a:cubicBezTo>
                  <a:cubicBezTo>
                    <a:pt x="113" y="139"/>
                    <a:pt x="113" y="139"/>
                    <a:pt x="113" y="139"/>
                  </a:cubicBezTo>
                  <a:cubicBezTo>
                    <a:pt x="114" y="140"/>
                    <a:pt x="114" y="140"/>
                    <a:pt x="114" y="140"/>
                  </a:cubicBezTo>
                  <a:cubicBezTo>
                    <a:pt x="223" y="31"/>
                    <a:pt x="223" y="31"/>
                    <a:pt x="223" y="31"/>
                  </a:cubicBezTo>
                  <a:cubicBezTo>
                    <a:pt x="224" y="30"/>
                    <a:pt x="225" y="29"/>
                    <a:pt x="226" y="27"/>
                  </a:cubicBezTo>
                  <a:cubicBezTo>
                    <a:pt x="177" y="27"/>
                    <a:pt x="177" y="27"/>
                    <a:pt x="177" y="27"/>
                  </a:cubicBezTo>
                  <a:lnTo>
                    <a:pt x="147"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6">
              <a:extLst>
                <a:ext uri="{FF2B5EF4-FFF2-40B4-BE49-F238E27FC236}">
                  <a16:creationId xmlns:a16="http://schemas.microsoft.com/office/drawing/2014/main" id="{13FA164C-D546-9E39-A8AC-817C0273A399}"/>
                </a:ext>
              </a:extLst>
            </p:cNvPr>
            <p:cNvSpPr>
              <a:spLocks/>
            </p:cNvSpPr>
            <p:nvPr/>
          </p:nvSpPr>
          <p:spPr bwMode="auto">
            <a:xfrm>
              <a:off x="-3684588" y="307975"/>
              <a:ext cx="1052512" cy="474663"/>
            </a:xfrm>
            <a:custGeom>
              <a:avLst/>
              <a:gdLst>
                <a:gd name="T0" fmla="*/ 72 w 279"/>
                <a:gd name="T1" fmla="*/ 99 h 126"/>
                <a:gd name="T2" fmla="*/ 102 w 279"/>
                <a:gd name="T3" fmla="*/ 64 h 126"/>
                <a:gd name="T4" fmla="*/ 117 w 279"/>
                <a:gd name="T5" fmla="*/ 58 h 126"/>
                <a:gd name="T6" fmla="*/ 132 w 279"/>
                <a:gd name="T7" fmla="*/ 68 h 126"/>
                <a:gd name="T8" fmla="*/ 163 w 279"/>
                <a:gd name="T9" fmla="*/ 126 h 126"/>
                <a:gd name="T10" fmla="*/ 181 w 279"/>
                <a:gd name="T11" fmla="*/ 105 h 126"/>
                <a:gd name="T12" fmla="*/ 195 w 279"/>
                <a:gd name="T13" fmla="*/ 99 h 126"/>
                <a:gd name="T14" fmla="*/ 271 w 279"/>
                <a:gd name="T15" fmla="*/ 99 h 126"/>
                <a:gd name="T16" fmla="*/ 249 w 279"/>
                <a:gd name="T17" fmla="*/ 17 h 126"/>
                <a:gd name="T18" fmla="*/ 211 w 279"/>
                <a:gd name="T19" fmla="*/ 1 h 126"/>
                <a:gd name="T20" fmla="*/ 173 w 279"/>
                <a:gd name="T21" fmla="*/ 10 h 126"/>
                <a:gd name="T22" fmla="*/ 156 w 279"/>
                <a:gd name="T23" fmla="*/ 22 h 126"/>
                <a:gd name="T24" fmla="*/ 139 w 279"/>
                <a:gd name="T25" fmla="*/ 50 h 126"/>
                <a:gd name="T26" fmla="*/ 124 w 279"/>
                <a:gd name="T27" fmla="*/ 22 h 126"/>
                <a:gd name="T28" fmla="*/ 111 w 279"/>
                <a:gd name="T29" fmla="*/ 9 h 126"/>
                <a:gd name="T30" fmla="*/ 69 w 279"/>
                <a:gd name="T31" fmla="*/ 1 h 126"/>
                <a:gd name="T32" fmla="*/ 30 w 279"/>
                <a:gd name="T33" fmla="*/ 17 h 126"/>
                <a:gd name="T34" fmla="*/ 7 w 279"/>
                <a:gd name="T35" fmla="*/ 99 h 126"/>
                <a:gd name="T36" fmla="*/ 72 w 279"/>
                <a:gd name="T37" fmla="*/ 9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9" h="126">
                  <a:moveTo>
                    <a:pt x="72" y="99"/>
                  </a:moveTo>
                  <a:cubicBezTo>
                    <a:pt x="102" y="64"/>
                    <a:pt x="102" y="64"/>
                    <a:pt x="102" y="64"/>
                  </a:cubicBezTo>
                  <a:cubicBezTo>
                    <a:pt x="106" y="60"/>
                    <a:pt x="112" y="58"/>
                    <a:pt x="117" y="58"/>
                  </a:cubicBezTo>
                  <a:cubicBezTo>
                    <a:pt x="123" y="59"/>
                    <a:pt x="129" y="62"/>
                    <a:pt x="132" y="68"/>
                  </a:cubicBezTo>
                  <a:cubicBezTo>
                    <a:pt x="163" y="126"/>
                    <a:pt x="163" y="126"/>
                    <a:pt x="163" y="126"/>
                  </a:cubicBezTo>
                  <a:cubicBezTo>
                    <a:pt x="181" y="105"/>
                    <a:pt x="181" y="105"/>
                    <a:pt x="181" y="105"/>
                  </a:cubicBezTo>
                  <a:cubicBezTo>
                    <a:pt x="184" y="101"/>
                    <a:pt x="189" y="99"/>
                    <a:pt x="195" y="99"/>
                  </a:cubicBezTo>
                  <a:cubicBezTo>
                    <a:pt x="271" y="99"/>
                    <a:pt x="271" y="99"/>
                    <a:pt x="271" y="99"/>
                  </a:cubicBezTo>
                  <a:cubicBezTo>
                    <a:pt x="279" y="70"/>
                    <a:pt x="270" y="38"/>
                    <a:pt x="249" y="17"/>
                  </a:cubicBezTo>
                  <a:cubicBezTo>
                    <a:pt x="238" y="8"/>
                    <a:pt x="225" y="2"/>
                    <a:pt x="211" y="1"/>
                  </a:cubicBezTo>
                  <a:cubicBezTo>
                    <a:pt x="197" y="0"/>
                    <a:pt x="184" y="3"/>
                    <a:pt x="173" y="10"/>
                  </a:cubicBezTo>
                  <a:cubicBezTo>
                    <a:pt x="166" y="13"/>
                    <a:pt x="161" y="17"/>
                    <a:pt x="156" y="22"/>
                  </a:cubicBezTo>
                  <a:cubicBezTo>
                    <a:pt x="148" y="30"/>
                    <a:pt x="142" y="40"/>
                    <a:pt x="139" y="50"/>
                  </a:cubicBezTo>
                  <a:cubicBezTo>
                    <a:pt x="137" y="40"/>
                    <a:pt x="132" y="30"/>
                    <a:pt x="124" y="22"/>
                  </a:cubicBezTo>
                  <a:cubicBezTo>
                    <a:pt x="120" y="17"/>
                    <a:pt x="116" y="13"/>
                    <a:pt x="111" y="9"/>
                  </a:cubicBezTo>
                  <a:cubicBezTo>
                    <a:pt x="98" y="3"/>
                    <a:pt x="84" y="0"/>
                    <a:pt x="69" y="1"/>
                  </a:cubicBezTo>
                  <a:cubicBezTo>
                    <a:pt x="55" y="2"/>
                    <a:pt x="41" y="8"/>
                    <a:pt x="30" y="17"/>
                  </a:cubicBezTo>
                  <a:cubicBezTo>
                    <a:pt x="8" y="38"/>
                    <a:pt x="0" y="70"/>
                    <a:pt x="7" y="99"/>
                  </a:cubicBezTo>
                  <a:lnTo>
                    <a:pt x="72"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7">
              <a:extLst>
                <a:ext uri="{FF2B5EF4-FFF2-40B4-BE49-F238E27FC236}">
                  <a16:creationId xmlns:a16="http://schemas.microsoft.com/office/drawing/2014/main" id="{B830E334-71F1-7266-60B0-947259882AA3}"/>
                </a:ext>
              </a:extLst>
            </p:cNvPr>
            <p:cNvSpPr>
              <a:spLocks/>
            </p:cNvSpPr>
            <p:nvPr/>
          </p:nvSpPr>
          <p:spPr bwMode="auto">
            <a:xfrm>
              <a:off x="-3760788" y="571500"/>
              <a:ext cx="1200150" cy="354013"/>
            </a:xfrm>
            <a:custGeom>
              <a:avLst/>
              <a:gdLst>
                <a:gd name="T0" fmla="*/ 312 w 318"/>
                <a:gd name="T1" fmla="*/ 41 h 94"/>
                <a:gd name="T2" fmla="*/ 215 w 318"/>
                <a:gd name="T3" fmla="*/ 41 h 94"/>
                <a:gd name="T4" fmla="*/ 210 w 318"/>
                <a:gd name="T5" fmla="*/ 43 h 94"/>
                <a:gd name="T6" fmla="*/ 180 w 318"/>
                <a:gd name="T7" fmla="*/ 78 h 94"/>
                <a:gd name="T8" fmla="*/ 141 w 318"/>
                <a:gd name="T9" fmla="*/ 3 h 94"/>
                <a:gd name="T10" fmla="*/ 136 w 318"/>
                <a:gd name="T11" fmla="*/ 0 h 94"/>
                <a:gd name="T12" fmla="*/ 131 w 318"/>
                <a:gd name="T13" fmla="*/ 2 h 94"/>
                <a:gd name="T14" fmla="*/ 98 w 318"/>
                <a:gd name="T15" fmla="*/ 41 h 94"/>
                <a:gd name="T16" fmla="*/ 6 w 318"/>
                <a:gd name="T17" fmla="*/ 41 h 94"/>
                <a:gd name="T18" fmla="*/ 0 w 318"/>
                <a:gd name="T19" fmla="*/ 47 h 94"/>
                <a:gd name="T20" fmla="*/ 6 w 318"/>
                <a:gd name="T21" fmla="*/ 53 h 94"/>
                <a:gd name="T22" fmla="*/ 101 w 318"/>
                <a:gd name="T23" fmla="*/ 53 h 94"/>
                <a:gd name="T24" fmla="*/ 105 w 318"/>
                <a:gd name="T25" fmla="*/ 51 h 94"/>
                <a:gd name="T26" fmla="*/ 134 w 318"/>
                <a:gd name="T27" fmla="*/ 17 h 94"/>
                <a:gd name="T28" fmla="*/ 174 w 318"/>
                <a:gd name="T29" fmla="*/ 91 h 94"/>
                <a:gd name="T30" fmla="*/ 179 w 318"/>
                <a:gd name="T31" fmla="*/ 94 h 94"/>
                <a:gd name="T32" fmla="*/ 179 w 318"/>
                <a:gd name="T33" fmla="*/ 94 h 94"/>
                <a:gd name="T34" fmla="*/ 184 w 318"/>
                <a:gd name="T35" fmla="*/ 92 h 94"/>
                <a:gd name="T36" fmla="*/ 217 w 318"/>
                <a:gd name="T37" fmla="*/ 53 h 94"/>
                <a:gd name="T38" fmla="*/ 312 w 318"/>
                <a:gd name="T39" fmla="*/ 53 h 94"/>
                <a:gd name="T40" fmla="*/ 318 w 318"/>
                <a:gd name="T41" fmla="*/ 47 h 94"/>
                <a:gd name="T42" fmla="*/ 312 w 318"/>
                <a:gd name="T43" fmla="*/ 4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8" h="94">
                  <a:moveTo>
                    <a:pt x="312" y="41"/>
                  </a:moveTo>
                  <a:cubicBezTo>
                    <a:pt x="215" y="41"/>
                    <a:pt x="215" y="41"/>
                    <a:pt x="215" y="41"/>
                  </a:cubicBezTo>
                  <a:cubicBezTo>
                    <a:pt x="213" y="41"/>
                    <a:pt x="211" y="42"/>
                    <a:pt x="210" y="43"/>
                  </a:cubicBezTo>
                  <a:cubicBezTo>
                    <a:pt x="180" y="78"/>
                    <a:pt x="180" y="78"/>
                    <a:pt x="180" y="78"/>
                  </a:cubicBezTo>
                  <a:cubicBezTo>
                    <a:pt x="141" y="3"/>
                    <a:pt x="141" y="3"/>
                    <a:pt x="141" y="3"/>
                  </a:cubicBezTo>
                  <a:cubicBezTo>
                    <a:pt x="140" y="2"/>
                    <a:pt x="138" y="0"/>
                    <a:pt x="136" y="0"/>
                  </a:cubicBezTo>
                  <a:cubicBezTo>
                    <a:pt x="134" y="0"/>
                    <a:pt x="132" y="1"/>
                    <a:pt x="131" y="2"/>
                  </a:cubicBezTo>
                  <a:cubicBezTo>
                    <a:pt x="98" y="41"/>
                    <a:pt x="98" y="41"/>
                    <a:pt x="98" y="41"/>
                  </a:cubicBezTo>
                  <a:cubicBezTo>
                    <a:pt x="6" y="41"/>
                    <a:pt x="6" y="41"/>
                    <a:pt x="6" y="41"/>
                  </a:cubicBezTo>
                  <a:cubicBezTo>
                    <a:pt x="3" y="41"/>
                    <a:pt x="0" y="44"/>
                    <a:pt x="0" y="47"/>
                  </a:cubicBezTo>
                  <a:cubicBezTo>
                    <a:pt x="0" y="51"/>
                    <a:pt x="3" y="53"/>
                    <a:pt x="6" y="53"/>
                  </a:cubicBezTo>
                  <a:cubicBezTo>
                    <a:pt x="101" y="53"/>
                    <a:pt x="101" y="53"/>
                    <a:pt x="101" y="53"/>
                  </a:cubicBezTo>
                  <a:cubicBezTo>
                    <a:pt x="103" y="53"/>
                    <a:pt x="104" y="53"/>
                    <a:pt x="105" y="51"/>
                  </a:cubicBezTo>
                  <a:cubicBezTo>
                    <a:pt x="134" y="17"/>
                    <a:pt x="134" y="17"/>
                    <a:pt x="134" y="17"/>
                  </a:cubicBezTo>
                  <a:cubicBezTo>
                    <a:pt x="174" y="91"/>
                    <a:pt x="174" y="91"/>
                    <a:pt x="174" y="91"/>
                  </a:cubicBezTo>
                  <a:cubicBezTo>
                    <a:pt x="175" y="93"/>
                    <a:pt x="177" y="94"/>
                    <a:pt x="179" y="94"/>
                  </a:cubicBezTo>
                  <a:cubicBezTo>
                    <a:pt x="179" y="94"/>
                    <a:pt x="179" y="94"/>
                    <a:pt x="179" y="94"/>
                  </a:cubicBezTo>
                  <a:cubicBezTo>
                    <a:pt x="181" y="94"/>
                    <a:pt x="183" y="94"/>
                    <a:pt x="184" y="92"/>
                  </a:cubicBezTo>
                  <a:cubicBezTo>
                    <a:pt x="217" y="53"/>
                    <a:pt x="217" y="53"/>
                    <a:pt x="217" y="53"/>
                  </a:cubicBezTo>
                  <a:cubicBezTo>
                    <a:pt x="312" y="53"/>
                    <a:pt x="312" y="53"/>
                    <a:pt x="312" y="53"/>
                  </a:cubicBezTo>
                  <a:cubicBezTo>
                    <a:pt x="316" y="53"/>
                    <a:pt x="318" y="51"/>
                    <a:pt x="318" y="47"/>
                  </a:cubicBezTo>
                  <a:cubicBezTo>
                    <a:pt x="318" y="44"/>
                    <a:pt x="316" y="41"/>
                    <a:pt x="312"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3" name="Freeform 45">
            <a:extLst>
              <a:ext uri="{FF2B5EF4-FFF2-40B4-BE49-F238E27FC236}">
                <a16:creationId xmlns:a16="http://schemas.microsoft.com/office/drawing/2014/main" id="{31BD58C2-6C69-473C-909C-45F1F7B0F099}"/>
              </a:ext>
            </a:extLst>
          </p:cNvPr>
          <p:cNvSpPr>
            <a:spLocks noEditPoints="1"/>
          </p:cNvSpPr>
          <p:nvPr/>
        </p:nvSpPr>
        <p:spPr bwMode="auto">
          <a:xfrm>
            <a:off x="6402725" y="2921392"/>
            <a:ext cx="680909" cy="564814"/>
          </a:xfrm>
          <a:custGeom>
            <a:avLst/>
            <a:gdLst>
              <a:gd name="T0" fmla="*/ 195 w 311"/>
              <a:gd name="T1" fmla="*/ 125 h 258"/>
              <a:gd name="T2" fmla="*/ 152 w 311"/>
              <a:gd name="T3" fmla="*/ 0 h 258"/>
              <a:gd name="T4" fmla="*/ 152 w 311"/>
              <a:gd name="T5" fmla="*/ 86 h 258"/>
              <a:gd name="T6" fmla="*/ 118 w 311"/>
              <a:gd name="T7" fmla="*/ 94 h 258"/>
              <a:gd name="T8" fmla="*/ 97 w 311"/>
              <a:gd name="T9" fmla="*/ 25 h 258"/>
              <a:gd name="T10" fmla="*/ 142 w 311"/>
              <a:gd name="T11" fmla="*/ 119 h 258"/>
              <a:gd name="T12" fmla="*/ 235 w 311"/>
              <a:gd name="T13" fmla="*/ 103 h 258"/>
              <a:gd name="T14" fmla="*/ 159 w 311"/>
              <a:gd name="T15" fmla="*/ 79 h 258"/>
              <a:gd name="T16" fmla="*/ 268 w 311"/>
              <a:gd name="T17" fmla="*/ 148 h 258"/>
              <a:gd name="T18" fmla="*/ 254 w 311"/>
              <a:gd name="T19" fmla="*/ 153 h 258"/>
              <a:gd name="T20" fmla="*/ 242 w 311"/>
              <a:gd name="T21" fmla="*/ 149 h 258"/>
              <a:gd name="T22" fmla="*/ 247 w 311"/>
              <a:gd name="T23" fmla="*/ 162 h 258"/>
              <a:gd name="T24" fmla="*/ 227 w 311"/>
              <a:gd name="T25" fmla="*/ 165 h 258"/>
              <a:gd name="T26" fmla="*/ 223 w 311"/>
              <a:gd name="T27" fmla="*/ 171 h 258"/>
              <a:gd name="T28" fmla="*/ 219 w 311"/>
              <a:gd name="T29" fmla="*/ 190 h 258"/>
              <a:gd name="T30" fmla="*/ 206 w 311"/>
              <a:gd name="T31" fmla="*/ 185 h 258"/>
              <a:gd name="T32" fmla="*/ 210 w 311"/>
              <a:gd name="T33" fmla="*/ 195 h 258"/>
              <a:gd name="T34" fmla="*/ 204 w 311"/>
              <a:gd name="T35" fmla="*/ 212 h 258"/>
              <a:gd name="T36" fmla="*/ 220 w 311"/>
              <a:gd name="T37" fmla="*/ 205 h 258"/>
              <a:gd name="T38" fmla="*/ 230 w 311"/>
              <a:gd name="T39" fmla="*/ 205 h 258"/>
              <a:gd name="T40" fmla="*/ 233 w 311"/>
              <a:gd name="T41" fmla="*/ 186 h 258"/>
              <a:gd name="T42" fmla="*/ 247 w 311"/>
              <a:gd name="T43" fmla="*/ 191 h 258"/>
              <a:gd name="T44" fmla="*/ 243 w 311"/>
              <a:gd name="T45" fmla="*/ 176 h 258"/>
              <a:gd name="T46" fmla="*/ 265 w 311"/>
              <a:gd name="T47" fmla="*/ 172 h 258"/>
              <a:gd name="T48" fmla="*/ 262 w 311"/>
              <a:gd name="T49" fmla="*/ 162 h 258"/>
              <a:gd name="T50" fmla="*/ 276 w 311"/>
              <a:gd name="T51" fmla="*/ 103 h 258"/>
              <a:gd name="T52" fmla="*/ 116 w 311"/>
              <a:gd name="T53" fmla="*/ 100 h 258"/>
              <a:gd name="T54" fmla="*/ 276 w 311"/>
              <a:gd name="T55" fmla="*/ 133 h 258"/>
              <a:gd name="T56" fmla="*/ 196 w 311"/>
              <a:gd name="T57" fmla="*/ 214 h 258"/>
              <a:gd name="T58" fmla="*/ 200 w 311"/>
              <a:gd name="T59" fmla="*/ 195 h 258"/>
              <a:gd name="T60" fmla="*/ 208 w 311"/>
              <a:gd name="T61" fmla="*/ 177 h 258"/>
              <a:gd name="T62" fmla="*/ 218 w 311"/>
              <a:gd name="T63" fmla="*/ 176 h 258"/>
              <a:gd name="T64" fmla="*/ 227 w 311"/>
              <a:gd name="T65" fmla="*/ 158 h 258"/>
              <a:gd name="T66" fmla="*/ 234 w 311"/>
              <a:gd name="T67" fmla="*/ 151 h 258"/>
              <a:gd name="T68" fmla="*/ 252 w 311"/>
              <a:gd name="T69" fmla="*/ 142 h 258"/>
              <a:gd name="T70" fmla="*/ 276 w 311"/>
              <a:gd name="T71" fmla="*/ 133 h 258"/>
              <a:gd name="T72" fmla="*/ 161 w 311"/>
              <a:gd name="T73" fmla="*/ 254 h 258"/>
              <a:gd name="T74" fmla="*/ 128 w 311"/>
              <a:gd name="T75" fmla="*/ 126 h 258"/>
              <a:gd name="T76" fmla="*/ 151 w 311"/>
              <a:gd name="T77" fmla="*/ 202 h 258"/>
              <a:gd name="T78" fmla="*/ 212 w 311"/>
              <a:gd name="T79" fmla="*/ 256 h 258"/>
              <a:gd name="T80" fmla="*/ 311 w 311"/>
              <a:gd name="T81" fmla="*/ 148 h 258"/>
              <a:gd name="T82" fmla="*/ 274 w 311"/>
              <a:gd name="T83" fmla="*/ 145 h 258"/>
              <a:gd name="T84" fmla="*/ 275 w 311"/>
              <a:gd name="T85" fmla="*/ 169 h 258"/>
              <a:gd name="T86" fmla="*/ 257 w 311"/>
              <a:gd name="T87" fmla="*/ 177 h 258"/>
              <a:gd name="T88" fmla="*/ 256 w 311"/>
              <a:gd name="T89" fmla="*/ 188 h 258"/>
              <a:gd name="T90" fmla="*/ 236 w 311"/>
              <a:gd name="T91" fmla="*/ 193 h 258"/>
              <a:gd name="T92" fmla="*/ 233 w 311"/>
              <a:gd name="T93" fmla="*/ 215 h 258"/>
              <a:gd name="T94" fmla="*/ 212 w 311"/>
              <a:gd name="T95" fmla="*/ 217 h 258"/>
              <a:gd name="T96" fmla="*/ 277 w 311"/>
              <a:gd name="T97" fmla="*/ 222 h 258"/>
              <a:gd name="T98" fmla="*/ 150 w 311"/>
              <a:gd name="T99" fmla="*/ 223 h 258"/>
              <a:gd name="T100" fmla="*/ 82 w 311"/>
              <a:gd name="T101" fmla="*/ 202 h 258"/>
              <a:gd name="T102" fmla="*/ 6 w 311"/>
              <a:gd name="T103" fmla="*/ 207 h 258"/>
              <a:gd name="T104" fmla="*/ 14 w 311"/>
              <a:gd name="T105" fmla="*/ 221 h 258"/>
              <a:gd name="T106" fmla="*/ 6 w 311"/>
              <a:gd name="T107" fmla="*/ 207 h 258"/>
              <a:gd name="T108" fmla="*/ 3 w 311"/>
              <a:gd name="T109" fmla="*/ 198 h 258"/>
              <a:gd name="T110" fmla="*/ 23 w 311"/>
              <a:gd name="T111" fmla="*/ 119 h 258"/>
              <a:gd name="T112" fmla="*/ 26 w 311"/>
              <a:gd name="T113" fmla="*/ 211 h 258"/>
              <a:gd name="T114" fmla="*/ 111 w 311"/>
              <a:gd name="T115" fmla="*/ 191 h 258"/>
              <a:gd name="T116" fmla="*/ 140 w 311"/>
              <a:gd name="T117" fmla="*/ 234 h 258"/>
              <a:gd name="T118" fmla="*/ 74 w 311"/>
              <a:gd name="T119" fmla="*/ 257 h 258"/>
              <a:gd name="T120" fmla="*/ 91 w 311"/>
              <a:gd name="T121" fmla="*/ 25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1" h="258">
                <a:moveTo>
                  <a:pt x="169" y="155"/>
                </a:moveTo>
                <a:cubicBezTo>
                  <a:pt x="167" y="146"/>
                  <a:pt x="163" y="138"/>
                  <a:pt x="159" y="130"/>
                </a:cubicBezTo>
                <a:cubicBezTo>
                  <a:pt x="159" y="86"/>
                  <a:pt x="159" y="86"/>
                  <a:pt x="159" y="86"/>
                </a:cubicBezTo>
                <a:cubicBezTo>
                  <a:pt x="185" y="86"/>
                  <a:pt x="185" y="86"/>
                  <a:pt x="185" y="86"/>
                </a:cubicBezTo>
                <a:cubicBezTo>
                  <a:pt x="185" y="99"/>
                  <a:pt x="189" y="113"/>
                  <a:pt x="195" y="125"/>
                </a:cubicBezTo>
                <a:cubicBezTo>
                  <a:pt x="192" y="128"/>
                  <a:pt x="189" y="130"/>
                  <a:pt x="186" y="133"/>
                </a:cubicBezTo>
                <a:cubicBezTo>
                  <a:pt x="186" y="133"/>
                  <a:pt x="186" y="133"/>
                  <a:pt x="186" y="133"/>
                </a:cubicBezTo>
                <a:cubicBezTo>
                  <a:pt x="180" y="140"/>
                  <a:pt x="174" y="147"/>
                  <a:pt x="169" y="155"/>
                </a:cubicBezTo>
                <a:close/>
                <a:moveTo>
                  <a:pt x="152" y="79"/>
                </a:moveTo>
                <a:cubicBezTo>
                  <a:pt x="152" y="0"/>
                  <a:pt x="152" y="0"/>
                  <a:pt x="152" y="0"/>
                </a:cubicBezTo>
                <a:cubicBezTo>
                  <a:pt x="134" y="1"/>
                  <a:pt x="116" y="8"/>
                  <a:pt x="102" y="20"/>
                </a:cubicBezTo>
                <a:cubicBezTo>
                  <a:pt x="117" y="36"/>
                  <a:pt x="125" y="57"/>
                  <a:pt x="126" y="79"/>
                </a:cubicBezTo>
                <a:lnTo>
                  <a:pt x="152" y="79"/>
                </a:lnTo>
                <a:close/>
                <a:moveTo>
                  <a:pt x="152" y="120"/>
                </a:moveTo>
                <a:cubicBezTo>
                  <a:pt x="152" y="86"/>
                  <a:pt x="152" y="86"/>
                  <a:pt x="152" y="86"/>
                </a:cubicBezTo>
                <a:cubicBezTo>
                  <a:pt x="126" y="86"/>
                  <a:pt x="126" y="86"/>
                  <a:pt x="126" y="86"/>
                </a:cubicBezTo>
                <a:cubicBezTo>
                  <a:pt x="126" y="90"/>
                  <a:pt x="126" y="94"/>
                  <a:pt x="125" y="97"/>
                </a:cubicBezTo>
                <a:cubicBezTo>
                  <a:pt x="135" y="103"/>
                  <a:pt x="145" y="111"/>
                  <a:pt x="152" y="120"/>
                </a:cubicBezTo>
                <a:close/>
                <a:moveTo>
                  <a:pt x="82" y="86"/>
                </a:moveTo>
                <a:cubicBezTo>
                  <a:pt x="95" y="86"/>
                  <a:pt x="107" y="89"/>
                  <a:pt x="118" y="94"/>
                </a:cubicBezTo>
                <a:cubicBezTo>
                  <a:pt x="119" y="91"/>
                  <a:pt x="119" y="89"/>
                  <a:pt x="119" y="86"/>
                </a:cubicBezTo>
                <a:cubicBezTo>
                  <a:pt x="73" y="86"/>
                  <a:pt x="73" y="86"/>
                  <a:pt x="73" y="86"/>
                </a:cubicBezTo>
                <a:cubicBezTo>
                  <a:pt x="73" y="87"/>
                  <a:pt x="73" y="87"/>
                  <a:pt x="73" y="87"/>
                </a:cubicBezTo>
                <a:cubicBezTo>
                  <a:pt x="76" y="86"/>
                  <a:pt x="79" y="86"/>
                  <a:pt x="82" y="86"/>
                </a:cubicBezTo>
                <a:close/>
                <a:moveTo>
                  <a:pt x="97" y="25"/>
                </a:moveTo>
                <a:cubicBezTo>
                  <a:pt x="83" y="39"/>
                  <a:pt x="74" y="58"/>
                  <a:pt x="73" y="79"/>
                </a:cubicBezTo>
                <a:cubicBezTo>
                  <a:pt x="119" y="79"/>
                  <a:pt x="119" y="79"/>
                  <a:pt x="119" y="79"/>
                </a:cubicBezTo>
                <a:cubicBezTo>
                  <a:pt x="118" y="59"/>
                  <a:pt x="110" y="40"/>
                  <a:pt x="97" y="25"/>
                </a:cubicBezTo>
                <a:close/>
                <a:moveTo>
                  <a:pt x="129" y="119"/>
                </a:moveTo>
                <a:cubicBezTo>
                  <a:pt x="142" y="119"/>
                  <a:pt x="142" y="119"/>
                  <a:pt x="142" y="119"/>
                </a:cubicBezTo>
                <a:cubicBezTo>
                  <a:pt x="136" y="113"/>
                  <a:pt x="131" y="109"/>
                  <a:pt x="124" y="105"/>
                </a:cubicBezTo>
                <a:lnTo>
                  <a:pt x="129" y="119"/>
                </a:lnTo>
                <a:close/>
                <a:moveTo>
                  <a:pt x="192" y="86"/>
                </a:moveTo>
                <a:cubicBezTo>
                  <a:pt x="192" y="98"/>
                  <a:pt x="195" y="110"/>
                  <a:pt x="201" y="121"/>
                </a:cubicBezTo>
                <a:cubicBezTo>
                  <a:pt x="211" y="113"/>
                  <a:pt x="223" y="107"/>
                  <a:pt x="235" y="103"/>
                </a:cubicBezTo>
                <a:cubicBezTo>
                  <a:pt x="237" y="97"/>
                  <a:pt x="237" y="91"/>
                  <a:pt x="238" y="86"/>
                </a:cubicBezTo>
                <a:lnTo>
                  <a:pt x="192" y="86"/>
                </a:lnTo>
                <a:close/>
                <a:moveTo>
                  <a:pt x="209" y="20"/>
                </a:moveTo>
                <a:cubicBezTo>
                  <a:pt x="195" y="8"/>
                  <a:pt x="177" y="1"/>
                  <a:pt x="159" y="0"/>
                </a:cubicBezTo>
                <a:cubicBezTo>
                  <a:pt x="159" y="79"/>
                  <a:pt x="159" y="79"/>
                  <a:pt x="159" y="79"/>
                </a:cubicBezTo>
                <a:cubicBezTo>
                  <a:pt x="185" y="79"/>
                  <a:pt x="185" y="79"/>
                  <a:pt x="185" y="79"/>
                </a:cubicBezTo>
                <a:cubicBezTo>
                  <a:pt x="186" y="57"/>
                  <a:pt x="194" y="36"/>
                  <a:pt x="209" y="20"/>
                </a:cubicBezTo>
                <a:close/>
                <a:moveTo>
                  <a:pt x="268" y="151"/>
                </a:moveTo>
                <a:cubicBezTo>
                  <a:pt x="268" y="151"/>
                  <a:pt x="269" y="150"/>
                  <a:pt x="269" y="150"/>
                </a:cubicBezTo>
                <a:cubicBezTo>
                  <a:pt x="269" y="149"/>
                  <a:pt x="268" y="149"/>
                  <a:pt x="268" y="148"/>
                </a:cubicBezTo>
                <a:cubicBezTo>
                  <a:pt x="267" y="147"/>
                  <a:pt x="267" y="147"/>
                  <a:pt x="267" y="147"/>
                </a:cubicBezTo>
                <a:cubicBezTo>
                  <a:pt x="266" y="146"/>
                  <a:pt x="266" y="146"/>
                  <a:pt x="266" y="146"/>
                </a:cubicBezTo>
                <a:cubicBezTo>
                  <a:pt x="265" y="145"/>
                  <a:pt x="264" y="145"/>
                  <a:pt x="263" y="146"/>
                </a:cubicBezTo>
                <a:cubicBezTo>
                  <a:pt x="257" y="152"/>
                  <a:pt x="257" y="152"/>
                  <a:pt x="257" y="152"/>
                </a:cubicBezTo>
                <a:cubicBezTo>
                  <a:pt x="256" y="153"/>
                  <a:pt x="255" y="153"/>
                  <a:pt x="254" y="153"/>
                </a:cubicBezTo>
                <a:cubicBezTo>
                  <a:pt x="253" y="153"/>
                  <a:pt x="253" y="153"/>
                  <a:pt x="252" y="152"/>
                </a:cubicBezTo>
                <a:cubicBezTo>
                  <a:pt x="247" y="147"/>
                  <a:pt x="247" y="147"/>
                  <a:pt x="247" y="147"/>
                </a:cubicBezTo>
                <a:cubicBezTo>
                  <a:pt x="246" y="146"/>
                  <a:pt x="245" y="146"/>
                  <a:pt x="244" y="147"/>
                </a:cubicBezTo>
                <a:cubicBezTo>
                  <a:pt x="242" y="149"/>
                  <a:pt x="242" y="149"/>
                  <a:pt x="242" y="149"/>
                </a:cubicBezTo>
                <a:cubicBezTo>
                  <a:pt x="242" y="149"/>
                  <a:pt x="242" y="149"/>
                  <a:pt x="242" y="149"/>
                </a:cubicBezTo>
                <a:cubicBezTo>
                  <a:pt x="241" y="150"/>
                  <a:pt x="241" y="150"/>
                  <a:pt x="241" y="151"/>
                </a:cubicBezTo>
                <a:cubicBezTo>
                  <a:pt x="241" y="151"/>
                  <a:pt x="241" y="152"/>
                  <a:pt x="242" y="152"/>
                </a:cubicBezTo>
                <a:cubicBezTo>
                  <a:pt x="247" y="157"/>
                  <a:pt x="247" y="157"/>
                  <a:pt x="247" y="157"/>
                </a:cubicBezTo>
                <a:cubicBezTo>
                  <a:pt x="248" y="158"/>
                  <a:pt x="248" y="159"/>
                  <a:pt x="248" y="160"/>
                </a:cubicBezTo>
                <a:cubicBezTo>
                  <a:pt x="248" y="161"/>
                  <a:pt x="248" y="162"/>
                  <a:pt x="247" y="162"/>
                </a:cubicBezTo>
                <a:cubicBezTo>
                  <a:pt x="238" y="171"/>
                  <a:pt x="238" y="171"/>
                  <a:pt x="238" y="171"/>
                </a:cubicBezTo>
                <a:cubicBezTo>
                  <a:pt x="238" y="172"/>
                  <a:pt x="237" y="172"/>
                  <a:pt x="236" y="172"/>
                </a:cubicBezTo>
                <a:cubicBezTo>
                  <a:pt x="235" y="172"/>
                  <a:pt x="234" y="172"/>
                  <a:pt x="233" y="171"/>
                </a:cubicBezTo>
                <a:cubicBezTo>
                  <a:pt x="228" y="166"/>
                  <a:pt x="228" y="166"/>
                  <a:pt x="228" y="166"/>
                </a:cubicBezTo>
                <a:cubicBezTo>
                  <a:pt x="228" y="166"/>
                  <a:pt x="227" y="165"/>
                  <a:pt x="227" y="165"/>
                </a:cubicBezTo>
                <a:cubicBezTo>
                  <a:pt x="226" y="165"/>
                  <a:pt x="225" y="166"/>
                  <a:pt x="225" y="166"/>
                </a:cubicBezTo>
                <a:cubicBezTo>
                  <a:pt x="223" y="168"/>
                  <a:pt x="223" y="168"/>
                  <a:pt x="223" y="168"/>
                </a:cubicBezTo>
                <a:cubicBezTo>
                  <a:pt x="223" y="168"/>
                  <a:pt x="223" y="168"/>
                  <a:pt x="223" y="168"/>
                </a:cubicBezTo>
                <a:cubicBezTo>
                  <a:pt x="223" y="168"/>
                  <a:pt x="223" y="169"/>
                  <a:pt x="223" y="169"/>
                </a:cubicBezTo>
                <a:cubicBezTo>
                  <a:pt x="223" y="170"/>
                  <a:pt x="223" y="170"/>
                  <a:pt x="223" y="171"/>
                </a:cubicBezTo>
                <a:cubicBezTo>
                  <a:pt x="228" y="176"/>
                  <a:pt x="228" y="176"/>
                  <a:pt x="228" y="176"/>
                </a:cubicBezTo>
                <a:cubicBezTo>
                  <a:pt x="229" y="177"/>
                  <a:pt x="229" y="178"/>
                  <a:pt x="229" y="178"/>
                </a:cubicBezTo>
                <a:cubicBezTo>
                  <a:pt x="229" y="179"/>
                  <a:pt x="229" y="180"/>
                  <a:pt x="228" y="181"/>
                </a:cubicBezTo>
                <a:cubicBezTo>
                  <a:pt x="219" y="190"/>
                  <a:pt x="219" y="190"/>
                  <a:pt x="219" y="190"/>
                </a:cubicBezTo>
                <a:cubicBezTo>
                  <a:pt x="219" y="190"/>
                  <a:pt x="219" y="190"/>
                  <a:pt x="219" y="190"/>
                </a:cubicBezTo>
                <a:cubicBezTo>
                  <a:pt x="219" y="190"/>
                  <a:pt x="218" y="191"/>
                  <a:pt x="217" y="191"/>
                </a:cubicBezTo>
                <a:cubicBezTo>
                  <a:pt x="216" y="191"/>
                  <a:pt x="215" y="190"/>
                  <a:pt x="215" y="190"/>
                </a:cubicBezTo>
                <a:cubicBezTo>
                  <a:pt x="209" y="185"/>
                  <a:pt x="209" y="185"/>
                  <a:pt x="209" y="185"/>
                </a:cubicBezTo>
                <a:cubicBezTo>
                  <a:pt x="209" y="184"/>
                  <a:pt x="208" y="184"/>
                  <a:pt x="208" y="184"/>
                </a:cubicBezTo>
                <a:cubicBezTo>
                  <a:pt x="207" y="184"/>
                  <a:pt x="207" y="184"/>
                  <a:pt x="206" y="185"/>
                </a:cubicBezTo>
                <a:cubicBezTo>
                  <a:pt x="204" y="187"/>
                  <a:pt x="204" y="187"/>
                  <a:pt x="204" y="187"/>
                </a:cubicBezTo>
                <a:cubicBezTo>
                  <a:pt x="204" y="187"/>
                  <a:pt x="204" y="187"/>
                  <a:pt x="204" y="187"/>
                </a:cubicBezTo>
                <a:cubicBezTo>
                  <a:pt x="204" y="187"/>
                  <a:pt x="204" y="187"/>
                  <a:pt x="204" y="188"/>
                </a:cubicBezTo>
                <a:cubicBezTo>
                  <a:pt x="204" y="189"/>
                  <a:pt x="204" y="189"/>
                  <a:pt x="204" y="190"/>
                </a:cubicBezTo>
                <a:cubicBezTo>
                  <a:pt x="210" y="195"/>
                  <a:pt x="210" y="195"/>
                  <a:pt x="210" y="195"/>
                </a:cubicBezTo>
                <a:cubicBezTo>
                  <a:pt x="210" y="195"/>
                  <a:pt x="211" y="196"/>
                  <a:pt x="211" y="197"/>
                </a:cubicBezTo>
                <a:cubicBezTo>
                  <a:pt x="211" y="198"/>
                  <a:pt x="210" y="199"/>
                  <a:pt x="210" y="200"/>
                </a:cubicBezTo>
                <a:cubicBezTo>
                  <a:pt x="202" y="207"/>
                  <a:pt x="202" y="207"/>
                  <a:pt x="202" y="207"/>
                </a:cubicBezTo>
                <a:cubicBezTo>
                  <a:pt x="202" y="208"/>
                  <a:pt x="202" y="209"/>
                  <a:pt x="202" y="210"/>
                </a:cubicBezTo>
                <a:cubicBezTo>
                  <a:pt x="204" y="212"/>
                  <a:pt x="204" y="212"/>
                  <a:pt x="204" y="212"/>
                </a:cubicBezTo>
                <a:cubicBezTo>
                  <a:pt x="205" y="212"/>
                  <a:pt x="205" y="213"/>
                  <a:pt x="206" y="213"/>
                </a:cubicBezTo>
                <a:cubicBezTo>
                  <a:pt x="206" y="213"/>
                  <a:pt x="207" y="212"/>
                  <a:pt x="207" y="212"/>
                </a:cubicBezTo>
                <a:cubicBezTo>
                  <a:pt x="215" y="205"/>
                  <a:pt x="215" y="205"/>
                  <a:pt x="215" y="205"/>
                </a:cubicBezTo>
                <a:cubicBezTo>
                  <a:pt x="215" y="204"/>
                  <a:pt x="216" y="204"/>
                  <a:pt x="217" y="204"/>
                </a:cubicBezTo>
                <a:cubicBezTo>
                  <a:pt x="218" y="204"/>
                  <a:pt x="219" y="204"/>
                  <a:pt x="220" y="205"/>
                </a:cubicBezTo>
                <a:cubicBezTo>
                  <a:pt x="225" y="210"/>
                  <a:pt x="225" y="210"/>
                  <a:pt x="225" y="210"/>
                </a:cubicBezTo>
                <a:cubicBezTo>
                  <a:pt x="225" y="210"/>
                  <a:pt x="225" y="210"/>
                  <a:pt x="225" y="210"/>
                </a:cubicBezTo>
                <a:cubicBezTo>
                  <a:pt x="226" y="211"/>
                  <a:pt x="227" y="211"/>
                  <a:pt x="228" y="210"/>
                </a:cubicBezTo>
                <a:cubicBezTo>
                  <a:pt x="230" y="208"/>
                  <a:pt x="230" y="208"/>
                  <a:pt x="230" y="208"/>
                </a:cubicBezTo>
                <a:cubicBezTo>
                  <a:pt x="230" y="207"/>
                  <a:pt x="230" y="206"/>
                  <a:pt x="230" y="205"/>
                </a:cubicBezTo>
                <a:cubicBezTo>
                  <a:pt x="225" y="200"/>
                  <a:pt x="225" y="200"/>
                  <a:pt x="225" y="200"/>
                </a:cubicBezTo>
                <a:cubicBezTo>
                  <a:pt x="224" y="199"/>
                  <a:pt x="224" y="198"/>
                  <a:pt x="224" y="197"/>
                </a:cubicBezTo>
                <a:cubicBezTo>
                  <a:pt x="224" y="196"/>
                  <a:pt x="224" y="195"/>
                  <a:pt x="225" y="195"/>
                </a:cubicBezTo>
                <a:cubicBezTo>
                  <a:pt x="233" y="186"/>
                  <a:pt x="233" y="186"/>
                  <a:pt x="233" y="186"/>
                </a:cubicBezTo>
                <a:cubicBezTo>
                  <a:pt x="233" y="186"/>
                  <a:pt x="233" y="186"/>
                  <a:pt x="233" y="186"/>
                </a:cubicBezTo>
                <a:cubicBezTo>
                  <a:pt x="234" y="185"/>
                  <a:pt x="235" y="185"/>
                  <a:pt x="236" y="185"/>
                </a:cubicBezTo>
                <a:cubicBezTo>
                  <a:pt x="237" y="185"/>
                  <a:pt x="238" y="185"/>
                  <a:pt x="238" y="186"/>
                </a:cubicBezTo>
                <a:cubicBezTo>
                  <a:pt x="243" y="191"/>
                  <a:pt x="243" y="191"/>
                  <a:pt x="243" y="191"/>
                </a:cubicBezTo>
                <a:cubicBezTo>
                  <a:pt x="244" y="191"/>
                  <a:pt x="244" y="192"/>
                  <a:pt x="245" y="192"/>
                </a:cubicBezTo>
                <a:cubicBezTo>
                  <a:pt x="246" y="192"/>
                  <a:pt x="246" y="191"/>
                  <a:pt x="247" y="191"/>
                </a:cubicBezTo>
                <a:cubicBezTo>
                  <a:pt x="248" y="189"/>
                  <a:pt x="248" y="189"/>
                  <a:pt x="248" y="189"/>
                </a:cubicBezTo>
                <a:cubicBezTo>
                  <a:pt x="249" y="188"/>
                  <a:pt x="249" y="187"/>
                  <a:pt x="248" y="186"/>
                </a:cubicBezTo>
                <a:cubicBezTo>
                  <a:pt x="243" y="181"/>
                  <a:pt x="243" y="181"/>
                  <a:pt x="243" y="181"/>
                </a:cubicBezTo>
                <a:cubicBezTo>
                  <a:pt x="243" y="180"/>
                  <a:pt x="242" y="179"/>
                  <a:pt x="242" y="178"/>
                </a:cubicBezTo>
                <a:cubicBezTo>
                  <a:pt x="242" y="178"/>
                  <a:pt x="243" y="177"/>
                  <a:pt x="243" y="176"/>
                </a:cubicBezTo>
                <a:cubicBezTo>
                  <a:pt x="252" y="167"/>
                  <a:pt x="252" y="167"/>
                  <a:pt x="252" y="167"/>
                </a:cubicBezTo>
                <a:cubicBezTo>
                  <a:pt x="253" y="167"/>
                  <a:pt x="254" y="166"/>
                  <a:pt x="255" y="166"/>
                </a:cubicBezTo>
                <a:cubicBezTo>
                  <a:pt x="255" y="166"/>
                  <a:pt x="256" y="167"/>
                  <a:pt x="257" y="167"/>
                </a:cubicBezTo>
                <a:cubicBezTo>
                  <a:pt x="262" y="172"/>
                  <a:pt x="262" y="172"/>
                  <a:pt x="262" y="172"/>
                </a:cubicBezTo>
                <a:cubicBezTo>
                  <a:pt x="263" y="173"/>
                  <a:pt x="264" y="173"/>
                  <a:pt x="265" y="172"/>
                </a:cubicBezTo>
                <a:cubicBezTo>
                  <a:pt x="267" y="170"/>
                  <a:pt x="267" y="170"/>
                  <a:pt x="267" y="170"/>
                </a:cubicBezTo>
                <a:cubicBezTo>
                  <a:pt x="267" y="170"/>
                  <a:pt x="267" y="170"/>
                  <a:pt x="267" y="170"/>
                </a:cubicBezTo>
                <a:cubicBezTo>
                  <a:pt x="267" y="170"/>
                  <a:pt x="268" y="169"/>
                  <a:pt x="268" y="169"/>
                </a:cubicBezTo>
                <a:cubicBezTo>
                  <a:pt x="268" y="168"/>
                  <a:pt x="267" y="168"/>
                  <a:pt x="267" y="167"/>
                </a:cubicBezTo>
                <a:cubicBezTo>
                  <a:pt x="262" y="162"/>
                  <a:pt x="262" y="162"/>
                  <a:pt x="262" y="162"/>
                </a:cubicBezTo>
                <a:cubicBezTo>
                  <a:pt x="261" y="162"/>
                  <a:pt x="261" y="161"/>
                  <a:pt x="261" y="160"/>
                </a:cubicBezTo>
                <a:cubicBezTo>
                  <a:pt x="261" y="159"/>
                  <a:pt x="261" y="158"/>
                  <a:pt x="262" y="157"/>
                </a:cubicBezTo>
                <a:lnTo>
                  <a:pt x="268" y="151"/>
                </a:lnTo>
                <a:close/>
                <a:moveTo>
                  <a:pt x="307" y="107"/>
                </a:moveTo>
                <a:cubicBezTo>
                  <a:pt x="297" y="105"/>
                  <a:pt x="286" y="103"/>
                  <a:pt x="276" y="103"/>
                </a:cubicBezTo>
                <a:cubicBezTo>
                  <a:pt x="311" y="139"/>
                  <a:pt x="311" y="139"/>
                  <a:pt x="311" y="139"/>
                </a:cubicBezTo>
                <a:cubicBezTo>
                  <a:pt x="311" y="128"/>
                  <a:pt x="310" y="118"/>
                  <a:pt x="307" y="107"/>
                </a:cubicBezTo>
                <a:close/>
                <a:moveTo>
                  <a:pt x="98" y="149"/>
                </a:moveTo>
                <a:cubicBezTo>
                  <a:pt x="122" y="121"/>
                  <a:pt x="122" y="121"/>
                  <a:pt x="122" y="121"/>
                </a:cubicBezTo>
                <a:cubicBezTo>
                  <a:pt x="116" y="100"/>
                  <a:pt x="116" y="100"/>
                  <a:pt x="116" y="100"/>
                </a:cubicBezTo>
                <a:cubicBezTo>
                  <a:pt x="94" y="91"/>
                  <a:pt x="70" y="91"/>
                  <a:pt x="49" y="100"/>
                </a:cubicBezTo>
                <a:cubicBezTo>
                  <a:pt x="42" y="121"/>
                  <a:pt x="42" y="121"/>
                  <a:pt x="42" y="121"/>
                </a:cubicBezTo>
                <a:cubicBezTo>
                  <a:pt x="66" y="149"/>
                  <a:pt x="66" y="149"/>
                  <a:pt x="66" y="149"/>
                </a:cubicBezTo>
                <a:lnTo>
                  <a:pt x="98" y="149"/>
                </a:lnTo>
                <a:close/>
                <a:moveTo>
                  <a:pt x="276" y="133"/>
                </a:moveTo>
                <a:cubicBezTo>
                  <a:pt x="249" y="106"/>
                  <a:pt x="249" y="106"/>
                  <a:pt x="249" y="106"/>
                </a:cubicBezTo>
                <a:cubicBezTo>
                  <a:pt x="227" y="111"/>
                  <a:pt x="208" y="122"/>
                  <a:pt x="192" y="137"/>
                </a:cubicBezTo>
                <a:cubicBezTo>
                  <a:pt x="176" y="153"/>
                  <a:pt x="165" y="172"/>
                  <a:pt x="160" y="194"/>
                </a:cubicBezTo>
                <a:cubicBezTo>
                  <a:pt x="188" y="222"/>
                  <a:pt x="188" y="222"/>
                  <a:pt x="188" y="222"/>
                </a:cubicBezTo>
                <a:cubicBezTo>
                  <a:pt x="196" y="214"/>
                  <a:pt x="196" y="214"/>
                  <a:pt x="196" y="214"/>
                </a:cubicBezTo>
                <a:cubicBezTo>
                  <a:pt x="196" y="214"/>
                  <a:pt x="196" y="214"/>
                  <a:pt x="196" y="214"/>
                </a:cubicBezTo>
                <a:cubicBezTo>
                  <a:pt x="195" y="212"/>
                  <a:pt x="195" y="210"/>
                  <a:pt x="195" y="208"/>
                </a:cubicBezTo>
                <a:cubicBezTo>
                  <a:pt x="195" y="205"/>
                  <a:pt x="196" y="204"/>
                  <a:pt x="197" y="202"/>
                </a:cubicBezTo>
                <a:cubicBezTo>
                  <a:pt x="202" y="197"/>
                  <a:pt x="202" y="197"/>
                  <a:pt x="202" y="197"/>
                </a:cubicBezTo>
                <a:cubicBezTo>
                  <a:pt x="200" y="195"/>
                  <a:pt x="200" y="195"/>
                  <a:pt x="200" y="195"/>
                </a:cubicBezTo>
                <a:cubicBezTo>
                  <a:pt x="198" y="193"/>
                  <a:pt x="197" y="191"/>
                  <a:pt x="197" y="188"/>
                </a:cubicBezTo>
                <a:cubicBezTo>
                  <a:pt x="197" y="186"/>
                  <a:pt x="198" y="183"/>
                  <a:pt x="200" y="182"/>
                </a:cubicBezTo>
                <a:cubicBezTo>
                  <a:pt x="201" y="180"/>
                  <a:pt x="201" y="180"/>
                  <a:pt x="201" y="180"/>
                </a:cubicBezTo>
                <a:cubicBezTo>
                  <a:pt x="201" y="180"/>
                  <a:pt x="201" y="180"/>
                  <a:pt x="201" y="180"/>
                </a:cubicBezTo>
                <a:cubicBezTo>
                  <a:pt x="203" y="178"/>
                  <a:pt x="206" y="177"/>
                  <a:pt x="208" y="177"/>
                </a:cubicBezTo>
                <a:cubicBezTo>
                  <a:pt x="210" y="177"/>
                  <a:pt x="213" y="178"/>
                  <a:pt x="214" y="180"/>
                </a:cubicBezTo>
                <a:cubicBezTo>
                  <a:pt x="217" y="182"/>
                  <a:pt x="217" y="182"/>
                  <a:pt x="217" y="182"/>
                </a:cubicBezTo>
                <a:cubicBezTo>
                  <a:pt x="221" y="178"/>
                  <a:pt x="221" y="178"/>
                  <a:pt x="221" y="178"/>
                </a:cubicBezTo>
                <a:cubicBezTo>
                  <a:pt x="218" y="176"/>
                  <a:pt x="218" y="176"/>
                  <a:pt x="218" y="176"/>
                </a:cubicBezTo>
                <a:cubicBezTo>
                  <a:pt x="218" y="176"/>
                  <a:pt x="218" y="176"/>
                  <a:pt x="218" y="176"/>
                </a:cubicBezTo>
                <a:cubicBezTo>
                  <a:pt x="217" y="174"/>
                  <a:pt x="216" y="172"/>
                  <a:pt x="216" y="169"/>
                </a:cubicBezTo>
                <a:cubicBezTo>
                  <a:pt x="216" y="167"/>
                  <a:pt x="217" y="165"/>
                  <a:pt x="218" y="163"/>
                </a:cubicBezTo>
                <a:cubicBezTo>
                  <a:pt x="220" y="161"/>
                  <a:pt x="220" y="161"/>
                  <a:pt x="220" y="161"/>
                </a:cubicBezTo>
                <a:cubicBezTo>
                  <a:pt x="220" y="161"/>
                  <a:pt x="220" y="161"/>
                  <a:pt x="220" y="161"/>
                </a:cubicBezTo>
                <a:cubicBezTo>
                  <a:pt x="222" y="159"/>
                  <a:pt x="224" y="158"/>
                  <a:pt x="227" y="158"/>
                </a:cubicBezTo>
                <a:cubicBezTo>
                  <a:pt x="229" y="158"/>
                  <a:pt x="231" y="159"/>
                  <a:pt x="233" y="161"/>
                </a:cubicBezTo>
                <a:cubicBezTo>
                  <a:pt x="236" y="164"/>
                  <a:pt x="236" y="164"/>
                  <a:pt x="236" y="164"/>
                </a:cubicBezTo>
                <a:cubicBezTo>
                  <a:pt x="240" y="160"/>
                  <a:pt x="240" y="160"/>
                  <a:pt x="240" y="160"/>
                </a:cubicBezTo>
                <a:cubicBezTo>
                  <a:pt x="237" y="157"/>
                  <a:pt x="237" y="157"/>
                  <a:pt x="237" y="157"/>
                </a:cubicBezTo>
                <a:cubicBezTo>
                  <a:pt x="235" y="155"/>
                  <a:pt x="234" y="153"/>
                  <a:pt x="234" y="151"/>
                </a:cubicBezTo>
                <a:cubicBezTo>
                  <a:pt x="234" y="148"/>
                  <a:pt x="235" y="146"/>
                  <a:pt x="237" y="144"/>
                </a:cubicBezTo>
                <a:cubicBezTo>
                  <a:pt x="239" y="142"/>
                  <a:pt x="239" y="142"/>
                  <a:pt x="239" y="142"/>
                </a:cubicBezTo>
                <a:cubicBezTo>
                  <a:pt x="239" y="142"/>
                  <a:pt x="239" y="142"/>
                  <a:pt x="239" y="142"/>
                </a:cubicBezTo>
                <a:cubicBezTo>
                  <a:pt x="241" y="140"/>
                  <a:pt x="243" y="140"/>
                  <a:pt x="245" y="140"/>
                </a:cubicBezTo>
                <a:cubicBezTo>
                  <a:pt x="248" y="140"/>
                  <a:pt x="250" y="140"/>
                  <a:pt x="252" y="142"/>
                </a:cubicBezTo>
                <a:cubicBezTo>
                  <a:pt x="255" y="145"/>
                  <a:pt x="255" y="145"/>
                  <a:pt x="255" y="145"/>
                </a:cubicBezTo>
                <a:cubicBezTo>
                  <a:pt x="258" y="141"/>
                  <a:pt x="258" y="141"/>
                  <a:pt x="258" y="141"/>
                </a:cubicBezTo>
                <a:cubicBezTo>
                  <a:pt x="259" y="140"/>
                  <a:pt x="261" y="139"/>
                  <a:pt x="263" y="139"/>
                </a:cubicBezTo>
                <a:cubicBezTo>
                  <a:pt x="265" y="139"/>
                  <a:pt x="268" y="139"/>
                  <a:pt x="269" y="140"/>
                </a:cubicBezTo>
                <a:lnTo>
                  <a:pt x="276" y="133"/>
                </a:lnTo>
                <a:close/>
                <a:moveTo>
                  <a:pt x="238" y="79"/>
                </a:moveTo>
                <a:cubicBezTo>
                  <a:pt x="237" y="58"/>
                  <a:pt x="228" y="39"/>
                  <a:pt x="214" y="25"/>
                </a:cubicBezTo>
                <a:cubicBezTo>
                  <a:pt x="201" y="39"/>
                  <a:pt x="193" y="59"/>
                  <a:pt x="192" y="79"/>
                </a:cubicBezTo>
                <a:lnTo>
                  <a:pt x="238" y="79"/>
                </a:lnTo>
                <a:close/>
                <a:moveTo>
                  <a:pt x="161" y="254"/>
                </a:moveTo>
                <a:cubicBezTo>
                  <a:pt x="172" y="257"/>
                  <a:pt x="183" y="258"/>
                  <a:pt x="194" y="258"/>
                </a:cubicBezTo>
                <a:cubicBezTo>
                  <a:pt x="157" y="220"/>
                  <a:pt x="157" y="220"/>
                  <a:pt x="157" y="220"/>
                </a:cubicBezTo>
                <a:cubicBezTo>
                  <a:pt x="156" y="231"/>
                  <a:pt x="158" y="243"/>
                  <a:pt x="161" y="254"/>
                </a:cubicBezTo>
                <a:close/>
                <a:moveTo>
                  <a:pt x="147" y="126"/>
                </a:moveTo>
                <a:cubicBezTo>
                  <a:pt x="128" y="126"/>
                  <a:pt x="128" y="126"/>
                  <a:pt x="128" y="126"/>
                </a:cubicBezTo>
                <a:cubicBezTo>
                  <a:pt x="104" y="153"/>
                  <a:pt x="104" y="153"/>
                  <a:pt x="104" y="153"/>
                </a:cubicBezTo>
                <a:cubicBezTo>
                  <a:pt x="114" y="184"/>
                  <a:pt x="114" y="184"/>
                  <a:pt x="114" y="184"/>
                </a:cubicBezTo>
                <a:cubicBezTo>
                  <a:pt x="143" y="206"/>
                  <a:pt x="143" y="206"/>
                  <a:pt x="143" y="206"/>
                </a:cubicBezTo>
                <a:cubicBezTo>
                  <a:pt x="151" y="202"/>
                  <a:pt x="151" y="202"/>
                  <a:pt x="151" y="202"/>
                </a:cubicBezTo>
                <a:cubicBezTo>
                  <a:pt x="151" y="202"/>
                  <a:pt x="151" y="202"/>
                  <a:pt x="151" y="202"/>
                </a:cubicBezTo>
                <a:cubicBezTo>
                  <a:pt x="153" y="189"/>
                  <a:pt x="157" y="176"/>
                  <a:pt x="164" y="164"/>
                </a:cubicBezTo>
                <a:cubicBezTo>
                  <a:pt x="162" y="150"/>
                  <a:pt x="156" y="137"/>
                  <a:pt x="147" y="126"/>
                </a:cubicBezTo>
                <a:close/>
                <a:moveTo>
                  <a:pt x="157" y="211"/>
                </a:moveTo>
                <a:cubicBezTo>
                  <a:pt x="204" y="257"/>
                  <a:pt x="204" y="257"/>
                  <a:pt x="204" y="257"/>
                </a:cubicBezTo>
                <a:cubicBezTo>
                  <a:pt x="207" y="257"/>
                  <a:pt x="210" y="257"/>
                  <a:pt x="212" y="256"/>
                </a:cubicBezTo>
                <a:cubicBezTo>
                  <a:pt x="158" y="202"/>
                  <a:pt x="158" y="202"/>
                  <a:pt x="158" y="202"/>
                </a:cubicBezTo>
                <a:cubicBezTo>
                  <a:pt x="158" y="205"/>
                  <a:pt x="157" y="208"/>
                  <a:pt x="157" y="211"/>
                </a:cubicBezTo>
                <a:close/>
                <a:moveTo>
                  <a:pt x="257" y="104"/>
                </a:moveTo>
                <a:cubicBezTo>
                  <a:pt x="310" y="157"/>
                  <a:pt x="310" y="157"/>
                  <a:pt x="310" y="157"/>
                </a:cubicBezTo>
                <a:cubicBezTo>
                  <a:pt x="310" y="154"/>
                  <a:pt x="311" y="151"/>
                  <a:pt x="311" y="148"/>
                </a:cubicBezTo>
                <a:cubicBezTo>
                  <a:pt x="266" y="104"/>
                  <a:pt x="266" y="104"/>
                  <a:pt x="266" y="104"/>
                </a:cubicBezTo>
                <a:cubicBezTo>
                  <a:pt x="263" y="104"/>
                  <a:pt x="260" y="104"/>
                  <a:pt x="257" y="105"/>
                </a:cubicBezTo>
                <a:lnTo>
                  <a:pt x="257" y="104"/>
                </a:lnTo>
                <a:close/>
                <a:moveTo>
                  <a:pt x="274" y="145"/>
                </a:moveTo>
                <a:cubicBezTo>
                  <a:pt x="274" y="145"/>
                  <a:pt x="274" y="145"/>
                  <a:pt x="274" y="145"/>
                </a:cubicBezTo>
                <a:cubicBezTo>
                  <a:pt x="275" y="147"/>
                  <a:pt x="276" y="149"/>
                  <a:pt x="276" y="151"/>
                </a:cubicBezTo>
                <a:cubicBezTo>
                  <a:pt x="275" y="153"/>
                  <a:pt x="274" y="155"/>
                  <a:pt x="273" y="156"/>
                </a:cubicBezTo>
                <a:cubicBezTo>
                  <a:pt x="270" y="160"/>
                  <a:pt x="270" y="160"/>
                  <a:pt x="270" y="160"/>
                </a:cubicBezTo>
                <a:cubicBezTo>
                  <a:pt x="272" y="162"/>
                  <a:pt x="272" y="162"/>
                  <a:pt x="272" y="162"/>
                </a:cubicBezTo>
                <a:cubicBezTo>
                  <a:pt x="274" y="164"/>
                  <a:pt x="275" y="166"/>
                  <a:pt x="275" y="169"/>
                </a:cubicBezTo>
                <a:cubicBezTo>
                  <a:pt x="275" y="171"/>
                  <a:pt x="274" y="174"/>
                  <a:pt x="272" y="175"/>
                </a:cubicBezTo>
                <a:cubicBezTo>
                  <a:pt x="270" y="177"/>
                  <a:pt x="270" y="177"/>
                  <a:pt x="270" y="177"/>
                </a:cubicBezTo>
                <a:cubicBezTo>
                  <a:pt x="270" y="177"/>
                  <a:pt x="270" y="177"/>
                  <a:pt x="270" y="177"/>
                </a:cubicBezTo>
                <a:cubicBezTo>
                  <a:pt x="269" y="179"/>
                  <a:pt x="266" y="180"/>
                  <a:pt x="264" y="180"/>
                </a:cubicBezTo>
                <a:cubicBezTo>
                  <a:pt x="261" y="180"/>
                  <a:pt x="259" y="179"/>
                  <a:pt x="257" y="177"/>
                </a:cubicBezTo>
                <a:cubicBezTo>
                  <a:pt x="255" y="175"/>
                  <a:pt x="255" y="175"/>
                  <a:pt x="255" y="175"/>
                </a:cubicBezTo>
                <a:cubicBezTo>
                  <a:pt x="251" y="178"/>
                  <a:pt x="251" y="178"/>
                  <a:pt x="251" y="178"/>
                </a:cubicBezTo>
                <a:cubicBezTo>
                  <a:pt x="253" y="181"/>
                  <a:pt x="253" y="181"/>
                  <a:pt x="253" y="181"/>
                </a:cubicBezTo>
                <a:cubicBezTo>
                  <a:pt x="253" y="181"/>
                  <a:pt x="253" y="181"/>
                  <a:pt x="253" y="181"/>
                </a:cubicBezTo>
                <a:cubicBezTo>
                  <a:pt x="255" y="183"/>
                  <a:pt x="256" y="185"/>
                  <a:pt x="256" y="188"/>
                </a:cubicBezTo>
                <a:cubicBezTo>
                  <a:pt x="256" y="190"/>
                  <a:pt x="255" y="192"/>
                  <a:pt x="253" y="194"/>
                </a:cubicBezTo>
                <a:cubicBezTo>
                  <a:pt x="251" y="196"/>
                  <a:pt x="251" y="196"/>
                  <a:pt x="251" y="196"/>
                </a:cubicBezTo>
                <a:cubicBezTo>
                  <a:pt x="250" y="198"/>
                  <a:pt x="247" y="199"/>
                  <a:pt x="245" y="199"/>
                </a:cubicBezTo>
                <a:cubicBezTo>
                  <a:pt x="242" y="199"/>
                  <a:pt x="240" y="198"/>
                  <a:pt x="238" y="196"/>
                </a:cubicBezTo>
                <a:cubicBezTo>
                  <a:pt x="236" y="193"/>
                  <a:pt x="236" y="193"/>
                  <a:pt x="236" y="193"/>
                </a:cubicBezTo>
                <a:cubicBezTo>
                  <a:pt x="232" y="197"/>
                  <a:pt x="232" y="197"/>
                  <a:pt x="232" y="197"/>
                </a:cubicBezTo>
                <a:cubicBezTo>
                  <a:pt x="235" y="200"/>
                  <a:pt x="235" y="200"/>
                  <a:pt x="235" y="200"/>
                </a:cubicBezTo>
                <a:cubicBezTo>
                  <a:pt x="236" y="202"/>
                  <a:pt x="237" y="204"/>
                  <a:pt x="237" y="206"/>
                </a:cubicBezTo>
                <a:cubicBezTo>
                  <a:pt x="237" y="209"/>
                  <a:pt x="236" y="211"/>
                  <a:pt x="235" y="213"/>
                </a:cubicBezTo>
                <a:cubicBezTo>
                  <a:pt x="233" y="215"/>
                  <a:pt x="233" y="215"/>
                  <a:pt x="233" y="215"/>
                </a:cubicBezTo>
                <a:cubicBezTo>
                  <a:pt x="233" y="215"/>
                  <a:pt x="233" y="215"/>
                  <a:pt x="233" y="215"/>
                </a:cubicBezTo>
                <a:cubicBezTo>
                  <a:pt x="231" y="217"/>
                  <a:pt x="229" y="218"/>
                  <a:pt x="226" y="218"/>
                </a:cubicBezTo>
                <a:cubicBezTo>
                  <a:pt x="224" y="218"/>
                  <a:pt x="221" y="217"/>
                  <a:pt x="220" y="215"/>
                </a:cubicBezTo>
                <a:cubicBezTo>
                  <a:pt x="217" y="212"/>
                  <a:pt x="217" y="212"/>
                  <a:pt x="217" y="212"/>
                </a:cubicBezTo>
                <a:cubicBezTo>
                  <a:pt x="212" y="217"/>
                  <a:pt x="212" y="217"/>
                  <a:pt x="212" y="217"/>
                </a:cubicBezTo>
                <a:cubicBezTo>
                  <a:pt x="211" y="219"/>
                  <a:pt x="208" y="220"/>
                  <a:pt x="206" y="220"/>
                </a:cubicBezTo>
                <a:cubicBezTo>
                  <a:pt x="204" y="220"/>
                  <a:pt x="203" y="219"/>
                  <a:pt x="201" y="218"/>
                </a:cubicBezTo>
                <a:cubicBezTo>
                  <a:pt x="193" y="227"/>
                  <a:pt x="193" y="227"/>
                  <a:pt x="193" y="227"/>
                </a:cubicBezTo>
                <a:cubicBezTo>
                  <a:pt x="221" y="254"/>
                  <a:pt x="221" y="254"/>
                  <a:pt x="221" y="254"/>
                </a:cubicBezTo>
                <a:cubicBezTo>
                  <a:pt x="242" y="249"/>
                  <a:pt x="262" y="238"/>
                  <a:pt x="277" y="222"/>
                </a:cubicBezTo>
                <a:cubicBezTo>
                  <a:pt x="293" y="207"/>
                  <a:pt x="304" y="187"/>
                  <a:pt x="308" y="165"/>
                </a:cubicBezTo>
                <a:cubicBezTo>
                  <a:pt x="281" y="138"/>
                  <a:pt x="281" y="138"/>
                  <a:pt x="281" y="138"/>
                </a:cubicBezTo>
                <a:lnTo>
                  <a:pt x="274" y="145"/>
                </a:lnTo>
                <a:close/>
                <a:moveTo>
                  <a:pt x="147" y="226"/>
                </a:moveTo>
                <a:cubicBezTo>
                  <a:pt x="148" y="225"/>
                  <a:pt x="149" y="224"/>
                  <a:pt x="150" y="223"/>
                </a:cubicBezTo>
                <a:cubicBezTo>
                  <a:pt x="150" y="219"/>
                  <a:pt x="150" y="214"/>
                  <a:pt x="150" y="210"/>
                </a:cubicBezTo>
                <a:cubicBezTo>
                  <a:pt x="146" y="212"/>
                  <a:pt x="146" y="212"/>
                  <a:pt x="146" y="212"/>
                </a:cubicBezTo>
                <a:lnTo>
                  <a:pt x="147" y="226"/>
                </a:lnTo>
                <a:close/>
                <a:moveTo>
                  <a:pt x="58" y="185"/>
                </a:moveTo>
                <a:cubicBezTo>
                  <a:pt x="82" y="202"/>
                  <a:pt x="82" y="202"/>
                  <a:pt x="82" y="202"/>
                </a:cubicBezTo>
                <a:cubicBezTo>
                  <a:pt x="106" y="185"/>
                  <a:pt x="106" y="185"/>
                  <a:pt x="106" y="185"/>
                </a:cubicBezTo>
                <a:cubicBezTo>
                  <a:pt x="97" y="156"/>
                  <a:pt x="97" y="156"/>
                  <a:pt x="97" y="156"/>
                </a:cubicBezTo>
                <a:cubicBezTo>
                  <a:pt x="67" y="156"/>
                  <a:pt x="67" y="156"/>
                  <a:pt x="67" y="156"/>
                </a:cubicBezTo>
                <a:lnTo>
                  <a:pt x="58" y="185"/>
                </a:lnTo>
                <a:close/>
                <a:moveTo>
                  <a:pt x="6" y="207"/>
                </a:moveTo>
                <a:cubicBezTo>
                  <a:pt x="7" y="209"/>
                  <a:pt x="8" y="210"/>
                  <a:pt x="8" y="211"/>
                </a:cubicBezTo>
                <a:cubicBezTo>
                  <a:pt x="9" y="212"/>
                  <a:pt x="9" y="213"/>
                  <a:pt x="9" y="213"/>
                </a:cubicBezTo>
                <a:cubicBezTo>
                  <a:pt x="11" y="216"/>
                  <a:pt x="11" y="216"/>
                  <a:pt x="11" y="216"/>
                </a:cubicBezTo>
                <a:cubicBezTo>
                  <a:pt x="11" y="217"/>
                  <a:pt x="11" y="217"/>
                  <a:pt x="12" y="218"/>
                </a:cubicBezTo>
                <a:cubicBezTo>
                  <a:pt x="12" y="219"/>
                  <a:pt x="13" y="220"/>
                  <a:pt x="14" y="221"/>
                </a:cubicBezTo>
                <a:cubicBezTo>
                  <a:pt x="15" y="222"/>
                  <a:pt x="15" y="223"/>
                  <a:pt x="16" y="223"/>
                </a:cubicBezTo>
                <a:cubicBezTo>
                  <a:pt x="17" y="225"/>
                  <a:pt x="17" y="225"/>
                  <a:pt x="17" y="225"/>
                </a:cubicBezTo>
                <a:cubicBezTo>
                  <a:pt x="18" y="227"/>
                  <a:pt x="18" y="227"/>
                  <a:pt x="18" y="227"/>
                </a:cubicBezTo>
                <a:cubicBezTo>
                  <a:pt x="19" y="212"/>
                  <a:pt x="19" y="212"/>
                  <a:pt x="19" y="212"/>
                </a:cubicBezTo>
                <a:cubicBezTo>
                  <a:pt x="6" y="207"/>
                  <a:pt x="6" y="207"/>
                  <a:pt x="6" y="207"/>
                </a:cubicBezTo>
                <a:close/>
                <a:moveTo>
                  <a:pt x="61" y="153"/>
                </a:moveTo>
                <a:cubicBezTo>
                  <a:pt x="37" y="126"/>
                  <a:pt x="37" y="126"/>
                  <a:pt x="37" y="126"/>
                </a:cubicBezTo>
                <a:cubicBezTo>
                  <a:pt x="17" y="126"/>
                  <a:pt x="17" y="126"/>
                  <a:pt x="17" y="126"/>
                </a:cubicBezTo>
                <a:cubicBezTo>
                  <a:pt x="6" y="140"/>
                  <a:pt x="0" y="158"/>
                  <a:pt x="0" y="176"/>
                </a:cubicBezTo>
                <a:cubicBezTo>
                  <a:pt x="0" y="183"/>
                  <a:pt x="1" y="191"/>
                  <a:pt x="3" y="198"/>
                </a:cubicBezTo>
                <a:cubicBezTo>
                  <a:pt x="22" y="206"/>
                  <a:pt x="22" y="206"/>
                  <a:pt x="22" y="206"/>
                </a:cubicBezTo>
                <a:cubicBezTo>
                  <a:pt x="51" y="184"/>
                  <a:pt x="51" y="184"/>
                  <a:pt x="51" y="184"/>
                </a:cubicBezTo>
                <a:lnTo>
                  <a:pt x="61" y="153"/>
                </a:lnTo>
                <a:close/>
                <a:moveTo>
                  <a:pt x="40" y="105"/>
                </a:moveTo>
                <a:cubicBezTo>
                  <a:pt x="34" y="109"/>
                  <a:pt x="28" y="113"/>
                  <a:pt x="23" y="119"/>
                </a:cubicBezTo>
                <a:cubicBezTo>
                  <a:pt x="36" y="119"/>
                  <a:pt x="36" y="119"/>
                  <a:pt x="36" y="119"/>
                </a:cubicBezTo>
                <a:lnTo>
                  <a:pt x="40" y="105"/>
                </a:lnTo>
                <a:close/>
                <a:moveTo>
                  <a:pt x="79" y="209"/>
                </a:moveTo>
                <a:cubicBezTo>
                  <a:pt x="54" y="191"/>
                  <a:pt x="54" y="191"/>
                  <a:pt x="54" y="191"/>
                </a:cubicBezTo>
                <a:cubicBezTo>
                  <a:pt x="26" y="211"/>
                  <a:pt x="26" y="211"/>
                  <a:pt x="26" y="211"/>
                </a:cubicBezTo>
                <a:cubicBezTo>
                  <a:pt x="24" y="234"/>
                  <a:pt x="24" y="234"/>
                  <a:pt x="24" y="234"/>
                </a:cubicBezTo>
                <a:cubicBezTo>
                  <a:pt x="34" y="243"/>
                  <a:pt x="45" y="250"/>
                  <a:pt x="58" y="254"/>
                </a:cubicBezTo>
                <a:cubicBezTo>
                  <a:pt x="79" y="239"/>
                  <a:pt x="79" y="239"/>
                  <a:pt x="79" y="239"/>
                </a:cubicBezTo>
                <a:lnTo>
                  <a:pt x="79" y="209"/>
                </a:lnTo>
                <a:close/>
                <a:moveTo>
                  <a:pt x="111" y="191"/>
                </a:moveTo>
                <a:cubicBezTo>
                  <a:pt x="86" y="209"/>
                  <a:pt x="86" y="209"/>
                  <a:pt x="86" y="209"/>
                </a:cubicBezTo>
                <a:cubicBezTo>
                  <a:pt x="86" y="239"/>
                  <a:pt x="86" y="239"/>
                  <a:pt x="86" y="239"/>
                </a:cubicBezTo>
                <a:cubicBezTo>
                  <a:pt x="106" y="254"/>
                  <a:pt x="106" y="254"/>
                  <a:pt x="106" y="254"/>
                </a:cubicBezTo>
                <a:cubicBezTo>
                  <a:pt x="106" y="254"/>
                  <a:pt x="106" y="254"/>
                  <a:pt x="106" y="254"/>
                </a:cubicBezTo>
                <a:cubicBezTo>
                  <a:pt x="119" y="250"/>
                  <a:pt x="131" y="243"/>
                  <a:pt x="140" y="234"/>
                </a:cubicBezTo>
                <a:cubicBezTo>
                  <a:pt x="139" y="212"/>
                  <a:pt x="139" y="212"/>
                  <a:pt x="139" y="212"/>
                </a:cubicBezTo>
                <a:lnTo>
                  <a:pt x="111" y="191"/>
                </a:lnTo>
                <a:close/>
                <a:moveTo>
                  <a:pt x="67" y="256"/>
                </a:moveTo>
                <a:cubicBezTo>
                  <a:pt x="68" y="256"/>
                  <a:pt x="68" y="256"/>
                  <a:pt x="68" y="256"/>
                </a:cubicBezTo>
                <a:cubicBezTo>
                  <a:pt x="70" y="257"/>
                  <a:pt x="72" y="257"/>
                  <a:pt x="74" y="257"/>
                </a:cubicBezTo>
                <a:cubicBezTo>
                  <a:pt x="75" y="257"/>
                  <a:pt x="75" y="257"/>
                  <a:pt x="75" y="257"/>
                </a:cubicBezTo>
                <a:cubicBezTo>
                  <a:pt x="77" y="257"/>
                  <a:pt x="80" y="257"/>
                  <a:pt x="82" y="257"/>
                </a:cubicBezTo>
                <a:cubicBezTo>
                  <a:pt x="83" y="257"/>
                  <a:pt x="83" y="257"/>
                  <a:pt x="83" y="257"/>
                </a:cubicBezTo>
                <a:cubicBezTo>
                  <a:pt x="85" y="257"/>
                  <a:pt x="87" y="257"/>
                  <a:pt x="89" y="257"/>
                </a:cubicBezTo>
                <a:cubicBezTo>
                  <a:pt x="91" y="257"/>
                  <a:pt x="91" y="257"/>
                  <a:pt x="91" y="257"/>
                </a:cubicBezTo>
                <a:cubicBezTo>
                  <a:pt x="93" y="257"/>
                  <a:pt x="94" y="257"/>
                  <a:pt x="96" y="256"/>
                </a:cubicBezTo>
                <a:cubicBezTo>
                  <a:pt x="97" y="256"/>
                  <a:pt x="97" y="256"/>
                  <a:pt x="97" y="256"/>
                </a:cubicBezTo>
                <a:cubicBezTo>
                  <a:pt x="82" y="245"/>
                  <a:pt x="82" y="245"/>
                  <a:pt x="82" y="245"/>
                </a:cubicBezTo>
                <a:lnTo>
                  <a:pt x="67" y="2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34" name="Group 133">
            <a:extLst>
              <a:ext uri="{FF2B5EF4-FFF2-40B4-BE49-F238E27FC236}">
                <a16:creationId xmlns:a16="http://schemas.microsoft.com/office/drawing/2014/main" id="{A008AF58-AFC6-2F97-F239-BAC8B4814C42}"/>
              </a:ext>
            </a:extLst>
          </p:cNvPr>
          <p:cNvGrpSpPr/>
          <p:nvPr/>
        </p:nvGrpSpPr>
        <p:grpSpPr>
          <a:xfrm>
            <a:off x="6422996" y="4815914"/>
            <a:ext cx="640367" cy="625624"/>
            <a:chOff x="-3760788" y="2924175"/>
            <a:chExt cx="1103312" cy="1077913"/>
          </a:xfrm>
          <a:solidFill>
            <a:schemeClr val="accent1"/>
          </a:solidFill>
        </p:grpSpPr>
        <p:sp>
          <p:nvSpPr>
            <p:cNvPr id="135" name="Freeform 19">
              <a:extLst>
                <a:ext uri="{FF2B5EF4-FFF2-40B4-BE49-F238E27FC236}">
                  <a16:creationId xmlns:a16="http://schemas.microsoft.com/office/drawing/2014/main" id="{F7587265-FB66-812C-BA26-8128DB66E19B}"/>
                </a:ext>
              </a:extLst>
            </p:cNvPr>
            <p:cNvSpPr>
              <a:spLocks noEditPoints="1"/>
            </p:cNvSpPr>
            <p:nvPr/>
          </p:nvSpPr>
          <p:spPr bwMode="auto">
            <a:xfrm>
              <a:off x="-3643313" y="2924175"/>
              <a:ext cx="411162" cy="893763"/>
            </a:xfrm>
            <a:custGeom>
              <a:avLst/>
              <a:gdLst>
                <a:gd name="T0" fmla="*/ 109 w 109"/>
                <a:gd name="T1" fmla="*/ 6 h 237"/>
                <a:gd name="T2" fmla="*/ 91 w 109"/>
                <a:gd name="T3" fmla="*/ 0 h 237"/>
                <a:gd name="T4" fmla="*/ 0 w 109"/>
                <a:gd name="T5" fmla="*/ 0 h 237"/>
                <a:gd name="T6" fmla="*/ 0 w 109"/>
                <a:gd name="T7" fmla="*/ 237 h 237"/>
                <a:gd name="T8" fmla="*/ 109 w 109"/>
                <a:gd name="T9" fmla="*/ 237 h 237"/>
                <a:gd name="T10" fmla="*/ 109 w 109"/>
                <a:gd name="T11" fmla="*/ 6 h 237"/>
                <a:gd name="T12" fmla="*/ 85 w 109"/>
                <a:gd name="T13" fmla="*/ 194 h 237"/>
                <a:gd name="T14" fmla="*/ 36 w 109"/>
                <a:gd name="T15" fmla="*/ 194 h 237"/>
                <a:gd name="T16" fmla="*/ 30 w 109"/>
                <a:gd name="T17" fmla="*/ 188 h 237"/>
                <a:gd name="T18" fmla="*/ 36 w 109"/>
                <a:gd name="T19" fmla="*/ 182 h 237"/>
                <a:gd name="T20" fmla="*/ 85 w 109"/>
                <a:gd name="T21" fmla="*/ 182 h 237"/>
                <a:gd name="T22" fmla="*/ 91 w 109"/>
                <a:gd name="T23" fmla="*/ 188 h 237"/>
                <a:gd name="T24" fmla="*/ 85 w 109"/>
                <a:gd name="T25" fmla="*/ 194 h 237"/>
                <a:gd name="T26" fmla="*/ 30 w 109"/>
                <a:gd name="T27" fmla="*/ 152 h 237"/>
                <a:gd name="T28" fmla="*/ 36 w 109"/>
                <a:gd name="T29" fmla="*/ 146 h 237"/>
                <a:gd name="T30" fmla="*/ 66 w 109"/>
                <a:gd name="T31" fmla="*/ 146 h 237"/>
                <a:gd name="T32" fmla="*/ 73 w 109"/>
                <a:gd name="T33" fmla="*/ 152 h 237"/>
                <a:gd name="T34" fmla="*/ 66 w 109"/>
                <a:gd name="T35" fmla="*/ 158 h 237"/>
                <a:gd name="T36" fmla="*/ 36 w 109"/>
                <a:gd name="T37" fmla="*/ 158 h 237"/>
                <a:gd name="T38" fmla="*/ 30 w 109"/>
                <a:gd name="T39" fmla="*/ 152 h 237"/>
                <a:gd name="T40" fmla="*/ 85 w 109"/>
                <a:gd name="T41" fmla="*/ 121 h 237"/>
                <a:gd name="T42" fmla="*/ 36 w 109"/>
                <a:gd name="T43" fmla="*/ 121 h 237"/>
                <a:gd name="T44" fmla="*/ 30 w 109"/>
                <a:gd name="T45" fmla="*/ 115 h 237"/>
                <a:gd name="T46" fmla="*/ 36 w 109"/>
                <a:gd name="T47" fmla="*/ 109 h 237"/>
                <a:gd name="T48" fmla="*/ 85 w 109"/>
                <a:gd name="T49" fmla="*/ 109 h 237"/>
                <a:gd name="T50" fmla="*/ 91 w 109"/>
                <a:gd name="T51" fmla="*/ 115 h 237"/>
                <a:gd name="T52" fmla="*/ 85 w 109"/>
                <a:gd name="T53" fmla="*/ 121 h 237"/>
                <a:gd name="T54" fmla="*/ 30 w 109"/>
                <a:gd name="T55" fmla="*/ 79 h 237"/>
                <a:gd name="T56" fmla="*/ 36 w 109"/>
                <a:gd name="T57" fmla="*/ 73 h 237"/>
                <a:gd name="T58" fmla="*/ 66 w 109"/>
                <a:gd name="T59" fmla="*/ 73 h 237"/>
                <a:gd name="T60" fmla="*/ 73 w 109"/>
                <a:gd name="T61" fmla="*/ 79 h 237"/>
                <a:gd name="T62" fmla="*/ 66 w 109"/>
                <a:gd name="T63" fmla="*/ 85 h 237"/>
                <a:gd name="T64" fmla="*/ 36 w 109"/>
                <a:gd name="T65" fmla="*/ 85 h 237"/>
                <a:gd name="T66" fmla="*/ 30 w 109"/>
                <a:gd name="T67" fmla="*/ 79 h 237"/>
                <a:gd name="T68" fmla="*/ 85 w 109"/>
                <a:gd name="T69" fmla="*/ 48 h 237"/>
                <a:gd name="T70" fmla="*/ 36 w 109"/>
                <a:gd name="T71" fmla="*/ 48 h 237"/>
                <a:gd name="T72" fmla="*/ 30 w 109"/>
                <a:gd name="T73" fmla="*/ 42 h 237"/>
                <a:gd name="T74" fmla="*/ 36 w 109"/>
                <a:gd name="T75" fmla="*/ 36 h 237"/>
                <a:gd name="T76" fmla="*/ 85 w 109"/>
                <a:gd name="T77" fmla="*/ 36 h 237"/>
                <a:gd name="T78" fmla="*/ 91 w 109"/>
                <a:gd name="T79" fmla="*/ 42 h 237"/>
                <a:gd name="T80" fmla="*/ 85 w 109"/>
                <a:gd name="T81" fmla="*/ 4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237">
                  <a:moveTo>
                    <a:pt x="109" y="6"/>
                  </a:moveTo>
                  <a:cubicBezTo>
                    <a:pt x="104" y="2"/>
                    <a:pt x="97" y="0"/>
                    <a:pt x="91" y="0"/>
                  </a:cubicBezTo>
                  <a:cubicBezTo>
                    <a:pt x="0" y="0"/>
                    <a:pt x="0" y="0"/>
                    <a:pt x="0" y="0"/>
                  </a:cubicBezTo>
                  <a:cubicBezTo>
                    <a:pt x="0" y="237"/>
                    <a:pt x="0" y="237"/>
                    <a:pt x="0" y="237"/>
                  </a:cubicBezTo>
                  <a:cubicBezTo>
                    <a:pt x="109" y="237"/>
                    <a:pt x="109" y="237"/>
                    <a:pt x="109" y="237"/>
                  </a:cubicBezTo>
                  <a:lnTo>
                    <a:pt x="109" y="6"/>
                  </a:lnTo>
                  <a:close/>
                  <a:moveTo>
                    <a:pt x="85" y="194"/>
                  </a:moveTo>
                  <a:cubicBezTo>
                    <a:pt x="36" y="194"/>
                    <a:pt x="36" y="194"/>
                    <a:pt x="36" y="194"/>
                  </a:cubicBezTo>
                  <a:cubicBezTo>
                    <a:pt x="32" y="194"/>
                    <a:pt x="30" y="191"/>
                    <a:pt x="30" y="188"/>
                  </a:cubicBezTo>
                  <a:cubicBezTo>
                    <a:pt x="30" y="185"/>
                    <a:pt x="32" y="182"/>
                    <a:pt x="36" y="182"/>
                  </a:cubicBezTo>
                  <a:cubicBezTo>
                    <a:pt x="85" y="182"/>
                    <a:pt x="85" y="182"/>
                    <a:pt x="85" y="182"/>
                  </a:cubicBezTo>
                  <a:cubicBezTo>
                    <a:pt x="88" y="182"/>
                    <a:pt x="91" y="185"/>
                    <a:pt x="91" y="188"/>
                  </a:cubicBezTo>
                  <a:cubicBezTo>
                    <a:pt x="91" y="191"/>
                    <a:pt x="88" y="194"/>
                    <a:pt x="85" y="194"/>
                  </a:cubicBezTo>
                  <a:close/>
                  <a:moveTo>
                    <a:pt x="30" y="152"/>
                  </a:moveTo>
                  <a:cubicBezTo>
                    <a:pt x="30" y="149"/>
                    <a:pt x="32" y="146"/>
                    <a:pt x="36" y="146"/>
                  </a:cubicBezTo>
                  <a:cubicBezTo>
                    <a:pt x="66" y="146"/>
                    <a:pt x="66" y="146"/>
                    <a:pt x="66" y="146"/>
                  </a:cubicBezTo>
                  <a:cubicBezTo>
                    <a:pt x="69" y="146"/>
                    <a:pt x="73" y="149"/>
                    <a:pt x="73" y="152"/>
                  </a:cubicBezTo>
                  <a:cubicBezTo>
                    <a:pt x="73" y="155"/>
                    <a:pt x="69" y="158"/>
                    <a:pt x="66" y="158"/>
                  </a:cubicBezTo>
                  <a:cubicBezTo>
                    <a:pt x="36" y="158"/>
                    <a:pt x="36" y="158"/>
                    <a:pt x="36" y="158"/>
                  </a:cubicBezTo>
                  <a:cubicBezTo>
                    <a:pt x="32" y="158"/>
                    <a:pt x="30" y="155"/>
                    <a:pt x="30" y="152"/>
                  </a:cubicBezTo>
                  <a:close/>
                  <a:moveTo>
                    <a:pt x="85" y="121"/>
                  </a:moveTo>
                  <a:cubicBezTo>
                    <a:pt x="36" y="121"/>
                    <a:pt x="36" y="121"/>
                    <a:pt x="36" y="121"/>
                  </a:cubicBezTo>
                  <a:cubicBezTo>
                    <a:pt x="32" y="121"/>
                    <a:pt x="30" y="118"/>
                    <a:pt x="30" y="115"/>
                  </a:cubicBezTo>
                  <a:cubicBezTo>
                    <a:pt x="30" y="112"/>
                    <a:pt x="32" y="109"/>
                    <a:pt x="36" y="109"/>
                  </a:cubicBezTo>
                  <a:cubicBezTo>
                    <a:pt x="85" y="109"/>
                    <a:pt x="85" y="109"/>
                    <a:pt x="85" y="109"/>
                  </a:cubicBezTo>
                  <a:cubicBezTo>
                    <a:pt x="88" y="109"/>
                    <a:pt x="91" y="112"/>
                    <a:pt x="91" y="115"/>
                  </a:cubicBezTo>
                  <a:cubicBezTo>
                    <a:pt x="91" y="118"/>
                    <a:pt x="88" y="121"/>
                    <a:pt x="85" y="121"/>
                  </a:cubicBezTo>
                  <a:close/>
                  <a:moveTo>
                    <a:pt x="30" y="79"/>
                  </a:moveTo>
                  <a:cubicBezTo>
                    <a:pt x="30" y="76"/>
                    <a:pt x="32" y="73"/>
                    <a:pt x="36" y="73"/>
                  </a:cubicBezTo>
                  <a:cubicBezTo>
                    <a:pt x="66" y="73"/>
                    <a:pt x="66" y="73"/>
                    <a:pt x="66" y="73"/>
                  </a:cubicBezTo>
                  <a:cubicBezTo>
                    <a:pt x="69" y="73"/>
                    <a:pt x="73" y="76"/>
                    <a:pt x="73" y="79"/>
                  </a:cubicBezTo>
                  <a:cubicBezTo>
                    <a:pt x="73" y="82"/>
                    <a:pt x="69" y="85"/>
                    <a:pt x="66" y="85"/>
                  </a:cubicBezTo>
                  <a:cubicBezTo>
                    <a:pt x="36" y="85"/>
                    <a:pt x="36" y="85"/>
                    <a:pt x="36" y="85"/>
                  </a:cubicBezTo>
                  <a:cubicBezTo>
                    <a:pt x="32" y="85"/>
                    <a:pt x="30" y="82"/>
                    <a:pt x="30" y="79"/>
                  </a:cubicBezTo>
                  <a:close/>
                  <a:moveTo>
                    <a:pt x="85" y="48"/>
                  </a:moveTo>
                  <a:cubicBezTo>
                    <a:pt x="36" y="48"/>
                    <a:pt x="36" y="48"/>
                    <a:pt x="36" y="48"/>
                  </a:cubicBezTo>
                  <a:cubicBezTo>
                    <a:pt x="32" y="48"/>
                    <a:pt x="30" y="45"/>
                    <a:pt x="30" y="42"/>
                  </a:cubicBezTo>
                  <a:cubicBezTo>
                    <a:pt x="30" y="39"/>
                    <a:pt x="32" y="36"/>
                    <a:pt x="36" y="36"/>
                  </a:cubicBezTo>
                  <a:cubicBezTo>
                    <a:pt x="85" y="36"/>
                    <a:pt x="85" y="36"/>
                    <a:pt x="85" y="36"/>
                  </a:cubicBezTo>
                  <a:cubicBezTo>
                    <a:pt x="88" y="36"/>
                    <a:pt x="91" y="39"/>
                    <a:pt x="91" y="42"/>
                  </a:cubicBezTo>
                  <a:cubicBezTo>
                    <a:pt x="91" y="45"/>
                    <a:pt x="88" y="48"/>
                    <a:pt x="8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20">
              <a:extLst>
                <a:ext uri="{FF2B5EF4-FFF2-40B4-BE49-F238E27FC236}">
                  <a16:creationId xmlns:a16="http://schemas.microsoft.com/office/drawing/2014/main" id="{854AB3D5-9A11-B6B1-FCFD-4E59677ABAA8}"/>
                </a:ext>
              </a:extLst>
            </p:cNvPr>
            <p:cNvSpPr>
              <a:spLocks/>
            </p:cNvSpPr>
            <p:nvPr/>
          </p:nvSpPr>
          <p:spPr bwMode="auto">
            <a:xfrm>
              <a:off x="-3760788" y="3059113"/>
              <a:ext cx="1103312" cy="942975"/>
            </a:xfrm>
            <a:custGeom>
              <a:avLst/>
              <a:gdLst>
                <a:gd name="T0" fmla="*/ 286 w 292"/>
                <a:gd name="T1" fmla="*/ 0 h 250"/>
                <a:gd name="T2" fmla="*/ 274 w 292"/>
                <a:gd name="T3" fmla="*/ 0 h 250"/>
                <a:gd name="T4" fmla="*/ 274 w 292"/>
                <a:gd name="T5" fmla="*/ 213 h 250"/>
                <a:gd name="T6" fmla="*/ 18 w 292"/>
                <a:gd name="T7" fmla="*/ 213 h 250"/>
                <a:gd name="T8" fmla="*/ 18 w 292"/>
                <a:gd name="T9" fmla="*/ 0 h 250"/>
                <a:gd name="T10" fmla="*/ 6 w 292"/>
                <a:gd name="T11" fmla="*/ 0 h 250"/>
                <a:gd name="T12" fmla="*/ 0 w 292"/>
                <a:gd name="T13" fmla="*/ 6 h 250"/>
                <a:gd name="T14" fmla="*/ 0 w 292"/>
                <a:gd name="T15" fmla="*/ 225 h 250"/>
                <a:gd name="T16" fmla="*/ 6 w 292"/>
                <a:gd name="T17" fmla="*/ 231 h 250"/>
                <a:gd name="T18" fmla="*/ 122 w 292"/>
                <a:gd name="T19" fmla="*/ 231 h 250"/>
                <a:gd name="T20" fmla="*/ 146 w 292"/>
                <a:gd name="T21" fmla="*/ 250 h 250"/>
                <a:gd name="T22" fmla="*/ 170 w 292"/>
                <a:gd name="T23" fmla="*/ 231 h 250"/>
                <a:gd name="T24" fmla="*/ 286 w 292"/>
                <a:gd name="T25" fmla="*/ 231 h 250"/>
                <a:gd name="T26" fmla="*/ 292 w 292"/>
                <a:gd name="T27" fmla="*/ 225 h 250"/>
                <a:gd name="T28" fmla="*/ 292 w 292"/>
                <a:gd name="T29" fmla="*/ 6 h 250"/>
                <a:gd name="T30" fmla="*/ 286 w 292"/>
                <a:gd name="T31"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2" h="250">
                  <a:moveTo>
                    <a:pt x="286" y="0"/>
                  </a:moveTo>
                  <a:cubicBezTo>
                    <a:pt x="274" y="0"/>
                    <a:pt x="274" y="0"/>
                    <a:pt x="274" y="0"/>
                  </a:cubicBezTo>
                  <a:cubicBezTo>
                    <a:pt x="274" y="213"/>
                    <a:pt x="274" y="213"/>
                    <a:pt x="274" y="213"/>
                  </a:cubicBezTo>
                  <a:cubicBezTo>
                    <a:pt x="18" y="213"/>
                    <a:pt x="18" y="213"/>
                    <a:pt x="18" y="213"/>
                  </a:cubicBezTo>
                  <a:cubicBezTo>
                    <a:pt x="18" y="0"/>
                    <a:pt x="18" y="0"/>
                    <a:pt x="18" y="0"/>
                  </a:cubicBezTo>
                  <a:cubicBezTo>
                    <a:pt x="6" y="0"/>
                    <a:pt x="6" y="0"/>
                    <a:pt x="6" y="0"/>
                  </a:cubicBezTo>
                  <a:cubicBezTo>
                    <a:pt x="3" y="0"/>
                    <a:pt x="0" y="3"/>
                    <a:pt x="0" y="6"/>
                  </a:cubicBezTo>
                  <a:cubicBezTo>
                    <a:pt x="0" y="225"/>
                    <a:pt x="0" y="225"/>
                    <a:pt x="0" y="225"/>
                  </a:cubicBezTo>
                  <a:cubicBezTo>
                    <a:pt x="0" y="228"/>
                    <a:pt x="3" y="231"/>
                    <a:pt x="6" y="231"/>
                  </a:cubicBezTo>
                  <a:cubicBezTo>
                    <a:pt x="122" y="231"/>
                    <a:pt x="122" y="231"/>
                    <a:pt x="122" y="231"/>
                  </a:cubicBezTo>
                  <a:cubicBezTo>
                    <a:pt x="125" y="242"/>
                    <a:pt x="135" y="250"/>
                    <a:pt x="146" y="250"/>
                  </a:cubicBezTo>
                  <a:cubicBezTo>
                    <a:pt x="158" y="250"/>
                    <a:pt x="167" y="242"/>
                    <a:pt x="170" y="231"/>
                  </a:cubicBezTo>
                  <a:cubicBezTo>
                    <a:pt x="286" y="231"/>
                    <a:pt x="286" y="231"/>
                    <a:pt x="286" y="231"/>
                  </a:cubicBezTo>
                  <a:cubicBezTo>
                    <a:pt x="289" y="231"/>
                    <a:pt x="292" y="228"/>
                    <a:pt x="292" y="225"/>
                  </a:cubicBezTo>
                  <a:cubicBezTo>
                    <a:pt x="292" y="6"/>
                    <a:pt x="292" y="6"/>
                    <a:pt x="292" y="6"/>
                  </a:cubicBezTo>
                  <a:cubicBezTo>
                    <a:pt x="292" y="3"/>
                    <a:pt x="289" y="0"/>
                    <a:pt x="2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21">
              <a:extLst>
                <a:ext uri="{FF2B5EF4-FFF2-40B4-BE49-F238E27FC236}">
                  <a16:creationId xmlns:a16="http://schemas.microsoft.com/office/drawing/2014/main" id="{692011AB-DDB0-7574-4B17-B826500B9F12}"/>
                </a:ext>
              </a:extLst>
            </p:cNvPr>
            <p:cNvSpPr>
              <a:spLocks noEditPoints="1"/>
            </p:cNvSpPr>
            <p:nvPr/>
          </p:nvSpPr>
          <p:spPr bwMode="auto">
            <a:xfrm>
              <a:off x="-3186113" y="2924175"/>
              <a:ext cx="414337" cy="893763"/>
            </a:xfrm>
            <a:custGeom>
              <a:avLst/>
              <a:gdLst>
                <a:gd name="T0" fmla="*/ 110 w 110"/>
                <a:gd name="T1" fmla="*/ 0 h 237"/>
                <a:gd name="T2" fmla="*/ 18 w 110"/>
                <a:gd name="T3" fmla="*/ 0 h 237"/>
                <a:gd name="T4" fmla="*/ 0 w 110"/>
                <a:gd name="T5" fmla="*/ 6 h 237"/>
                <a:gd name="T6" fmla="*/ 0 w 110"/>
                <a:gd name="T7" fmla="*/ 237 h 237"/>
                <a:gd name="T8" fmla="*/ 110 w 110"/>
                <a:gd name="T9" fmla="*/ 237 h 237"/>
                <a:gd name="T10" fmla="*/ 110 w 110"/>
                <a:gd name="T11" fmla="*/ 0 h 237"/>
                <a:gd name="T12" fmla="*/ 73 w 110"/>
                <a:gd name="T13" fmla="*/ 194 h 237"/>
                <a:gd name="T14" fmla="*/ 24 w 110"/>
                <a:gd name="T15" fmla="*/ 194 h 237"/>
                <a:gd name="T16" fmla="*/ 18 w 110"/>
                <a:gd name="T17" fmla="*/ 188 h 237"/>
                <a:gd name="T18" fmla="*/ 24 w 110"/>
                <a:gd name="T19" fmla="*/ 182 h 237"/>
                <a:gd name="T20" fmla="*/ 73 w 110"/>
                <a:gd name="T21" fmla="*/ 182 h 237"/>
                <a:gd name="T22" fmla="*/ 79 w 110"/>
                <a:gd name="T23" fmla="*/ 188 h 237"/>
                <a:gd name="T24" fmla="*/ 73 w 110"/>
                <a:gd name="T25" fmla="*/ 194 h 237"/>
                <a:gd name="T26" fmla="*/ 73 w 110"/>
                <a:gd name="T27" fmla="*/ 158 h 237"/>
                <a:gd name="T28" fmla="*/ 43 w 110"/>
                <a:gd name="T29" fmla="*/ 158 h 237"/>
                <a:gd name="T30" fmla="*/ 37 w 110"/>
                <a:gd name="T31" fmla="*/ 152 h 237"/>
                <a:gd name="T32" fmla="*/ 43 w 110"/>
                <a:gd name="T33" fmla="*/ 146 h 237"/>
                <a:gd name="T34" fmla="*/ 73 w 110"/>
                <a:gd name="T35" fmla="*/ 146 h 237"/>
                <a:gd name="T36" fmla="*/ 79 w 110"/>
                <a:gd name="T37" fmla="*/ 152 h 237"/>
                <a:gd name="T38" fmla="*/ 73 w 110"/>
                <a:gd name="T39" fmla="*/ 158 h 237"/>
                <a:gd name="T40" fmla="*/ 73 w 110"/>
                <a:gd name="T41" fmla="*/ 121 h 237"/>
                <a:gd name="T42" fmla="*/ 24 w 110"/>
                <a:gd name="T43" fmla="*/ 121 h 237"/>
                <a:gd name="T44" fmla="*/ 18 w 110"/>
                <a:gd name="T45" fmla="*/ 115 h 237"/>
                <a:gd name="T46" fmla="*/ 24 w 110"/>
                <a:gd name="T47" fmla="*/ 109 h 237"/>
                <a:gd name="T48" fmla="*/ 73 w 110"/>
                <a:gd name="T49" fmla="*/ 109 h 237"/>
                <a:gd name="T50" fmla="*/ 79 w 110"/>
                <a:gd name="T51" fmla="*/ 115 h 237"/>
                <a:gd name="T52" fmla="*/ 73 w 110"/>
                <a:gd name="T53" fmla="*/ 121 h 237"/>
                <a:gd name="T54" fmla="*/ 73 w 110"/>
                <a:gd name="T55" fmla="*/ 85 h 237"/>
                <a:gd name="T56" fmla="*/ 43 w 110"/>
                <a:gd name="T57" fmla="*/ 85 h 237"/>
                <a:gd name="T58" fmla="*/ 37 w 110"/>
                <a:gd name="T59" fmla="*/ 79 h 237"/>
                <a:gd name="T60" fmla="*/ 43 w 110"/>
                <a:gd name="T61" fmla="*/ 73 h 237"/>
                <a:gd name="T62" fmla="*/ 73 w 110"/>
                <a:gd name="T63" fmla="*/ 73 h 237"/>
                <a:gd name="T64" fmla="*/ 79 w 110"/>
                <a:gd name="T65" fmla="*/ 79 h 237"/>
                <a:gd name="T66" fmla="*/ 73 w 110"/>
                <a:gd name="T67" fmla="*/ 85 h 237"/>
                <a:gd name="T68" fmla="*/ 73 w 110"/>
                <a:gd name="T69" fmla="*/ 48 h 237"/>
                <a:gd name="T70" fmla="*/ 24 w 110"/>
                <a:gd name="T71" fmla="*/ 48 h 237"/>
                <a:gd name="T72" fmla="*/ 18 w 110"/>
                <a:gd name="T73" fmla="*/ 42 h 237"/>
                <a:gd name="T74" fmla="*/ 24 w 110"/>
                <a:gd name="T75" fmla="*/ 36 h 237"/>
                <a:gd name="T76" fmla="*/ 73 w 110"/>
                <a:gd name="T77" fmla="*/ 36 h 237"/>
                <a:gd name="T78" fmla="*/ 79 w 110"/>
                <a:gd name="T79" fmla="*/ 42 h 237"/>
                <a:gd name="T80" fmla="*/ 73 w 110"/>
                <a:gd name="T81" fmla="*/ 4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237">
                  <a:moveTo>
                    <a:pt x="110" y="0"/>
                  </a:moveTo>
                  <a:cubicBezTo>
                    <a:pt x="18" y="0"/>
                    <a:pt x="18" y="0"/>
                    <a:pt x="18" y="0"/>
                  </a:cubicBezTo>
                  <a:cubicBezTo>
                    <a:pt x="12" y="0"/>
                    <a:pt x="5" y="2"/>
                    <a:pt x="0" y="6"/>
                  </a:cubicBezTo>
                  <a:cubicBezTo>
                    <a:pt x="0" y="237"/>
                    <a:pt x="0" y="237"/>
                    <a:pt x="0" y="237"/>
                  </a:cubicBezTo>
                  <a:cubicBezTo>
                    <a:pt x="110" y="237"/>
                    <a:pt x="110" y="237"/>
                    <a:pt x="110" y="237"/>
                  </a:cubicBezTo>
                  <a:lnTo>
                    <a:pt x="110" y="0"/>
                  </a:lnTo>
                  <a:close/>
                  <a:moveTo>
                    <a:pt x="73" y="194"/>
                  </a:moveTo>
                  <a:cubicBezTo>
                    <a:pt x="24" y="194"/>
                    <a:pt x="24" y="194"/>
                    <a:pt x="24" y="194"/>
                  </a:cubicBezTo>
                  <a:cubicBezTo>
                    <a:pt x="21" y="194"/>
                    <a:pt x="18" y="191"/>
                    <a:pt x="18" y="188"/>
                  </a:cubicBezTo>
                  <a:cubicBezTo>
                    <a:pt x="18" y="185"/>
                    <a:pt x="21" y="182"/>
                    <a:pt x="24" y="182"/>
                  </a:cubicBezTo>
                  <a:cubicBezTo>
                    <a:pt x="73" y="182"/>
                    <a:pt x="73" y="182"/>
                    <a:pt x="73" y="182"/>
                  </a:cubicBezTo>
                  <a:cubicBezTo>
                    <a:pt x="76" y="182"/>
                    <a:pt x="79" y="185"/>
                    <a:pt x="79" y="188"/>
                  </a:cubicBezTo>
                  <a:cubicBezTo>
                    <a:pt x="79" y="191"/>
                    <a:pt x="76" y="194"/>
                    <a:pt x="73" y="194"/>
                  </a:cubicBezTo>
                  <a:close/>
                  <a:moveTo>
                    <a:pt x="73" y="158"/>
                  </a:moveTo>
                  <a:cubicBezTo>
                    <a:pt x="43" y="158"/>
                    <a:pt x="43" y="158"/>
                    <a:pt x="43" y="158"/>
                  </a:cubicBezTo>
                  <a:cubicBezTo>
                    <a:pt x="39" y="158"/>
                    <a:pt x="37" y="155"/>
                    <a:pt x="37" y="152"/>
                  </a:cubicBezTo>
                  <a:cubicBezTo>
                    <a:pt x="37" y="149"/>
                    <a:pt x="39" y="146"/>
                    <a:pt x="43" y="146"/>
                  </a:cubicBezTo>
                  <a:cubicBezTo>
                    <a:pt x="73" y="146"/>
                    <a:pt x="73" y="146"/>
                    <a:pt x="73" y="146"/>
                  </a:cubicBezTo>
                  <a:cubicBezTo>
                    <a:pt x="76" y="146"/>
                    <a:pt x="79" y="149"/>
                    <a:pt x="79" y="152"/>
                  </a:cubicBezTo>
                  <a:cubicBezTo>
                    <a:pt x="79" y="155"/>
                    <a:pt x="76" y="158"/>
                    <a:pt x="73" y="158"/>
                  </a:cubicBezTo>
                  <a:close/>
                  <a:moveTo>
                    <a:pt x="73" y="121"/>
                  </a:moveTo>
                  <a:cubicBezTo>
                    <a:pt x="24" y="121"/>
                    <a:pt x="24" y="121"/>
                    <a:pt x="24" y="121"/>
                  </a:cubicBezTo>
                  <a:cubicBezTo>
                    <a:pt x="21" y="121"/>
                    <a:pt x="18" y="118"/>
                    <a:pt x="18" y="115"/>
                  </a:cubicBezTo>
                  <a:cubicBezTo>
                    <a:pt x="18" y="112"/>
                    <a:pt x="21" y="109"/>
                    <a:pt x="24" y="109"/>
                  </a:cubicBezTo>
                  <a:cubicBezTo>
                    <a:pt x="73" y="109"/>
                    <a:pt x="73" y="109"/>
                    <a:pt x="73" y="109"/>
                  </a:cubicBezTo>
                  <a:cubicBezTo>
                    <a:pt x="76" y="109"/>
                    <a:pt x="79" y="112"/>
                    <a:pt x="79" y="115"/>
                  </a:cubicBezTo>
                  <a:cubicBezTo>
                    <a:pt x="79" y="118"/>
                    <a:pt x="76" y="121"/>
                    <a:pt x="73" y="121"/>
                  </a:cubicBezTo>
                  <a:close/>
                  <a:moveTo>
                    <a:pt x="73" y="85"/>
                  </a:moveTo>
                  <a:cubicBezTo>
                    <a:pt x="43" y="85"/>
                    <a:pt x="43" y="85"/>
                    <a:pt x="43" y="85"/>
                  </a:cubicBezTo>
                  <a:cubicBezTo>
                    <a:pt x="39" y="85"/>
                    <a:pt x="37" y="82"/>
                    <a:pt x="37" y="79"/>
                  </a:cubicBezTo>
                  <a:cubicBezTo>
                    <a:pt x="37" y="76"/>
                    <a:pt x="39" y="73"/>
                    <a:pt x="43" y="73"/>
                  </a:cubicBezTo>
                  <a:cubicBezTo>
                    <a:pt x="73" y="73"/>
                    <a:pt x="73" y="73"/>
                    <a:pt x="73" y="73"/>
                  </a:cubicBezTo>
                  <a:cubicBezTo>
                    <a:pt x="76" y="73"/>
                    <a:pt x="79" y="76"/>
                    <a:pt x="79" y="79"/>
                  </a:cubicBezTo>
                  <a:cubicBezTo>
                    <a:pt x="79" y="82"/>
                    <a:pt x="76" y="85"/>
                    <a:pt x="73" y="85"/>
                  </a:cubicBezTo>
                  <a:close/>
                  <a:moveTo>
                    <a:pt x="73" y="48"/>
                  </a:moveTo>
                  <a:cubicBezTo>
                    <a:pt x="24" y="48"/>
                    <a:pt x="24" y="48"/>
                    <a:pt x="24" y="48"/>
                  </a:cubicBezTo>
                  <a:cubicBezTo>
                    <a:pt x="21" y="48"/>
                    <a:pt x="18" y="45"/>
                    <a:pt x="18" y="42"/>
                  </a:cubicBezTo>
                  <a:cubicBezTo>
                    <a:pt x="18" y="39"/>
                    <a:pt x="21" y="36"/>
                    <a:pt x="24" y="36"/>
                  </a:cubicBezTo>
                  <a:cubicBezTo>
                    <a:pt x="73" y="36"/>
                    <a:pt x="73" y="36"/>
                    <a:pt x="73" y="36"/>
                  </a:cubicBezTo>
                  <a:cubicBezTo>
                    <a:pt x="76" y="36"/>
                    <a:pt x="79" y="39"/>
                    <a:pt x="79" y="42"/>
                  </a:cubicBezTo>
                  <a:cubicBezTo>
                    <a:pt x="79" y="45"/>
                    <a:pt x="76" y="48"/>
                    <a:pt x="73"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8" name="Group 137">
            <a:extLst>
              <a:ext uri="{FF2B5EF4-FFF2-40B4-BE49-F238E27FC236}">
                <a16:creationId xmlns:a16="http://schemas.microsoft.com/office/drawing/2014/main" id="{045E006D-539B-6D49-1AF0-053958013F93}"/>
              </a:ext>
            </a:extLst>
          </p:cNvPr>
          <p:cNvGrpSpPr/>
          <p:nvPr/>
        </p:nvGrpSpPr>
        <p:grpSpPr>
          <a:xfrm>
            <a:off x="4631527" y="4780901"/>
            <a:ext cx="648660" cy="695650"/>
            <a:chOff x="-3719513" y="1377950"/>
            <a:chExt cx="1117600" cy="1198563"/>
          </a:xfrm>
          <a:solidFill>
            <a:schemeClr val="bg1"/>
          </a:solidFill>
        </p:grpSpPr>
        <p:sp>
          <p:nvSpPr>
            <p:cNvPr id="139" name="Rectangle 8">
              <a:extLst>
                <a:ext uri="{FF2B5EF4-FFF2-40B4-BE49-F238E27FC236}">
                  <a16:creationId xmlns:a16="http://schemas.microsoft.com/office/drawing/2014/main" id="{B054AD69-2BF4-9A8A-72B6-7091154755C6}"/>
                </a:ext>
              </a:extLst>
            </p:cNvPr>
            <p:cNvSpPr>
              <a:spLocks noChangeArrowheads="1"/>
            </p:cNvSpPr>
            <p:nvPr/>
          </p:nvSpPr>
          <p:spPr bwMode="auto">
            <a:xfrm>
              <a:off x="-2919413" y="2540000"/>
              <a:ext cx="60325"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9">
              <a:extLst>
                <a:ext uri="{FF2B5EF4-FFF2-40B4-BE49-F238E27FC236}">
                  <a16:creationId xmlns:a16="http://schemas.microsoft.com/office/drawing/2014/main" id="{12C86044-EB76-EA18-132C-778CBC13DD85}"/>
                </a:ext>
              </a:extLst>
            </p:cNvPr>
            <p:cNvSpPr>
              <a:spLocks/>
            </p:cNvSpPr>
            <p:nvPr/>
          </p:nvSpPr>
          <p:spPr bwMode="auto">
            <a:xfrm>
              <a:off x="-3338513" y="2219325"/>
              <a:ext cx="257175" cy="323850"/>
            </a:xfrm>
            <a:custGeom>
              <a:avLst/>
              <a:gdLst>
                <a:gd name="T0" fmla="*/ 52 w 68"/>
                <a:gd name="T1" fmla="*/ 60 h 86"/>
                <a:gd name="T2" fmla="*/ 47 w 68"/>
                <a:gd name="T3" fmla="*/ 49 h 86"/>
                <a:gd name="T4" fmla="*/ 47 w 68"/>
                <a:gd name="T5" fmla="*/ 42 h 86"/>
                <a:gd name="T6" fmla="*/ 63 w 68"/>
                <a:gd name="T7" fmla="*/ 27 h 86"/>
                <a:gd name="T8" fmla="*/ 68 w 68"/>
                <a:gd name="T9" fmla="*/ 21 h 86"/>
                <a:gd name="T10" fmla="*/ 68 w 68"/>
                <a:gd name="T11" fmla="*/ 5 h 86"/>
                <a:gd name="T12" fmla="*/ 63 w 68"/>
                <a:gd name="T13" fmla="*/ 0 h 86"/>
                <a:gd name="T14" fmla="*/ 52 w 68"/>
                <a:gd name="T15" fmla="*/ 0 h 86"/>
                <a:gd name="T16" fmla="*/ 48 w 68"/>
                <a:gd name="T17" fmla="*/ 2 h 86"/>
                <a:gd name="T18" fmla="*/ 22 w 68"/>
                <a:gd name="T19" fmla="*/ 27 h 86"/>
                <a:gd name="T20" fmla="*/ 11 w 68"/>
                <a:gd name="T21" fmla="*/ 32 h 86"/>
                <a:gd name="T22" fmla="*/ 5 w 68"/>
                <a:gd name="T23" fmla="*/ 32 h 86"/>
                <a:gd name="T24" fmla="*/ 0 w 68"/>
                <a:gd name="T25" fmla="*/ 37 h 86"/>
                <a:gd name="T26" fmla="*/ 0 w 68"/>
                <a:gd name="T27" fmla="*/ 49 h 86"/>
                <a:gd name="T28" fmla="*/ 1 w 68"/>
                <a:gd name="T29" fmla="*/ 52 h 86"/>
                <a:gd name="T30" fmla="*/ 6 w 68"/>
                <a:gd name="T31" fmla="*/ 57 h 86"/>
                <a:gd name="T32" fmla="*/ 10 w 68"/>
                <a:gd name="T33" fmla="*/ 68 h 86"/>
                <a:gd name="T34" fmla="*/ 10 w 68"/>
                <a:gd name="T35" fmla="*/ 83 h 86"/>
                <a:gd name="T36" fmla="*/ 63 w 68"/>
                <a:gd name="T37" fmla="*/ 81 h 86"/>
                <a:gd name="T38" fmla="*/ 63 w 68"/>
                <a:gd name="T39" fmla="*/ 73 h 86"/>
                <a:gd name="T40" fmla="*/ 62 w 68"/>
                <a:gd name="T41" fmla="*/ 69 h 86"/>
                <a:gd name="T42" fmla="*/ 52 w 68"/>
                <a:gd name="T43" fmla="*/ 6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86">
                  <a:moveTo>
                    <a:pt x="52" y="60"/>
                  </a:moveTo>
                  <a:cubicBezTo>
                    <a:pt x="49" y="57"/>
                    <a:pt x="47" y="53"/>
                    <a:pt x="47" y="49"/>
                  </a:cubicBezTo>
                  <a:cubicBezTo>
                    <a:pt x="47" y="42"/>
                    <a:pt x="47" y="42"/>
                    <a:pt x="47" y="42"/>
                  </a:cubicBezTo>
                  <a:cubicBezTo>
                    <a:pt x="47" y="34"/>
                    <a:pt x="54" y="27"/>
                    <a:pt x="63" y="27"/>
                  </a:cubicBezTo>
                  <a:cubicBezTo>
                    <a:pt x="66" y="27"/>
                    <a:pt x="68" y="24"/>
                    <a:pt x="68" y="21"/>
                  </a:cubicBezTo>
                  <a:cubicBezTo>
                    <a:pt x="68" y="5"/>
                    <a:pt x="68" y="5"/>
                    <a:pt x="68" y="5"/>
                  </a:cubicBezTo>
                  <a:cubicBezTo>
                    <a:pt x="68" y="2"/>
                    <a:pt x="66" y="0"/>
                    <a:pt x="63" y="0"/>
                  </a:cubicBezTo>
                  <a:cubicBezTo>
                    <a:pt x="52" y="0"/>
                    <a:pt x="52" y="0"/>
                    <a:pt x="52" y="0"/>
                  </a:cubicBezTo>
                  <a:cubicBezTo>
                    <a:pt x="50" y="0"/>
                    <a:pt x="49" y="1"/>
                    <a:pt x="48" y="2"/>
                  </a:cubicBezTo>
                  <a:cubicBezTo>
                    <a:pt x="22" y="27"/>
                    <a:pt x="22" y="27"/>
                    <a:pt x="22" y="27"/>
                  </a:cubicBezTo>
                  <a:cubicBezTo>
                    <a:pt x="19" y="30"/>
                    <a:pt x="15" y="32"/>
                    <a:pt x="11" y="32"/>
                  </a:cubicBezTo>
                  <a:cubicBezTo>
                    <a:pt x="5" y="32"/>
                    <a:pt x="5" y="32"/>
                    <a:pt x="5" y="32"/>
                  </a:cubicBezTo>
                  <a:cubicBezTo>
                    <a:pt x="2" y="32"/>
                    <a:pt x="0" y="34"/>
                    <a:pt x="0" y="37"/>
                  </a:cubicBezTo>
                  <a:cubicBezTo>
                    <a:pt x="0" y="49"/>
                    <a:pt x="0" y="49"/>
                    <a:pt x="0" y="49"/>
                  </a:cubicBezTo>
                  <a:cubicBezTo>
                    <a:pt x="0" y="50"/>
                    <a:pt x="0" y="51"/>
                    <a:pt x="1" y="52"/>
                  </a:cubicBezTo>
                  <a:cubicBezTo>
                    <a:pt x="6" y="57"/>
                    <a:pt x="6" y="57"/>
                    <a:pt x="6" y="57"/>
                  </a:cubicBezTo>
                  <a:cubicBezTo>
                    <a:pt x="9" y="60"/>
                    <a:pt x="10" y="64"/>
                    <a:pt x="10" y="68"/>
                  </a:cubicBezTo>
                  <a:cubicBezTo>
                    <a:pt x="10" y="83"/>
                    <a:pt x="10" y="83"/>
                    <a:pt x="10" y="83"/>
                  </a:cubicBezTo>
                  <a:cubicBezTo>
                    <a:pt x="28" y="86"/>
                    <a:pt x="46" y="85"/>
                    <a:pt x="63" y="81"/>
                  </a:cubicBezTo>
                  <a:cubicBezTo>
                    <a:pt x="63" y="73"/>
                    <a:pt x="63" y="73"/>
                    <a:pt x="63" y="73"/>
                  </a:cubicBezTo>
                  <a:cubicBezTo>
                    <a:pt x="63" y="72"/>
                    <a:pt x="63" y="70"/>
                    <a:pt x="62" y="69"/>
                  </a:cubicBezTo>
                  <a:lnTo>
                    <a:pt x="52"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0">
              <a:extLst>
                <a:ext uri="{FF2B5EF4-FFF2-40B4-BE49-F238E27FC236}">
                  <a16:creationId xmlns:a16="http://schemas.microsoft.com/office/drawing/2014/main" id="{E05E1F55-51E8-00EF-1FBA-DC5820F0CA65}"/>
                </a:ext>
              </a:extLst>
            </p:cNvPr>
            <p:cNvSpPr>
              <a:spLocks/>
            </p:cNvSpPr>
            <p:nvPr/>
          </p:nvSpPr>
          <p:spPr bwMode="auto">
            <a:xfrm>
              <a:off x="-3221038" y="2000250"/>
              <a:ext cx="139700" cy="98425"/>
            </a:xfrm>
            <a:custGeom>
              <a:avLst/>
              <a:gdLst>
                <a:gd name="T0" fmla="*/ 16 w 37"/>
                <a:gd name="T1" fmla="*/ 3 h 26"/>
                <a:gd name="T2" fmla="*/ 13 w 37"/>
                <a:gd name="T3" fmla="*/ 10 h 26"/>
                <a:gd name="T4" fmla="*/ 0 w 37"/>
                <a:gd name="T5" fmla="*/ 23 h 26"/>
                <a:gd name="T6" fmla="*/ 0 w 37"/>
                <a:gd name="T7" fmla="*/ 26 h 26"/>
                <a:gd name="T8" fmla="*/ 14 w 37"/>
                <a:gd name="T9" fmla="*/ 26 h 26"/>
                <a:gd name="T10" fmla="*/ 22 w 37"/>
                <a:gd name="T11" fmla="*/ 19 h 26"/>
                <a:gd name="T12" fmla="*/ 29 w 37"/>
                <a:gd name="T13" fmla="*/ 16 h 26"/>
                <a:gd name="T14" fmla="*/ 37 w 37"/>
                <a:gd name="T15" fmla="*/ 16 h 26"/>
                <a:gd name="T16" fmla="*/ 37 w 37"/>
                <a:gd name="T17" fmla="*/ 0 h 26"/>
                <a:gd name="T18" fmla="*/ 16 w 37"/>
                <a:gd name="T19" fmla="*/ 0 h 26"/>
                <a:gd name="T20" fmla="*/ 16 w 37"/>
                <a:gd name="T2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6">
                  <a:moveTo>
                    <a:pt x="16" y="3"/>
                  </a:moveTo>
                  <a:cubicBezTo>
                    <a:pt x="16" y="6"/>
                    <a:pt x="15" y="8"/>
                    <a:pt x="13" y="10"/>
                  </a:cubicBezTo>
                  <a:cubicBezTo>
                    <a:pt x="0" y="23"/>
                    <a:pt x="0" y="23"/>
                    <a:pt x="0" y="23"/>
                  </a:cubicBezTo>
                  <a:cubicBezTo>
                    <a:pt x="0" y="26"/>
                    <a:pt x="0" y="26"/>
                    <a:pt x="0" y="26"/>
                  </a:cubicBezTo>
                  <a:cubicBezTo>
                    <a:pt x="14" y="26"/>
                    <a:pt x="14" y="26"/>
                    <a:pt x="14" y="26"/>
                  </a:cubicBezTo>
                  <a:cubicBezTo>
                    <a:pt x="22" y="19"/>
                    <a:pt x="22" y="19"/>
                    <a:pt x="22" y="19"/>
                  </a:cubicBezTo>
                  <a:cubicBezTo>
                    <a:pt x="24" y="17"/>
                    <a:pt x="26" y="16"/>
                    <a:pt x="29" y="16"/>
                  </a:cubicBezTo>
                  <a:cubicBezTo>
                    <a:pt x="37" y="16"/>
                    <a:pt x="37" y="16"/>
                    <a:pt x="37" y="16"/>
                  </a:cubicBezTo>
                  <a:cubicBezTo>
                    <a:pt x="37" y="0"/>
                    <a:pt x="37" y="0"/>
                    <a:pt x="37" y="0"/>
                  </a:cubicBezTo>
                  <a:cubicBezTo>
                    <a:pt x="16" y="0"/>
                    <a:pt x="16" y="0"/>
                    <a:pt x="16" y="0"/>
                  </a:cubicBezTo>
                  <a:lnTo>
                    <a:pt x="1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1">
              <a:extLst>
                <a:ext uri="{FF2B5EF4-FFF2-40B4-BE49-F238E27FC236}">
                  <a16:creationId xmlns:a16="http://schemas.microsoft.com/office/drawing/2014/main" id="{FCD8B77E-E354-2328-EA5F-1BEA8FFCDA4D}"/>
                </a:ext>
              </a:extLst>
            </p:cNvPr>
            <p:cNvSpPr>
              <a:spLocks/>
            </p:cNvSpPr>
            <p:nvPr/>
          </p:nvSpPr>
          <p:spPr bwMode="auto">
            <a:xfrm>
              <a:off x="-2820988" y="1643063"/>
              <a:ext cx="79375" cy="255588"/>
            </a:xfrm>
            <a:custGeom>
              <a:avLst/>
              <a:gdLst>
                <a:gd name="T0" fmla="*/ 11 w 21"/>
                <a:gd name="T1" fmla="*/ 0 h 68"/>
                <a:gd name="T2" fmla="*/ 0 w 21"/>
                <a:gd name="T3" fmla="*/ 10 h 68"/>
                <a:gd name="T4" fmla="*/ 0 w 21"/>
                <a:gd name="T5" fmla="*/ 68 h 68"/>
                <a:gd name="T6" fmla="*/ 21 w 21"/>
                <a:gd name="T7" fmla="*/ 68 h 68"/>
                <a:gd name="T8" fmla="*/ 21 w 21"/>
                <a:gd name="T9" fmla="*/ 10 h 68"/>
                <a:gd name="T10" fmla="*/ 11 w 21"/>
                <a:gd name="T11" fmla="*/ 0 h 68"/>
              </a:gdLst>
              <a:ahLst/>
              <a:cxnLst>
                <a:cxn ang="0">
                  <a:pos x="T0" y="T1"/>
                </a:cxn>
                <a:cxn ang="0">
                  <a:pos x="T2" y="T3"/>
                </a:cxn>
                <a:cxn ang="0">
                  <a:pos x="T4" y="T5"/>
                </a:cxn>
                <a:cxn ang="0">
                  <a:pos x="T6" y="T7"/>
                </a:cxn>
                <a:cxn ang="0">
                  <a:pos x="T8" y="T9"/>
                </a:cxn>
                <a:cxn ang="0">
                  <a:pos x="T10" y="T11"/>
                </a:cxn>
              </a:cxnLst>
              <a:rect l="0" t="0" r="r" b="b"/>
              <a:pathLst>
                <a:path w="21" h="68">
                  <a:moveTo>
                    <a:pt x="11" y="0"/>
                  </a:moveTo>
                  <a:cubicBezTo>
                    <a:pt x="5" y="0"/>
                    <a:pt x="0" y="4"/>
                    <a:pt x="0" y="10"/>
                  </a:cubicBezTo>
                  <a:cubicBezTo>
                    <a:pt x="0" y="68"/>
                    <a:pt x="0" y="68"/>
                    <a:pt x="0" y="68"/>
                  </a:cubicBezTo>
                  <a:cubicBezTo>
                    <a:pt x="21" y="68"/>
                    <a:pt x="21" y="68"/>
                    <a:pt x="21" y="68"/>
                  </a:cubicBezTo>
                  <a:cubicBezTo>
                    <a:pt x="21" y="10"/>
                    <a:pt x="21" y="10"/>
                    <a:pt x="21" y="10"/>
                  </a:cubicBezTo>
                  <a:cubicBezTo>
                    <a:pt x="21" y="4"/>
                    <a:pt x="17"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2">
              <a:extLst>
                <a:ext uri="{FF2B5EF4-FFF2-40B4-BE49-F238E27FC236}">
                  <a16:creationId xmlns:a16="http://schemas.microsoft.com/office/drawing/2014/main" id="{2CA87ADB-5B50-CB0E-AA2F-014900604E9B}"/>
                </a:ext>
              </a:extLst>
            </p:cNvPr>
            <p:cNvSpPr>
              <a:spLocks noEditPoints="1"/>
            </p:cNvSpPr>
            <p:nvPr/>
          </p:nvSpPr>
          <p:spPr bwMode="auto">
            <a:xfrm>
              <a:off x="-3719513" y="1377950"/>
              <a:ext cx="1073150" cy="1146175"/>
            </a:xfrm>
            <a:custGeom>
              <a:avLst/>
              <a:gdLst>
                <a:gd name="T0" fmla="*/ 228 w 284"/>
                <a:gd name="T1" fmla="*/ 138 h 304"/>
                <a:gd name="T2" fmla="*/ 208 w 284"/>
                <a:gd name="T3" fmla="*/ 67 h 304"/>
                <a:gd name="T4" fmla="*/ 257 w 284"/>
                <a:gd name="T5" fmla="*/ 49 h 304"/>
                <a:gd name="T6" fmla="*/ 284 w 284"/>
                <a:gd name="T7" fmla="*/ 18 h 304"/>
                <a:gd name="T8" fmla="*/ 244 w 284"/>
                <a:gd name="T9" fmla="*/ 10 h 304"/>
                <a:gd name="T10" fmla="*/ 198 w 284"/>
                <a:gd name="T11" fmla="*/ 61 h 304"/>
                <a:gd name="T12" fmla="*/ 176 w 284"/>
                <a:gd name="T13" fmla="*/ 55 h 304"/>
                <a:gd name="T14" fmla="*/ 189 w 284"/>
                <a:gd name="T15" fmla="*/ 115 h 304"/>
                <a:gd name="T16" fmla="*/ 147 w 284"/>
                <a:gd name="T17" fmla="*/ 84 h 304"/>
                <a:gd name="T18" fmla="*/ 98 w 284"/>
                <a:gd name="T19" fmla="*/ 117 h 304"/>
                <a:gd name="T20" fmla="*/ 83 w 284"/>
                <a:gd name="T21" fmla="*/ 164 h 304"/>
                <a:gd name="T22" fmla="*/ 38 w 284"/>
                <a:gd name="T23" fmla="*/ 119 h 304"/>
                <a:gd name="T24" fmla="*/ 85 w 284"/>
                <a:gd name="T25" fmla="*/ 104 h 304"/>
                <a:gd name="T26" fmla="*/ 118 w 284"/>
                <a:gd name="T27" fmla="*/ 55 h 304"/>
                <a:gd name="T28" fmla="*/ 15 w 284"/>
                <a:gd name="T29" fmla="*/ 114 h 304"/>
                <a:gd name="T30" fmla="*/ 32 w 284"/>
                <a:gd name="T31" fmla="*/ 155 h 304"/>
                <a:gd name="T32" fmla="*/ 1 w 284"/>
                <a:gd name="T33" fmla="*/ 160 h 304"/>
                <a:gd name="T34" fmla="*/ 0 w 284"/>
                <a:gd name="T35" fmla="*/ 181 h 304"/>
                <a:gd name="T36" fmla="*/ 27 w 284"/>
                <a:gd name="T37" fmla="*/ 178 h 304"/>
                <a:gd name="T38" fmla="*/ 57 w 284"/>
                <a:gd name="T39" fmla="*/ 177 h 304"/>
                <a:gd name="T40" fmla="*/ 69 w 284"/>
                <a:gd name="T41" fmla="*/ 197 h 304"/>
                <a:gd name="T42" fmla="*/ 63 w 284"/>
                <a:gd name="T43" fmla="*/ 215 h 304"/>
                <a:gd name="T44" fmla="*/ 48 w 284"/>
                <a:gd name="T45" fmla="*/ 235 h 304"/>
                <a:gd name="T46" fmla="*/ 27 w 284"/>
                <a:gd name="T47" fmla="*/ 255 h 304"/>
                <a:gd name="T48" fmla="*/ 44 w 284"/>
                <a:gd name="T49" fmla="*/ 273 h 304"/>
                <a:gd name="T50" fmla="*/ 144 w 284"/>
                <a:gd name="T51" fmla="*/ 110 h 304"/>
                <a:gd name="T52" fmla="*/ 68 w 284"/>
                <a:gd name="T53" fmla="*/ 291 h 304"/>
                <a:gd name="T54" fmla="*/ 101 w 284"/>
                <a:gd name="T55" fmla="*/ 304 h 304"/>
                <a:gd name="T56" fmla="*/ 99 w 284"/>
                <a:gd name="T57" fmla="*/ 287 h 304"/>
                <a:gd name="T58" fmla="*/ 90 w 284"/>
                <a:gd name="T59" fmla="*/ 271 h 304"/>
                <a:gd name="T60" fmla="*/ 106 w 284"/>
                <a:gd name="T61" fmla="*/ 244 h 304"/>
                <a:gd name="T62" fmla="*/ 116 w 284"/>
                <a:gd name="T63" fmla="*/ 243 h 304"/>
                <a:gd name="T64" fmla="*/ 153 w 284"/>
                <a:gd name="T65" fmla="*/ 213 h 304"/>
                <a:gd name="T66" fmla="*/ 180 w 284"/>
                <a:gd name="T67" fmla="*/ 228 h 304"/>
                <a:gd name="T68" fmla="*/ 164 w 284"/>
                <a:gd name="T69" fmla="*/ 260 h 304"/>
                <a:gd name="T70" fmla="*/ 159 w 284"/>
                <a:gd name="T71" fmla="*/ 272 h 304"/>
                <a:gd name="T72" fmla="*/ 170 w 284"/>
                <a:gd name="T73" fmla="*/ 285 h 304"/>
                <a:gd name="T74" fmla="*/ 175 w 284"/>
                <a:gd name="T75" fmla="*/ 301 h 304"/>
                <a:gd name="T76" fmla="*/ 191 w 284"/>
                <a:gd name="T77" fmla="*/ 281 h 304"/>
                <a:gd name="T78" fmla="*/ 207 w 284"/>
                <a:gd name="T79" fmla="*/ 138 h 304"/>
                <a:gd name="T80" fmla="*/ 169 w 284"/>
                <a:gd name="T81" fmla="*/ 191 h 304"/>
                <a:gd name="T82" fmla="*/ 154 w 284"/>
                <a:gd name="T83" fmla="*/ 199 h 304"/>
                <a:gd name="T84" fmla="*/ 132 w 284"/>
                <a:gd name="T85" fmla="*/ 202 h 304"/>
                <a:gd name="T86" fmla="*/ 122 w 284"/>
                <a:gd name="T87" fmla="*/ 188 h 304"/>
                <a:gd name="T88" fmla="*/ 138 w 284"/>
                <a:gd name="T89" fmla="*/ 168 h 304"/>
                <a:gd name="T90" fmla="*/ 148 w 284"/>
                <a:gd name="T91" fmla="*/ 154 h 304"/>
                <a:gd name="T92" fmla="*/ 180 w 284"/>
                <a:gd name="T93" fmla="*/ 16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4" h="304">
                  <a:moveTo>
                    <a:pt x="207" y="138"/>
                  </a:moveTo>
                  <a:cubicBezTo>
                    <a:pt x="228" y="138"/>
                    <a:pt x="228" y="138"/>
                    <a:pt x="228" y="138"/>
                  </a:cubicBezTo>
                  <a:cubicBezTo>
                    <a:pt x="228" y="84"/>
                    <a:pt x="228" y="84"/>
                    <a:pt x="228" y="84"/>
                  </a:cubicBezTo>
                  <a:cubicBezTo>
                    <a:pt x="222" y="77"/>
                    <a:pt x="215" y="72"/>
                    <a:pt x="208" y="67"/>
                  </a:cubicBezTo>
                  <a:cubicBezTo>
                    <a:pt x="211" y="65"/>
                    <a:pt x="243" y="43"/>
                    <a:pt x="265" y="32"/>
                  </a:cubicBezTo>
                  <a:cubicBezTo>
                    <a:pt x="257" y="49"/>
                    <a:pt x="257" y="49"/>
                    <a:pt x="257" y="49"/>
                  </a:cubicBezTo>
                  <a:cubicBezTo>
                    <a:pt x="267" y="53"/>
                    <a:pt x="267" y="53"/>
                    <a:pt x="267" y="53"/>
                  </a:cubicBezTo>
                  <a:cubicBezTo>
                    <a:pt x="284" y="18"/>
                    <a:pt x="284" y="18"/>
                    <a:pt x="284" y="18"/>
                  </a:cubicBezTo>
                  <a:cubicBezTo>
                    <a:pt x="249" y="0"/>
                    <a:pt x="249" y="0"/>
                    <a:pt x="249" y="0"/>
                  </a:cubicBezTo>
                  <a:cubicBezTo>
                    <a:pt x="244" y="10"/>
                    <a:pt x="244" y="10"/>
                    <a:pt x="244" y="10"/>
                  </a:cubicBezTo>
                  <a:cubicBezTo>
                    <a:pt x="266" y="20"/>
                    <a:pt x="266" y="20"/>
                    <a:pt x="266" y="20"/>
                  </a:cubicBezTo>
                  <a:cubicBezTo>
                    <a:pt x="242" y="31"/>
                    <a:pt x="219" y="45"/>
                    <a:pt x="198" y="61"/>
                  </a:cubicBezTo>
                  <a:cubicBezTo>
                    <a:pt x="192" y="57"/>
                    <a:pt x="186" y="54"/>
                    <a:pt x="179" y="52"/>
                  </a:cubicBezTo>
                  <a:cubicBezTo>
                    <a:pt x="176" y="55"/>
                    <a:pt x="176" y="55"/>
                    <a:pt x="176" y="55"/>
                  </a:cubicBezTo>
                  <a:cubicBezTo>
                    <a:pt x="193" y="98"/>
                    <a:pt x="193" y="98"/>
                    <a:pt x="193" y="98"/>
                  </a:cubicBezTo>
                  <a:cubicBezTo>
                    <a:pt x="195" y="104"/>
                    <a:pt x="194" y="111"/>
                    <a:pt x="189" y="115"/>
                  </a:cubicBezTo>
                  <a:cubicBezTo>
                    <a:pt x="174" y="131"/>
                    <a:pt x="174" y="131"/>
                    <a:pt x="174" y="131"/>
                  </a:cubicBezTo>
                  <a:cubicBezTo>
                    <a:pt x="147" y="84"/>
                    <a:pt x="147" y="84"/>
                    <a:pt x="147" y="84"/>
                  </a:cubicBezTo>
                  <a:cubicBezTo>
                    <a:pt x="113" y="117"/>
                    <a:pt x="113" y="117"/>
                    <a:pt x="113" y="117"/>
                  </a:cubicBezTo>
                  <a:cubicBezTo>
                    <a:pt x="98" y="117"/>
                    <a:pt x="98" y="117"/>
                    <a:pt x="98" y="117"/>
                  </a:cubicBezTo>
                  <a:cubicBezTo>
                    <a:pt x="107" y="140"/>
                    <a:pt x="107" y="140"/>
                    <a:pt x="107" y="140"/>
                  </a:cubicBezTo>
                  <a:cubicBezTo>
                    <a:pt x="83" y="164"/>
                    <a:pt x="83" y="164"/>
                    <a:pt x="83" y="164"/>
                  </a:cubicBezTo>
                  <a:cubicBezTo>
                    <a:pt x="70" y="132"/>
                    <a:pt x="70" y="132"/>
                    <a:pt x="70" y="132"/>
                  </a:cubicBezTo>
                  <a:cubicBezTo>
                    <a:pt x="38" y="119"/>
                    <a:pt x="38" y="119"/>
                    <a:pt x="38" y="119"/>
                  </a:cubicBezTo>
                  <a:cubicBezTo>
                    <a:pt x="62" y="95"/>
                    <a:pt x="62" y="95"/>
                    <a:pt x="62" y="95"/>
                  </a:cubicBezTo>
                  <a:cubicBezTo>
                    <a:pt x="85" y="104"/>
                    <a:pt x="85" y="104"/>
                    <a:pt x="85" y="104"/>
                  </a:cubicBezTo>
                  <a:cubicBezTo>
                    <a:pt x="85" y="89"/>
                    <a:pt x="85" y="89"/>
                    <a:pt x="85" y="89"/>
                  </a:cubicBezTo>
                  <a:cubicBezTo>
                    <a:pt x="118" y="55"/>
                    <a:pt x="118" y="55"/>
                    <a:pt x="118" y="55"/>
                  </a:cubicBezTo>
                  <a:cubicBezTo>
                    <a:pt x="103" y="46"/>
                    <a:pt x="103" y="46"/>
                    <a:pt x="103" y="46"/>
                  </a:cubicBezTo>
                  <a:cubicBezTo>
                    <a:pt x="65" y="55"/>
                    <a:pt x="33" y="80"/>
                    <a:pt x="15" y="114"/>
                  </a:cubicBezTo>
                  <a:cubicBezTo>
                    <a:pt x="32" y="131"/>
                    <a:pt x="32" y="131"/>
                    <a:pt x="32" y="131"/>
                  </a:cubicBezTo>
                  <a:cubicBezTo>
                    <a:pt x="39" y="138"/>
                    <a:pt x="39" y="148"/>
                    <a:pt x="32" y="155"/>
                  </a:cubicBezTo>
                  <a:cubicBezTo>
                    <a:pt x="29" y="158"/>
                    <a:pt x="25" y="160"/>
                    <a:pt x="21" y="160"/>
                  </a:cubicBezTo>
                  <a:cubicBezTo>
                    <a:pt x="1" y="160"/>
                    <a:pt x="1" y="160"/>
                    <a:pt x="1" y="160"/>
                  </a:cubicBezTo>
                  <a:cubicBezTo>
                    <a:pt x="0" y="165"/>
                    <a:pt x="0" y="170"/>
                    <a:pt x="0" y="175"/>
                  </a:cubicBezTo>
                  <a:cubicBezTo>
                    <a:pt x="0" y="177"/>
                    <a:pt x="0" y="179"/>
                    <a:pt x="0" y="181"/>
                  </a:cubicBezTo>
                  <a:cubicBezTo>
                    <a:pt x="20" y="181"/>
                    <a:pt x="20" y="181"/>
                    <a:pt x="20" y="181"/>
                  </a:cubicBezTo>
                  <a:cubicBezTo>
                    <a:pt x="23" y="181"/>
                    <a:pt x="25" y="180"/>
                    <a:pt x="27" y="178"/>
                  </a:cubicBezTo>
                  <a:cubicBezTo>
                    <a:pt x="28" y="177"/>
                    <a:pt x="28" y="177"/>
                    <a:pt x="28" y="177"/>
                  </a:cubicBezTo>
                  <a:cubicBezTo>
                    <a:pt x="36" y="169"/>
                    <a:pt x="49" y="169"/>
                    <a:pt x="57" y="177"/>
                  </a:cubicBezTo>
                  <a:cubicBezTo>
                    <a:pt x="63" y="183"/>
                    <a:pt x="63" y="183"/>
                    <a:pt x="63" y="183"/>
                  </a:cubicBezTo>
                  <a:cubicBezTo>
                    <a:pt x="67" y="187"/>
                    <a:pt x="69" y="192"/>
                    <a:pt x="69" y="197"/>
                  </a:cubicBezTo>
                  <a:cubicBezTo>
                    <a:pt x="69" y="201"/>
                    <a:pt x="69" y="201"/>
                    <a:pt x="69" y="201"/>
                  </a:cubicBezTo>
                  <a:cubicBezTo>
                    <a:pt x="69" y="206"/>
                    <a:pt x="67" y="212"/>
                    <a:pt x="63" y="215"/>
                  </a:cubicBezTo>
                  <a:cubicBezTo>
                    <a:pt x="51" y="228"/>
                    <a:pt x="51" y="228"/>
                    <a:pt x="51" y="228"/>
                  </a:cubicBezTo>
                  <a:cubicBezTo>
                    <a:pt x="49" y="230"/>
                    <a:pt x="48" y="232"/>
                    <a:pt x="48" y="235"/>
                  </a:cubicBezTo>
                  <a:cubicBezTo>
                    <a:pt x="48" y="246"/>
                    <a:pt x="39" y="255"/>
                    <a:pt x="28" y="255"/>
                  </a:cubicBezTo>
                  <a:cubicBezTo>
                    <a:pt x="27" y="255"/>
                    <a:pt x="27" y="255"/>
                    <a:pt x="27" y="255"/>
                  </a:cubicBezTo>
                  <a:cubicBezTo>
                    <a:pt x="32" y="262"/>
                    <a:pt x="37" y="268"/>
                    <a:pt x="44" y="273"/>
                  </a:cubicBezTo>
                  <a:cubicBezTo>
                    <a:pt x="44" y="273"/>
                    <a:pt x="44" y="273"/>
                    <a:pt x="44" y="273"/>
                  </a:cubicBezTo>
                  <a:cubicBezTo>
                    <a:pt x="48" y="278"/>
                    <a:pt x="53" y="281"/>
                    <a:pt x="58" y="285"/>
                  </a:cubicBezTo>
                  <a:cubicBezTo>
                    <a:pt x="71" y="220"/>
                    <a:pt x="100" y="159"/>
                    <a:pt x="144" y="110"/>
                  </a:cubicBezTo>
                  <a:cubicBezTo>
                    <a:pt x="152" y="117"/>
                    <a:pt x="152" y="117"/>
                    <a:pt x="152" y="117"/>
                  </a:cubicBezTo>
                  <a:cubicBezTo>
                    <a:pt x="109" y="166"/>
                    <a:pt x="79" y="226"/>
                    <a:pt x="68" y="291"/>
                  </a:cubicBezTo>
                  <a:cubicBezTo>
                    <a:pt x="75" y="295"/>
                    <a:pt x="83" y="298"/>
                    <a:pt x="90" y="301"/>
                  </a:cubicBezTo>
                  <a:cubicBezTo>
                    <a:pt x="94" y="302"/>
                    <a:pt x="97" y="303"/>
                    <a:pt x="101" y="304"/>
                  </a:cubicBezTo>
                  <a:cubicBezTo>
                    <a:pt x="101" y="291"/>
                    <a:pt x="101" y="291"/>
                    <a:pt x="101" y="291"/>
                  </a:cubicBezTo>
                  <a:cubicBezTo>
                    <a:pt x="101" y="289"/>
                    <a:pt x="100" y="288"/>
                    <a:pt x="99" y="287"/>
                  </a:cubicBezTo>
                  <a:cubicBezTo>
                    <a:pt x="95" y="283"/>
                    <a:pt x="95" y="283"/>
                    <a:pt x="95" y="283"/>
                  </a:cubicBezTo>
                  <a:cubicBezTo>
                    <a:pt x="92" y="280"/>
                    <a:pt x="90" y="276"/>
                    <a:pt x="90" y="271"/>
                  </a:cubicBezTo>
                  <a:cubicBezTo>
                    <a:pt x="90" y="260"/>
                    <a:pt x="90" y="260"/>
                    <a:pt x="90" y="260"/>
                  </a:cubicBezTo>
                  <a:cubicBezTo>
                    <a:pt x="90" y="251"/>
                    <a:pt x="97" y="244"/>
                    <a:pt x="106" y="244"/>
                  </a:cubicBezTo>
                  <a:cubicBezTo>
                    <a:pt x="112" y="244"/>
                    <a:pt x="112" y="244"/>
                    <a:pt x="112" y="244"/>
                  </a:cubicBezTo>
                  <a:cubicBezTo>
                    <a:pt x="114" y="244"/>
                    <a:pt x="115" y="244"/>
                    <a:pt x="116" y="243"/>
                  </a:cubicBezTo>
                  <a:cubicBezTo>
                    <a:pt x="141" y="217"/>
                    <a:pt x="141" y="217"/>
                    <a:pt x="141" y="217"/>
                  </a:cubicBezTo>
                  <a:cubicBezTo>
                    <a:pt x="144" y="214"/>
                    <a:pt x="149" y="213"/>
                    <a:pt x="153" y="213"/>
                  </a:cubicBezTo>
                  <a:cubicBezTo>
                    <a:pt x="164" y="213"/>
                    <a:pt x="164" y="213"/>
                    <a:pt x="164" y="213"/>
                  </a:cubicBezTo>
                  <a:cubicBezTo>
                    <a:pt x="173" y="213"/>
                    <a:pt x="180" y="220"/>
                    <a:pt x="180" y="228"/>
                  </a:cubicBezTo>
                  <a:cubicBezTo>
                    <a:pt x="180" y="244"/>
                    <a:pt x="180" y="244"/>
                    <a:pt x="180" y="244"/>
                  </a:cubicBezTo>
                  <a:cubicBezTo>
                    <a:pt x="180" y="253"/>
                    <a:pt x="173" y="260"/>
                    <a:pt x="164" y="260"/>
                  </a:cubicBezTo>
                  <a:cubicBezTo>
                    <a:pt x="161" y="260"/>
                    <a:pt x="159" y="263"/>
                    <a:pt x="159" y="266"/>
                  </a:cubicBezTo>
                  <a:cubicBezTo>
                    <a:pt x="159" y="272"/>
                    <a:pt x="159" y="272"/>
                    <a:pt x="159" y="272"/>
                  </a:cubicBezTo>
                  <a:cubicBezTo>
                    <a:pt x="159" y="273"/>
                    <a:pt x="159" y="274"/>
                    <a:pt x="160" y="275"/>
                  </a:cubicBezTo>
                  <a:cubicBezTo>
                    <a:pt x="170" y="285"/>
                    <a:pt x="170" y="285"/>
                    <a:pt x="170" y="285"/>
                  </a:cubicBezTo>
                  <a:cubicBezTo>
                    <a:pt x="173" y="288"/>
                    <a:pt x="175" y="292"/>
                    <a:pt x="175" y="296"/>
                  </a:cubicBezTo>
                  <a:cubicBezTo>
                    <a:pt x="175" y="301"/>
                    <a:pt x="175" y="301"/>
                    <a:pt x="175" y="301"/>
                  </a:cubicBezTo>
                  <a:cubicBezTo>
                    <a:pt x="182" y="299"/>
                    <a:pt x="188" y="296"/>
                    <a:pt x="195" y="292"/>
                  </a:cubicBezTo>
                  <a:cubicBezTo>
                    <a:pt x="192" y="289"/>
                    <a:pt x="191" y="285"/>
                    <a:pt x="191" y="281"/>
                  </a:cubicBezTo>
                  <a:cubicBezTo>
                    <a:pt x="191" y="154"/>
                    <a:pt x="191" y="154"/>
                    <a:pt x="191" y="154"/>
                  </a:cubicBezTo>
                  <a:cubicBezTo>
                    <a:pt x="191" y="146"/>
                    <a:pt x="198" y="138"/>
                    <a:pt x="207" y="138"/>
                  </a:cubicBezTo>
                  <a:close/>
                  <a:moveTo>
                    <a:pt x="180" y="181"/>
                  </a:moveTo>
                  <a:cubicBezTo>
                    <a:pt x="180" y="187"/>
                    <a:pt x="175" y="191"/>
                    <a:pt x="169" y="191"/>
                  </a:cubicBezTo>
                  <a:cubicBezTo>
                    <a:pt x="161" y="191"/>
                    <a:pt x="161" y="191"/>
                    <a:pt x="161" y="191"/>
                  </a:cubicBezTo>
                  <a:cubicBezTo>
                    <a:pt x="154" y="199"/>
                    <a:pt x="154" y="199"/>
                    <a:pt x="154" y="199"/>
                  </a:cubicBezTo>
                  <a:cubicBezTo>
                    <a:pt x="152" y="201"/>
                    <a:pt x="149" y="202"/>
                    <a:pt x="146" y="202"/>
                  </a:cubicBezTo>
                  <a:cubicBezTo>
                    <a:pt x="132" y="202"/>
                    <a:pt x="132" y="202"/>
                    <a:pt x="132" y="202"/>
                  </a:cubicBezTo>
                  <a:cubicBezTo>
                    <a:pt x="127" y="202"/>
                    <a:pt x="122" y="197"/>
                    <a:pt x="122" y="191"/>
                  </a:cubicBezTo>
                  <a:cubicBezTo>
                    <a:pt x="122" y="188"/>
                    <a:pt x="122" y="188"/>
                    <a:pt x="122" y="188"/>
                  </a:cubicBezTo>
                  <a:cubicBezTo>
                    <a:pt x="122" y="185"/>
                    <a:pt x="123" y="183"/>
                    <a:pt x="125" y="181"/>
                  </a:cubicBezTo>
                  <a:cubicBezTo>
                    <a:pt x="138" y="168"/>
                    <a:pt x="138" y="168"/>
                    <a:pt x="138" y="168"/>
                  </a:cubicBezTo>
                  <a:cubicBezTo>
                    <a:pt x="138" y="165"/>
                    <a:pt x="138" y="165"/>
                    <a:pt x="138" y="165"/>
                  </a:cubicBezTo>
                  <a:cubicBezTo>
                    <a:pt x="138" y="159"/>
                    <a:pt x="142" y="154"/>
                    <a:pt x="148" y="154"/>
                  </a:cubicBezTo>
                  <a:cubicBezTo>
                    <a:pt x="169" y="154"/>
                    <a:pt x="169" y="154"/>
                    <a:pt x="169" y="154"/>
                  </a:cubicBezTo>
                  <a:cubicBezTo>
                    <a:pt x="175" y="154"/>
                    <a:pt x="180" y="159"/>
                    <a:pt x="180" y="165"/>
                  </a:cubicBezTo>
                  <a:lnTo>
                    <a:pt x="18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3">
              <a:extLst>
                <a:ext uri="{FF2B5EF4-FFF2-40B4-BE49-F238E27FC236}">
                  <a16:creationId xmlns:a16="http://schemas.microsoft.com/office/drawing/2014/main" id="{17EAFF24-7419-5C0E-4D36-B2324DE7F7BD}"/>
                </a:ext>
              </a:extLst>
            </p:cNvPr>
            <p:cNvSpPr>
              <a:spLocks/>
            </p:cNvSpPr>
            <p:nvPr/>
          </p:nvSpPr>
          <p:spPr bwMode="auto">
            <a:xfrm>
              <a:off x="-3708400" y="1846263"/>
              <a:ext cx="92075" cy="93663"/>
            </a:xfrm>
            <a:custGeom>
              <a:avLst/>
              <a:gdLst>
                <a:gd name="T0" fmla="*/ 24 w 24"/>
                <a:gd name="T1" fmla="*/ 19 h 25"/>
                <a:gd name="T2" fmla="*/ 22 w 24"/>
                <a:gd name="T3" fmla="*/ 15 h 25"/>
                <a:gd name="T4" fmla="*/ 7 w 24"/>
                <a:gd name="T5" fmla="*/ 0 h 25"/>
                <a:gd name="T6" fmla="*/ 0 w 24"/>
                <a:gd name="T7" fmla="*/ 25 h 25"/>
                <a:gd name="T8" fmla="*/ 18 w 24"/>
                <a:gd name="T9" fmla="*/ 25 h 25"/>
                <a:gd name="T10" fmla="*/ 24 w 24"/>
                <a:gd name="T11" fmla="*/ 19 h 25"/>
              </a:gdLst>
              <a:ahLst/>
              <a:cxnLst>
                <a:cxn ang="0">
                  <a:pos x="T0" y="T1"/>
                </a:cxn>
                <a:cxn ang="0">
                  <a:pos x="T2" y="T3"/>
                </a:cxn>
                <a:cxn ang="0">
                  <a:pos x="T4" y="T5"/>
                </a:cxn>
                <a:cxn ang="0">
                  <a:pos x="T6" y="T7"/>
                </a:cxn>
                <a:cxn ang="0">
                  <a:pos x="T8" y="T9"/>
                </a:cxn>
                <a:cxn ang="0">
                  <a:pos x="T10" y="T11"/>
                </a:cxn>
              </a:cxnLst>
              <a:rect l="0" t="0" r="r" b="b"/>
              <a:pathLst>
                <a:path w="24" h="25">
                  <a:moveTo>
                    <a:pt x="24" y="19"/>
                  </a:moveTo>
                  <a:cubicBezTo>
                    <a:pt x="24" y="17"/>
                    <a:pt x="23" y="16"/>
                    <a:pt x="22" y="15"/>
                  </a:cubicBezTo>
                  <a:cubicBezTo>
                    <a:pt x="7" y="0"/>
                    <a:pt x="7" y="0"/>
                    <a:pt x="7" y="0"/>
                  </a:cubicBezTo>
                  <a:cubicBezTo>
                    <a:pt x="4" y="8"/>
                    <a:pt x="1" y="17"/>
                    <a:pt x="0" y="25"/>
                  </a:cubicBezTo>
                  <a:cubicBezTo>
                    <a:pt x="18" y="25"/>
                    <a:pt x="18" y="25"/>
                    <a:pt x="18" y="25"/>
                  </a:cubicBezTo>
                  <a:cubicBezTo>
                    <a:pt x="21" y="25"/>
                    <a:pt x="24" y="22"/>
                    <a:pt x="2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
              <a:extLst>
                <a:ext uri="{FF2B5EF4-FFF2-40B4-BE49-F238E27FC236}">
                  <a16:creationId xmlns:a16="http://schemas.microsoft.com/office/drawing/2014/main" id="{051A5DF9-1344-26EC-51D7-2786106F9028}"/>
                </a:ext>
              </a:extLst>
            </p:cNvPr>
            <p:cNvSpPr>
              <a:spLocks/>
            </p:cNvSpPr>
            <p:nvPr/>
          </p:nvSpPr>
          <p:spPr bwMode="auto">
            <a:xfrm>
              <a:off x="-3386138" y="1423988"/>
              <a:ext cx="384175" cy="384175"/>
            </a:xfrm>
            <a:custGeom>
              <a:avLst/>
              <a:gdLst>
                <a:gd name="T0" fmla="*/ 17 w 102"/>
                <a:gd name="T1" fmla="*/ 23 h 102"/>
                <a:gd name="T2" fmla="*/ 17 w 102"/>
                <a:gd name="T3" fmla="*/ 23 h 102"/>
                <a:gd name="T4" fmla="*/ 48 w 102"/>
                <a:gd name="T5" fmla="*/ 41 h 102"/>
                <a:gd name="T6" fmla="*/ 7 w 102"/>
                <a:gd name="T7" fmla="*/ 81 h 102"/>
                <a:gd name="T8" fmla="*/ 7 w 102"/>
                <a:gd name="T9" fmla="*/ 95 h 102"/>
                <a:gd name="T10" fmla="*/ 21 w 102"/>
                <a:gd name="T11" fmla="*/ 95 h 102"/>
                <a:gd name="T12" fmla="*/ 62 w 102"/>
                <a:gd name="T13" fmla="*/ 54 h 102"/>
                <a:gd name="T14" fmla="*/ 88 w 102"/>
                <a:gd name="T15" fmla="*/ 102 h 102"/>
                <a:gd name="T16" fmla="*/ 94 w 102"/>
                <a:gd name="T17" fmla="*/ 96 h 102"/>
                <a:gd name="T18" fmla="*/ 95 w 102"/>
                <a:gd name="T19" fmla="*/ 90 h 102"/>
                <a:gd name="T20" fmla="*/ 75 w 102"/>
                <a:gd name="T21" fmla="*/ 40 h 102"/>
                <a:gd name="T22" fmla="*/ 89 w 102"/>
                <a:gd name="T23" fmla="*/ 27 h 102"/>
                <a:gd name="T24" fmla="*/ 102 w 102"/>
                <a:gd name="T25" fmla="*/ 0 h 102"/>
                <a:gd name="T26" fmla="*/ 76 w 102"/>
                <a:gd name="T27" fmla="*/ 13 h 102"/>
                <a:gd name="T28" fmla="*/ 62 w 102"/>
                <a:gd name="T29" fmla="*/ 27 h 102"/>
                <a:gd name="T30" fmla="*/ 12 w 102"/>
                <a:gd name="T31" fmla="*/ 7 h 102"/>
                <a:gd name="T32" fmla="*/ 6 w 102"/>
                <a:gd name="T33" fmla="*/ 8 h 102"/>
                <a:gd name="T34" fmla="*/ 0 w 102"/>
                <a:gd name="T35" fmla="*/ 14 h 102"/>
                <a:gd name="T36" fmla="*/ 17 w 102"/>
                <a:gd name="T37" fmla="*/ 23 h 102"/>
                <a:gd name="T38" fmla="*/ 17 w 102"/>
                <a:gd name="T39"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102">
                  <a:moveTo>
                    <a:pt x="17" y="23"/>
                  </a:moveTo>
                  <a:cubicBezTo>
                    <a:pt x="17" y="23"/>
                    <a:pt x="17" y="23"/>
                    <a:pt x="17" y="23"/>
                  </a:cubicBezTo>
                  <a:cubicBezTo>
                    <a:pt x="48" y="41"/>
                    <a:pt x="48" y="41"/>
                    <a:pt x="48" y="41"/>
                  </a:cubicBezTo>
                  <a:cubicBezTo>
                    <a:pt x="7" y="81"/>
                    <a:pt x="7" y="81"/>
                    <a:pt x="7" y="81"/>
                  </a:cubicBezTo>
                  <a:cubicBezTo>
                    <a:pt x="7" y="95"/>
                    <a:pt x="7" y="95"/>
                    <a:pt x="7" y="95"/>
                  </a:cubicBezTo>
                  <a:cubicBezTo>
                    <a:pt x="21" y="95"/>
                    <a:pt x="21" y="95"/>
                    <a:pt x="21" y="95"/>
                  </a:cubicBezTo>
                  <a:cubicBezTo>
                    <a:pt x="62" y="54"/>
                    <a:pt x="62" y="54"/>
                    <a:pt x="62" y="54"/>
                  </a:cubicBezTo>
                  <a:cubicBezTo>
                    <a:pt x="88" y="102"/>
                    <a:pt x="88" y="102"/>
                    <a:pt x="88" y="102"/>
                  </a:cubicBezTo>
                  <a:cubicBezTo>
                    <a:pt x="94" y="96"/>
                    <a:pt x="94" y="96"/>
                    <a:pt x="94" y="96"/>
                  </a:cubicBezTo>
                  <a:cubicBezTo>
                    <a:pt x="95" y="94"/>
                    <a:pt x="96" y="92"/>
                    <a:pt x="95" y="90"/>
                  </a:cubicBezTo>
                  <a:cubicBezTo>
                    <a:pt x="75" y="40"/>
                    <a:pt x="75" y="40"/>
                    <a:pt x="75" y="40"/>
                  </a:cubicBezTo>
                  <a:cubicBezTo>
                    <a:pt x="89" y="27"/>
                    <a:pt x="89" y="27"/>
                    <a:pt x="89" y="27"/>
                  </a:cubicBezTo>
                  <a:cubicBezTo>
                    <a:pt x="96" y="19"/>
                    <a:pt x="101" y="10"/>
                    <a:pt x="102" y="0"/>
                  </a:cubicBezTo>
                  <a:cubicBezTo>
                    <a:pt x="92" y="1"/>
                    <a:pt x="83" y="6"/>
                    <a:pt x="76" y="13"/>
                  </a:cubicBezTo>
                  <a:cubicBezTo>
                    <a:pt x="62" y="27"/>
                    <a:pt x="62" y="27"/>
                    <a:pt x="62" y="27"/>
                  </a:cubicBezTo>
                  <a:cubicBezTo>
                    <a:pt x="12" y="7"/>
                    <a:pt x="12" y="7"/>
                    <a:pt x="12" y="7"/>
                  </a:cubicBezTo>
                  <a:cubicBezTo>
                    <a:pt x="10" y="6"/>
                    <a:pt x="8" y="7"/>
                    <a:pt x="6" y="8"/>
                  </a:cubicBezTo>
                  <a:cubicBezTo>
                    <a:pt x="0" y="14"/>
                    <a:pt x="0" y="14"/>
                    <a:pt x="0" y="14"/>
                  </a:cubicBezTo>
                  <a:cubicBezTo>
                    <a:pt x="17" y="23"/>
                    <a:pt x="17" y="23"/>
                    <a:pt x="17" y="23"/>
                  </a:cubicBezTo>
                  <a:cubicBezTo>
                    <a:pt x="17" y="23"/>
                    <a:pt x="17" y="23"/>
                    <a:pt x="1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5">
              <a:extLst>
                <a:ext uri="{FF2B5EF4-FFF2-40B4-BE49-F238E27FC236}">
                  <a16:creationId xmlns:a16="http://schemas.microsoft.com/office/drawing/2014/main" id="{D25E4EA6-53D3-4CC6-61E7-7BA7951400A8}"/>
                </a:ext>
              </a:extLst>
            </p:cNvPr>
            <p:cNvSpPr>
              <a:spLocks/>
            </p:cNvSpPr>
            <p:nvPr/>
          </p:nvSpPr>
          <p:spPr bwMode="auto">
            <a:xfrm>
              <a:off x="-3714750" y="2060575"/>
              <a:ext cx="214312" cy="238125"/>
            </a:xfrm>
            <a:custGeom>
              <a:avLst/>
              <a:gdLst>
                <a:gd name="T0" fmla="*/ 36 w 57"/>
                <a:gd name="T1" fmla="*/ 54 h 63"/>
                <a:gd name="T2" fmla="*/ 42 w 57"/>
                <a:gd name="T3" fmla="*/ 39 h 63"/>
                <a:gd name="T4" fmla="*/ 54 w 57"/>
                <a:gd name="T5" fmla="*/ 27 h 63"/>
                <a:gd name="T6" fmla="*/ 57 w 57"/>
                <a:gd name="T7" fmla="*/ 20 h 63"/>
                <a:gd name="T8" fmla="*/ 57 w 57"/>
                <a:gd name="T9" fmla="*/ 17 h 63"/>
                <a:gd name="T10" fmla="*/ 54 w 57"/>
                <a:gd name="T11" fmla="*/ 10 h 63"/>
                <a:gd name="T12" fmla="*/ 48 w 57"/>
                <a:gd name="T13" fmla="*/ 4 h 63"/>
                <a:gd name="T14" fmla="*/ 35 w 57"/>
                <a:gd name="T15" fmla="*/ 4 h 63"/>
                <a:gd name="T16" fmla="*/ 34 w 57"/>
                <a:gd name="T17" fmla="*/ 4 h 63"/>
                <a:gd name="T18" fmla="*/ 19 w 57"/>
                <a:gd name="T19" fmla="*/ 10 h 63"/>
                <a:gd name="T20" fmla="*/ 0 w 57"/>
                <a:gd name="T21" fmla="*/ 10 h 63"/>
                <a:gd name="T22" fmla="*/ 18 w 57"/>
                <a:gd name="T23" fmla="*/ 63 h 63"/>
                <a:gd name="T24" fmla="*/ 27 w 57"/>
                <a:gd name="T25" fmla="*/ 63 h 63"/>
                <a:gd name="T26" fmla="*/ 36 w 57"/>
                <a:gd name="T27"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63">
                  <a:moveTo>
                    <a:pt x="36" y="54"/>
                  </a:moveTo>
                  <a:cubicBezTo>
                    <a:pt x="36" y="48"/>
                    <a:pt x="38" y="43"/>
                    <a:pt x="42" y="39"/>
                  </a:cubicBezTo>
                  <a:cubicBezTo>
                    <a:pt x="54" y="27"/>
                    <a:pt x="54" y="27"/>
                    <a:pt x="54" y="27"/>
                  </a:cubicBezTo>
                  <a:cubicBezTo>
                    <a:pt x="56" y="25"/>
                    <a:pt x="57" y="23"/>
                    <a:pt x="57" y="20"/>
                  </a:cubicBezTo>
                  <a:cubicBezTo>
                    <a:pt x="57" y="17"/>
                    <a:pt x="57" y="17"/>
                    <a:pt x="57" y="17"/>
                  </a:cubicBezTo>
                  <a:cubicBezTo>
                    <a:pt x="57" y="14"/>
                    <a:pt x="56" y="12"/>
                    <a:pt x="54" y="10"/>
                  </a:cubicBezTo>
                  <a:cubicBezTo>
                    <a:pt x="48" y="4"/>
                    <a:pt x="48" y="4"/>
                    <a:pt x="48" y="4"/>
                  </a:cubicBezTo>
                  <a:cubicBezTo>
                    <a:pt x="45" y="0"/>
                    <a:pt x="38" y="0"/>
                    <a:pt x="35" y="4"/>
                  </a:cubicBezTo>
                  <a:cubicBezTo>
                    <a:pt x="34" y="4"/>
                    <a:pt x="34" y="4"/>
                    <a:pt x="34" y="4"/>
                  </a:cubicBezTo>
                  <a:cubicBezTo>
                    <a:pt x="30" y="8"/>
                    <a:pt x="25" y="10"/>
                    <a:pt x="19" y="10"/>
                  </a:cubicBezTo>
                  <a:cubicBezTo>
                    <a:pt x="0" y="10"/>
                    <a:pt x="0" y="10"/>
                    <a:pt x="0" y="10"/>
                  </a:cubicBezTo>
                  <a:cubicBezTo>
                    <a:pt x="2" y="29"/>
                    <a:pt x="9" y="47"/>
                    <a:pt x="18" y="63"/>
                  </a:cubicBezTo>
                  <a:cubicBezTo>
                    <a:pt x="27" y="63"/>
                    <a:pt x="27" y="63"/>
                    <a:pt x="27" y="63"/>
                  </a:cubicBezTo>
                  <a:cubicBezTo>
                    <a:pt x="32" y="63"/>
                    <a:pt x="36" y="59"/>
                    <a:pt x="3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6">
              <a:extLst>
                <a:ext uri="{FF2B5EF4-FFF2-40B4-BE49-F238E27FC236}">
                  <a16:creationId xmlns:a16="http://schemas.microsoft.com/office/drawing/2014/main" id="{3FE0D9C8-C28E-FF7F-0A06-147A800E8346}"/>
                </a:ext>
              </a:extLst>
            </p:cNvPr>
            <p:cNvSpPr>
              <a:spLocks/>
            </p:cNvSpPr>
            <p:nvPr/>
          </p:nvSpPr>
          <p:spPr bwMode="auto">
            <a:xfrm>
              <a:off x="-3503613" y="1785938"/>
              <a:ext cx="139700" cy="139700"/>
            </a:xfrm>
            <a:custGeom>
              <a:avLst/>
              <a:gdLst>
                <a:gd name="T0" fmla="*/ 0 w 88"/>
                <a:gd name="T1" fmla="*/ 16 h 88"/>
                <a:gd name="T2" fmla="*/ 50 w 88"/>
                <a:gd name="T3" fmla="*/ 38 h 88"/>
                <a:gd name="T4" fmla="*/ 71 w 88"/>
                <a:gd name="T5" fmla="*/ 88 h 88"/>
                <a:gd name="T6" fmla="*/ 88 w 88"/>
                <a:gd name="T7" fmla="*/ 69 h 88"/>
                <a:gd name="T8" fmla="*/ 69 w 88"/>
                <a:gd name="T9" fmla="*/ 19 h 88"/>
                <a:gd name="T10" fmla="*/ 19 w 88"/>
                <a:gd name="T11" fmla="*/ 0 h 88"/>
                <a:gd name="T12" fmla="*/ 0 w 88"/>
                <a:gd name="T13" fmla="*/ 16 h 88"/>
              </a:gdLst>
              <a:ahLst/>
              <a:cxnLst>
                <a:cxn ang="0">
                  <a:pos x="T0" y="T1"/>
                </a:cxn>
                <a:cxn ang="0">
                  <a:pos x="T2" y="T3"/>
                </a:cxn>
                <a:cxn ang="0">
                  <a:pos x="T4" y="T5"/>
                </a:cxn>
                <a:cxn ang="0">
                  <a:pos x="T6" y="T7"/>
                </a:cxn>
                <a:cxn ang="0">
                  <a:pos x="T8" y="T9"/>
                </a:cxn>
                <a:cxn ang="0">
                  <a:pos x="T10" y="T11"/>
                </a:cxn>
                <a:cxn ang="0">
                  <a:pos x="T12" y="T13"/>
                </a:cxn>
              </a:cxnLst>
              <a:rect l="0" t="0" r="r" b="b"/>
              <a:pathLst>
                <a:path w="88" h="88">
                  <a:moveTo>
                    <a:pt x="0" y="16"/>
                  </a:moveTo>
                  <a:lnTo>
                    <a:pt x="50" y="38"/>
                  </a:lnTo>
                  <a:lnTo>
                    <a:pt x="71" y="88"/>
                  </a:lnTo>
                  <a:lnTo>
                    <a:pt x="88" y="69"/>
                  </a:lnTo>
                  <a:lnTo>
                    <a:pt x="69" y="19"/>
                  </a:lnTo>
                  <a:lnTo>
                    <a:pt x="19"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7">
              <a:extLst>
                <a:ext uri="{FF2B5EF4-FFF2-40B4-BE49-F238E27FC236}">
                  <a16:creationId xmlns:a16="http://schemas.microsoft.com/office/drawing/2014/main" id="{B05741EC-58F5-64F2-7747-24B4F93AC1AE}"/>
                </a:ext>
              </a:extLst>
            </p:cNvPr>
            <p:cNvSpPr>
              <a:spLocks noEditPoints="1"/>
            </p:cNvSpPr>
            <p:nvPr/>
          </p:nvSpPr>
          <p:spPr bwMode="auto">
            <a:xfrm>
              <a:off x="-2960688" y="1939925"/>
              <a:ext cx="358775" cy="520700"/>
            </a:xfrm>
            <a:custGeom>
              <a:avLst/>
              <a:gdLst>
                <a:gd name="T0" fmla="*/ 90 w 95"/>
                <a:gd name="T1" fmla="*/ 0 h 138"/>
                <a:gd name="T2" fmla="*/ 6 w 95"/>
                <a:gd name="T3" fmla="*/ 0 h 138"/>
                <a:gd name="T4" fmla="*/ 0 w 95"/>
                <a:gd name="T5" fmla="*/ 5 h 138"/>
                <a:gd name="T6" fmla="*/ 0 w 95"/>
                <a:gd name="T7" fmla="*/ 132 h 138"/>
                <a:gd name="T8" fmla="*/ 6 w 95"/>
                <a:gd name="T9" fmla="*/ 138 h 138"/>
                <a:gd name="T10" fmla="*/ 90 w 95"/>
                <a:gd name="T11" fmla="*/ 138 h 138"/>
                <a:gd name="T12" fmla="*/ 95 w 95"/>
                <a:gd name="T13" fmla="*/ 132 h 138"/>
                <a:gd name="T14" fmla="*/ 95 w 95"/>
                <a:gd name="T15" fmla="*/ 5 h 138"/>
                <a:gd name="T16" fmla="*/ 90 w 95"/>
                <a:gd name="T17" fmla="*/ 0 h 138"/>
                <a:gd name="T18" fmla="*/ 27 w 95"/>
                <a:gd name="T19" fmla="*/ 127 h 138"/>
                <a:gd name="T20" fmla="*/ 16 w 95"/>
                <a:gd name="T21" fmla="*/ 127 h 138"/>
                <a:gd name="T22" fmla="*/ 16 w 95"/>
                <a:gd name="T23" fmla="*/ 11 h 138"/>
                <a:gd name="T24" fmla="*/ 27 w 95"/>
                <a:gd name="T25" fmla="*/ 11 h 138"/>
                <a:gd name="T26" fmla="*/ 27 w 95"/>
                <a:gd name="T27" fmla="*/ 127 h 138"/>
                <a:gd name="T28" fmla="*/ 53 w 95"/>
                <a:gd name="T29" fmla="*/ 127 h 138"/>
                <a:gd name="T30" fmla="*/ 43 w 95"/>
                <a:gd name="T31" fmla="*/ 127 h 138"/>
                <a:gd name="T32" fmla="*/ 43 w 95"/>
                <a:gd name="T33" fmla="*/ 11 h 138"/>
                <a:gd name="T34" fmla="*/ 53 w 95"/>
                <a:gd name="T35" fmla="*/ 11 h 138"/>
                <a:gd name="T36" fmla="*/ 53 w 95"/>
                <a:gd name="T37" fmla="*/ 127 h 138"/>
                <a:gd name="T38" fmla="*/ 80 w 95"/>
                <a:gd name="T39" fmla="*/ 127 h 138"/>
                <a:gd name="T40" fmla="*/ 69 w 95"/>
                <a:gd name="T41" fmla="*/ 127 h 138"/>
                <a:gd name="T42" fmla="*/ 69 w 95"/>
                <a:gd name="T43" fmla="*/ 11 h 138"/>
                <a:gd name="T44" fmla="*/ 80 w 95"/>
                <a:gd name="T45" fmla="*/ 11 h 138"/>
                <a:gd name="T46" fmla="*/ 80 w 95"/>
                <a:gd name="T47" fmla="*/ 12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138">
                  <a:moveTo>
                    <a:pt x="90" y="0"/>
                  </a:moveTo>
                  <a:cubicBezTo>
                    <a:pt x="6" y="0"/>
                    <a:pt x="6" y="0"/>
                    <a:pt x="6" y="0"/>
                  </a:cubicBezTo>
                  <a:cubicBezTo>
                    <a:pt x="3" y="0"/>
                    <a:pt x="0" y="2"/>
                    <a:pt x="0" y="5"/>
                  </a:cubicBezTo>
                  <a:cubicBezTo>
                    <a:pt x="0" y="132"/>
                    <a:pt x="0" y="132"/>
                    <a:pt x="0" y="132"/>
                  </a:cubicBezTo>
                  <a:cubicBezTo>
                    <a:pt x="0" y="135"/>
                    <a:pt x="3" y="138"/>
                    <a:pt x="6" y="138"/>
                  </a:cubicBezTo>
                  <a:cubicBezTo>
                    <a:pt x="90" y="138"/>
                    <a:pt x="90" y="138"/>
                    <a:pt x="90" y="138"/>
                  </a:cubicBezTo>
                  <a:cubicBezTo>
                    <a:pt x="93" y="138"/>
                    <a:pt x="95" y="135"/>
                    <a:pt x="95" y="132"/>
                  </a:cubicBezTo>
                  <a:cubicBezTo>
                    <a:pt x="95" y="5"/>
                    <a:pt x="95" y="5"/>
                    <a:pt x="95" y="5"/>
                  </a:cubicBezTo>
                  <a:cubicBezTo>
                    <a:pt x="95" y="2"/>
                    <a:pt x="93" y="0"/>
                    <a:pt x="90" y="0"/>
                  </a:cubicBezTo>
                  <a:close/>
                  <a:moveTo>
                    <a:pt x="27" y="127"/>
                  </a:moveTo>
                  <a:cubicBezTo>
                    <a:pt x="16" y="127"/>
                    <a:pt x="16" y="127"/>
                    <a:pt x="16" y="127"/>
                  </a:cubicBezTo>
                  <a:cubicBezTo>
                    <a:pt x="16" y="11"/>
                    <a:pt x="16" y="11"/>
                    <a:pt x="16" y="11"/>
                  </a:cubicBezTo>
                  <a:cubicBezTo>
                    <a:pt x="27" y="11"/>
                    <a:pt x="27" y="11"/>
                    <a:pt x="27" y="11"/>
                  </a:cubicBezTo>
                  <a:lnTo>
                    <a:pt x="27" y="127"/>
                  </a:lnTo>
                  <a:close/>
                  <a:moveTo>
                    <a:pt x="53" y="127"/>
                  </a:moveTo>
                  <a:cubicBezTo>
                    <a:pt x="43" y="127"/>
                    <a:pt x="43" y="127"/>
                    <a:pt x="43" y="127"/>
                  </a:cubicBezTo>
                  <a:cubicBezTo>
                    <a:pt x="43" y="11"/>
                    <a:pt x="43" y="11"/>
                    <a:pt x="43" y="11"/>
                  </a:cubicBezTo>
                  <a:cubicBezTo>
                    <a:pt x="53" y="11"/>
                    <a:pt x="53" y="11"/>
                    <a:pt x="53" y="11"/>
                  </a:cubicBezTo>
                  <a:lnTo>
                    <a:pt x="53" y="127"/>
                  </a:lnTo>
                  <a:close/>
                  <a:moveTo>
                    <a:pt x="80" y="127"/>
                  </a:moveTo>
                  <a:cubicBezTo>
                    <a:pt x="69" y="127"/>
                    <a:pt x="69" y="127"/>
                    <a:pt x="69" y="127"/>
                  </a:cubicBezTo>
                  <a:cubicBezTo>
                    <a:pt x="69" y="11"/>
                    <a:pt x="69" y="11"/>
                    <a:pt x="69" y="11"/>
                  </a:cubicBezTo>
                  <a:cubicBezTo>
                    <a:pt x="80" y="11"/>
                    <a:pt x="80" y="11"/>
                    <a:pt x="80" y="11"/>
                  </a:cubicBezTo>
                  <a:lnTo>
                    <a:pt x="80" y="1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8">
              <a:extLst>
                <a:ext uri="{FF2B5EF4-FFF2-40B4-BE49-F238E27FC236}">
                  <a16:creationId xmlns:a16="http://schemas.microsoft.com/office/drawing/2014/main" id="{626545FF-D09C-9431-4578-DD4FBC74666B}"/>
                </a:ext>
              </a:extLst>
            </p:cNvPr>
            <p:cNvSpPr>
              <a:spLocks noChangeArrowheads="1"/>
            </p:cNvSpPr>
            <p:nvPr/>
          </p:nvSpPr>
          <p:spPr bwMode="auto">
            <a:xfrm>
              <a:off x="-2681288" y="2540000"/>
              <a:ext cx="60325"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0" name="Group 149">
            <a:extLst>
              <a:ext uri="{FF2B5EF4-FFF2-40B4-BE49-F238E27FC236}">
                <a16:creationId xmlns:a16="http://schemas.microsoft.com/office/drawing/2014/main" id="{D3160C0E-A03D-F842-55F1-8755B0CF22E2}"/>
              </a:ext>
            </a:extLst>
          </p:cNvPr>
          <p:cNvGrpSpPr/>
          <p:nvPr/>
        </p:nvGrpSpPr>
        <p:grpSpPr>
          <a:xfrm>
            <a:off x="2931738" y="2873021"/>
            <a:ext cx="473595" cy="661557"/>
            <a:chOff x="-1552575" y="2798763"/>
            <a:chExt cx="815975" cy="1139825"/>
          </a:xfrm>
          <a:solidFill>
            <a:schemeClr val="bg1"/>
          </a:solidFill>
        </p:grpSpPr>
        <p:sp>
          <p:nvSpPr>
            <p:cNvPr id="151" name="Freeform 46">
              <a:extLst>
                <a:ext uri="{FF2B5EF4-FFF2-40B4-BE49-F238E27FC236}">
                  <a16:creationId xmlns:a16="http://schemas.microsoft.com/office/drawing/2014/main" id="{BE8A12A6-0563-78F7-C52D-60691DDC5747}"/>
                </a:ext>
              </a:extLst>
            </p:cNvPr>
            <p:cNvSpPr>
              <a:spLocks/>
            </p:cNvSpPr>
            <p:nvPr/>
          </p:nvSpPr>
          <p:spPr bwMode="auto">
            <a:xfrm>
              <a:off x="-1552575" y="2798763"/>
              <a:ext cx="815975" cy="163513"/>
            </a:xfrm>
            <a:custGeom>
              <a:avLst/>
              <a:gdLst>
                <a:gd name="T0" fmla="*/ 108 w 216"/>
                <a:gd name="T1" fmla="*/ 0 h 43"/>
                <a:gd name="T2" fmla="*/ 183 w 216"/>
                <a:gd name="T3" fmla="*/ 5 h 43"/>
                <a:gd name="T4" fmla="*/ 216 w 216"/>
                <a:gd name="T5" fmla="*/ 21 h 43"/>
                <a:gd name="T6" fmla="*/ 183 w 216"/>
                <a:gd name="T7" fmla="*/ 37 h 43"/>
                <a:gd name="T8" fmla="*/ 108 w 216"/>
                <a:gd name="T9" fmla="*/ 43 h 43"/>
                <a:gd name="T10" fmla="*/ 33 w 216"/>
                <a:gd name="T11" fmla="*/ 37 h 43"/>
                <a:gd name="T12" fmla="*/ 0 w 216"/>
                <a:gd name="T13" fmla="*/ 21 h 43"/>
                <a:gd name="T14" fmla="*/ 33 w 216"/>
                <a:gd name="T15" fmla="*/ 5 h 43"/>
                <a:gd name="T16" fmla="*/ 108 w 216"/>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43">
                  <a:moveTo>
                    <a:pt x="108" y="0"/>
                  </a:moveTo>
                  <a:cubicBezTo>
                    <a:pt x="137" y="0"/>
                    <a:pt x="164" y="2"/>
                    <a:pt x="183" y="5"/>
                  </a:cubicBezTo>
                  <a:cubicBezTo>
                    <a:pt x="203" y="9"/>
                    <a:pt x="216" y="14"/>
                    <a:pt x="216" y="21"/>
                  </a:cubicBezTo>
                  <a:cubicBezTo>
                    <a:pt x="216" y="28"/>
                    <a:pt x="203" y="34"/>
                    <a:pt x="183" y="37"/>
                  </a:cubicBezTo>
                  <a:cubicBezTo>
                    <a:pt x="164" y="41"/>
                    <a:pt x="137" y="43"/>
                    <a:pt x="108" y="43"/>
                  </a:cubicBezTo>
                  <a:cubicBezTo>
                    <a:pt x="79" y="43"/>
                    <a:pt x="52" y="41"/>
                    <a:pt x="33" y="37"/>
                  </a:cubicBezTo>
                  <a:cubicBezTo>
                    <a:pt x="12" y="34"/>
                    <a:pt x="0" y="28"/>
                    <a:pt x="0" y="21"/>
                  </a:cubicBezTo>
                  <a:cubicBezTo>
                    <a:pt x="0" y="14"/>
                    <a:pt x="12" y="9"/>
                    <a:pt x="33" y="5"/>
                  </a:cubicBezTo>
                  <a:cubicBezTo>
                    <a:pt x="52" y="2"/>
                    <a:pt x="79" y="0"/>
                    <a:pt x="1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47">
              <a:extLst>
                <a:ext uri="{FF2B5EF4-FFF2-40B4-BE49-F238E27FC236}">
                  <a16:creationId xmlns:a16="http://schemas.microsoft.com/office/drawing/2014/main" id="{AD6955EB-DA50-25DC-F07A-441868F09601}"/>
                </a:ext>
              </a:extLst>
            </p:cNvPr>
            <p:cNvSpPr>
              <a:spLocks noEditPoints="1"/>
            </p:cNvSpPr>
            <p:nvPr/>
          </p:nvSpPr>
          <p:spPr bwMode="auto">
            <a:xfrm>
              <a:off x="-1552575" y="2924175"/>
              <a:ext cx="815975" cy="504825"/>
            </a:xfrm>
            <a:custGeom>
              <a:avLst/>
              <a:gdLst>
                <a:gd name="T0" fmla="*/ 84 w 216"/>
                <a:gd name="T1" fmla="*/ 133 h 134"/>
                <a:gd name="T2" fmla="*/ 108 w 216"/>
                <a:gd name="T3" fmla="*/ 134 h 134"/>
                <a:gd name="T4" fmla="*/ 132 w 216"/>
                <a:gd name="T5" fmla="*/ 133 h 134"/>
                <a:gd name="T6" fmla="*/ 150 w 216"/>
                <a:gd name="T7" fmla="*/ 132 h 134"/>
                <a:gd name="T8" fmla="*/ 185 w 216"/>
                <a:gd name="T9" fmla="*/ 128 h 134"/>
                <a:gd name="T10" fmla="*/ 210 w 216"/>
                <a:gd name="T11" fmla="*/ 121 h 134"/>
                <a:gd name="T12" fmla="*/ 216 w 216"/>
                <a:gd name="T13" fmla="*/ 117 h 134"/>
                <a:gd name="T14" fmla="*/ 216 w 216"/>
                <a:gd name="T15" fmla="*/ 0 h 134"/>
                <a:gd name="T16" fmla="*/ 184 w 216"/>
                <a:gd name="T17" fmla="*/ 11 h 134"/>
                <a:gd name="T18" fmla="*/ 150 w 216"/>
                <a:gd name="T19" fmla="*/ 15 h 134"/>
                <a:gd name="T20" fmla="*/ 108 w 216"/>
                <a:gd name="T21" fmla="*/ 16 h 134"/>
                <a:gd name="T22" fmla="*/ 66 w 216"/>
                <a:gd name="T23" fmla="*/ 15 h 134"/>
                <a:gd name="T24" fmla="*/ 32 w 216"/>
                <a:gd name="T25" fmla="*/ 11 h 134"/>
                <a:gd name="T26" fmla="*/ 0 w 216"/>
                <a:gd name="T27" fmla="*/ 0 h 134"/>
                <a:gd name="T28" fmla="*/ 0 w 216"/>
                <a:gd name="T29" fmla="*/ 117 h 134"/>
                <a:gd name="T30" fmla="*/ 6 w 216"/>
                <a:gd name="T31" fmla="*/ 121 h 134"/>
                <a:gd name="T32" fmla="*/ 31 w 216"/>
                <a:gd name="T33" fmla="*/ 128 h 134"/>
                <a:gd name="T34" fmla="*/ 66 w 216"/>
                <a:gd name="T35" fmla="*/ 132 h 134"/>
                <a:gd name="T36" fmla="*/ 84 w 216"/>
                <a:gd name="T37" fmla="*/ 133 h 134"/>
                <a:gd name="T38" fmla="*/ 82 w 216"/>
                <a:gd name="T39" fmla="*/ 96 h 134"/>
                <a:gd name="T40" fmla="*/ 82 w 216"/>
                <a:gd name="T41" fmla="*/ 74 h 134"/>
                <a:gd name="T42" fmla="*/ 105 w 216"/>
                <a:gd name="T43" fmla="*/ 35 h 134"/>
                <a:gd name="T44" fmla="*/ 111 w 216"/>
                <a:gd name="T45" fmla="*/ 35 h 134"/>
                <a:gd name="T46" fmla="*/ 134 w 216"/>
                <a:gd name="T47" fmla="*/ 73 h 134"/>
                <a:gd name="T48" fmla="*/ 134 w 216"/>
                <a:gd name="T49" fmla="*/ 96 h 134"/>
                <a:gd name="T50" fmla="*/ 122 w 216"/>
                <a:gd name="T51" fmla="*/ 110 h 134"/>
                <a:gd name="T52" fmla="*/ 94 w 216"/>
                <a:gd name="T53" fmla="*/ 110 h 134"/>
                <a:gd name="T54" fmla="*/ 82 w 216"/>
                <a:gd name="T55" fmla="*/ 9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134">
                  <a:moveTo>
                    <a:pt x="84" y="133"/>
                  </a:moveTo>
                  <a:cubicBezTo>
                    <a:pt x="91" y="133"/>
                    <a:pt x="100" y="134"/>
                    <a:pt x="108" y="134"/>
                  </a:cubicBezTo>
                  <a:cubicBezTo>
                    <a:pt x="116" y="134"/>
                    <a:pt x="125" y="133"/>
                    <a:pt x="132" y="133"/>
                  </a:cubicBezTo>
                  <a:cubicBezTo>
                    <a:pt x="138" y="133"/>
                    <a:pt x="144" y="133"/>
                    <a:pt x="150" y="132"/>
                  </a:cubicBezTo>
                  <a:cubicBezTo>
                    <a:pt x="163" y="131"/>
                    <a:pt x="175" y="130"/>
                    <a:pt x="185" y="128"/>
                  </a:cubicBezTo>
                  <a:cubicBezTo>
                    <a:pt x="196" y="126"/>
                    <a:pt x="205" y="124"/>
                    <a:pt x="210" y="121"/>
                  </a:cubicBezTo>
                  <a:cubicBezTo>
                    <a:pt x="213" y="120"/>
                    <a:pt x="215" y="119"/>
                    <a:pt x="216" y="117"/>
                  </a:cubicBezTo>
                  <a:cubicBezTo>
                    <a:pt x="216" y="0"/>
                    <a:pt x="216" y="0"/>
                    <a:pt x="216" y="0"/>
                  </a:cubicBezTo>
                  <a:cubicBezTo>
                    <a:pt x="207" y="7"/>
                    <a:pt x="192" y="10"/>
                    <a:pt x="184" y="11"/>
                  </a:cubicBezTo>
                  <a:cubicBezTo>
                    <a:pt x="173" y="13"/>
                    <a:pt x="161" y="14"/>
                    <a:pt x="150" y="15"/>
                  </a:cubicBezTo>
                  <a:cubicBezTo>
                    <a:pt x="136" y="16"/>
                    <a:pt x="122" y="16"/>
                    <a:pt x="108" y="16"/>
                  </a:cubicBezTo>
                  <a:cubicBezTo>
                    <a:pt x="94" y="16"/>
                    <a:pt x="80" y="16"/>
                    <a:pt x="66" y="15"/>
                  </a:cubicBezTo>
                  <a:cubicBezTo>
                    <a:pt x="55" y="14"/>
                    <a:pt x="43" y="13"/>
                    <a:pt x="32" y="11"/>
                  </a:cubicBezTo>
                  <a:cubicBezTo>
                    <a:pt x="24" y="10"/>
                    <a:pt x="9" y="7"/>
                    <a:pt x="0" y="0"/>
                  </a:cubicBezTo>
                  <a:cubicBezTo>
                    <a:pt x="0" y="117"/>
                    <a:pt x="0" y="117"/>
                    <a:pt x="0" y="117"/>
                  </a:cubicBezTo>
                  <a:cubicBezTo>
                    <a:pt x="1" y="119"/>
                    <a:pt x="3" y="120"/>
                    <a:pt x="6" y="121"/>
                  </a:cubicBezTo>
                  <a:cubicBezTo>
                    <a:pt x="11" y="124"/>
                    <a:pt x="20" y="126"/>
                    <a:pt x="31" y="128"/>
                  </a:cubicBezTo>
                  <a:cubicBezTo>
                    <a:pt x="41" y="130"/>
                    <a:pt x="53" y="131"/>
                    <a:pt x="66" y="132"/>
                  </a:cubicBezTo>
                  <a:cubicBezTo>
                    <a:pt x="72" y="133"/>
                    <a:pt x="77" y="133"/>
                    <a:pt x="84" y="133"/>
                  </a:cubicBezTo>
                  <a:close/>
                  <a:moveTo>
                    <a:pt x="82" y="96"/>
                  </a:moveTo>
                  <a:cubicBezTo>
                    <a:pt x="80" y="90"/>
                    <a:pt x="79" y="83"/>
                    <a:pt x="82" y="74"/>
                  </a:cubicBezTo>
                  <a:cubicBezTo>
                    <a:pt x="85" y="63"/>
                    <a:pt x="92" y="50"/>
                    <a:pt x="105" y="35"/>
                  </a:cubicBezTo>
                  <a:cubicBezTo>
                    <a:pt x="107" y="33"/>
                    <a:pt x="109" y="33"/>
                    <a:pt x="111" y="35"/>
                  </a:cubicBezTo>
                  <a:cubicBezTo>
                    <a:pt x="124" y="50"/>
                    <a:pt x="131" y="63"/>
                    <a:pt x="134" y="73"/>
                  </a:cubicBezTo>
                  <a:cubicBezTo>
                    <a:pt x="137" y="82"/>
                    <a:pt x="136" y="90"/>
                    <a:pt x="134" y="96"/>
                  </a:cubicBezTo>
                  <a:cubicBezTo>
                    <a:pt x="132" y="102"/>
                    <a:pt x="127" y="107"/>
                    <a:pt x="122" y="110"/>
                  </a:cubicBezTo>
                  <a:cubicBezTo>
                    <a:pt x="114" y="114"/>
                    <a:pt x="102" y="114"/>
                    <a:pt x="94" y="110"/>
                  </a:cubicBezTo>
                  <a:cubicBezTo>
                    <a:pt x="89" y="107"/>
                    <a:pt x="84" y="102"/>
                    <a:pt x="82"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48">
              <a:extLst>
                <a:ext uri="{FF2B5EF4-FFF2-40B4-BE49-F238E27FC236}">
                  <a16:creationId xmlns:a16="http://schemas.microsoft.com/office/drawing/2014/main" id="{CA68A427-5431-2791-1A86-B25A58774445}"/>
                </a:ext>
              </a:extLst>
            </p:cNvPr>
            <p:cNvSpPr>
              <a:spLocks/>
            </p:cNvSpPr>
            <p:nvPr/>
          </p:nvSpPr>
          <p:spPr bwMode="auto">
            <a:xfrm>
              <a:off x="-1227138" y="3082925"/>
              <a:ext cx="165100" cy="244475"/>
            </a:xfrm>
            <a:custGeom>
              <a:avLst/>
              <a:gdLst>
                <a:gd name="T0" fmla="*/ 2 w 44"/>
                <a:gd name="T1" fmla="*/ 52 h 65"/>
                <a:gd name="T2" fmla="*/ 11 w 44"/>
                <a:gd name="T3" fmla="*/ 62 h 65"/>
                <a:gd name="T4" fmla="*/ 33 w 44"/>
                <a:gd name="T5" fmla="*/ 62 h 65"/>
                <a:gd name="T6" fmla="*/ 42 w 44"/>
                <a:gd name="T7" fmla="*/ 52 h 65"/>
                <a:gd name="T8" fmla="*/ 42 w 44"/>
                <a:gd name="T9" fmla="*/ 33 h 65"/>
                <a:gd name="T10" fmla="*/ 22 w 44"/>
                <a:gd name="T11" fmla="*/ 0 h 65"/>
                <a:gd name="T12" fmla="*/ 2 w 44"/>
                <a:gd name="T13" fmla="*/ 33 h 65"/>
                <a:gd name="T14" fmla="*/ 2 w 44"/>
                <a:gd name="T15" fmla="*/ 52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5">
                  <a:moveTo>
                    <a:pt x="2" y="52"/>
                  </a:moveTo>
                  <a:cubicBezTo>
                    <a:pt x="4" y="56"/>
                    <a:pt x="7" y="60"/>
                    <a:pt x="11" y="62"/>
                  </a:cubicBezTo>
                  <a:cubicBezTo>
                    <a:pt x="18" y="65"/>
                    <a:pt x="26" y="65"/>
                    <a:pt x="33" y="62"/>
                  </a:cubicBezTo>
                  <a:cubicBezTo>
                    <a:pt x="37" y="60"/>
                    <a:pt x="40" y="56"/>
                    <a:pt x="42" y="52"/>
                  </a:cubicBezTo>
                  <a:cubicBezTo>
                    <a:pt x="44" y="47"/>
                    <a:pt x="44" y="41"/>
                    <a:pt x="42" y="33"/>
                  </a:cubicBezTo>
                  <a:cubicBezTo>
                    <a:pt x="39" y="24"/>
                    <a:pt x="33" y="13"/>
                    <a:pt x="22" y="0"/>
                  </a:cubicBezTo>
                  <a:cubicBezTo>
                    <a:pt x="11" y="13"/>
                    <a:pt x="5" y="24"/>
                    <a:pt x="2" y="33"/>
                  </a:cubicBezTo>
                  <a:cubicBezTo>
                    <a:pt x="0" y="41"/>
                    <a:pt x="0" y="47"/>
                    <a:pt x="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49">
              <a:extLst>
                <a:ext uri="{FF2B5EF4-FFF2-40B4-BE49-F238E27FC236}">
                  <a16:creationId xmlns:a16="http://schemas.microsoft.com/office/drawing/2014/main" id="{5C9C3EE1-A262-2BE0-2BE0-5F798E63BAB2}"/>
                </a:ext>
              </a:extLst>
            </p:cNvPr>
            <p:cNvSpPr>
              <a:spLocks/>
            </p:cNvSpPr>
            <p:nvPr/>
          </p:nvSpPr>
          <p:spPr bwMode="auto">
            <a:xfrm>
              <a:off x="-1227138" y="3571875"/>
              <a:ext cx="165100" cy="246063"/>
            </a:xfrm>
            <a:custGeom>
              <a:avLst/>
              <a:gdLst>
                <a:gd name="T0" fmla="*/ 42 w 44"/>
                <a:gd name="T1" fmla="*/ 33 h 65"/>
                <a:gd name="T2" fmla="*/ 22 w 44"/>
                <a:gd name="T3" fmla="*/ 0 h 65"/>
                <a:gd name="T4" fmla="*/ 2 w 44"/>
                <a:gd name="T5" fmla="*/ 33 h 65"/>
                <a:gd name="T6" fmla="*/ 2 w 44"/>
                <a:gd name="T7" fmla="*/ 51 h 65"/>
                <a:gd name="T8" fmla="*/ 11 w 44"/>
                <a:gd name="T9" fmla="*/ 61 h 65"/>
                <a:gd name="T10" fmla="*/ 33 w 44"/>
                <a:gd name="T11" fmla="*/ 61 h 65"/>
                <a:gd name="T12" fmla="*/ 42 w 44"/>
                <a:gd name="T13" fmla="*/ 51 h 65"/>
                <a:gd name="T14" fmla="*/ 42 w 44"/>
                <a:gd name="T15" fmla="*/ 3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5">
                  <a:moveTo>
                    <a:pt x="42" y="33"/>
                  </a:moveTo>
                  <a:cubicBezTo>
                    <a:pt x="39" y="24"/>
                    <a:pt x="33" y="13"/>
                    <a:pt x="22" y="0"/>
                  </a:cubicBezTo>
                  <a:cubicBezTo>
                    <a:pt x="11" y="13"/>
                    <a:pt x="5" y="24"/>
                    <a:pt x="2" y="33"/>
                  </a:cubicBezTo>
                  <a:cubicBezTo>
                    <a:pt x="0" y="41"/>
                    <a:pt x="0" y="47"/>
                    <a:pt x="2" y="51"/>
                  </a:cubicBezTo>
                  <a:cubicBezTo>
                    <a:pt x="4" y="56"/>
                    <a:pt x="7" y="59"/>
                    <a:pt x="11" y="61"/>
                  </a:cubicBezTo>
                  <a:cubicBezTo>
                    <a:pt x="18" y="65"/>
                    <a:pt x="26" y="65"/>
                    <a:pt x="33" y="61"/>
                  </a:cubicBezTo>
                  <a:cubicBezTo>
                    <a:pt x="37" y="59"/>
                    <a:pt x="40" y="56"/>
                    <a:pt x="42" y="51"/>
                  </a:cubicBezTo>
                  <a:cubicBezTo>
                    <a:pt x="44" y="47"/>
                    <a:pt x="44" y="41"/>
                    <a:pt x="4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50">
              <a:extLst>
                <a:ext uri="{FF2B5EF4-FFF2-40B4-BE49-F238E27FC236}">
                  <a16:creationId xmlns:a16="http://schemas.microsoft.com/office/drawing/2014/main" id="{365C96E3-FCB9-CECB-7EEF-5838DC813184}"/>
                </a:ext>
              </a:extLst>
            </p:cNvPr>
            <p:cNvSpPr>
              <a:spLocks noEditPoints="1"/>
            </p:cNvSpPr>
            <p:nvPr/>
          </p:nvSpPr>
          <p:spPr bwMode="auto">
            <a:xfrm>
              <a:off x="-1552575" y="3398838"/>
              <a:ext cx="815975" cy="539750"/>
            </a:xfrm>
            <a:custGeom>
              <a:avLst/>
              <a:gdLst>
                <a:gd name="T0" fmla="*/ 111 w 216"/>
                <a:gd name="T1" fmla="*/ 38 h 143"/>
                <a:gd name="T2" fmla="*/ 134 w 216"/>
                <a:gd name="T3" fmla="*/ 77 h 143"/>
                <a:gd name="T4" fmla="*/ 134 w 216"/>
                <a:gd name="T5" fmla="*/ 100 h 143"/>
                <a:gd name="T6" fmla="*/ 122 w 216"/>
                <a:gd name="T7" fmla="*/ 113 h 143"/>
                <a:gd name="T8" fmla="*/ 94 w 216"/>
                <a:gd name="T9" fmla="*/ 113 h 143"/>
                <a:gd name="T10" fmla="*/ 82 w 216"/>
                <a:gd name="T11" fmla="*/ 100 h 143"/>
                <a:gd name="T12" fmla="*/ 82 w 216"/>
                <a:gd name="T13" fmla="*/ 77 h 143"/>
                <a:gd name="T14" fmla="*/ 105 w 216"/>
                <a:gd name="T15" fmla="*/ 38 h 143"/>
                <a:gd name="T16" fmla="*/ 111 w 216"/>
                <a:gd name="T17" fmla="*/ 38 h 143"/>
                <a:gd name="T18" fmla="*/ 0 w 216"/>
                <a:gd name="T19" fmla="*/ 0 h 143"/>
                <a:gd name="T20" fmla="*/ 0 w 216"/>
                <a:gd name="T21" fmla="*/ 121 h 143"/>
                <a:gd name="T22" fmla="*/ 65 w 216"/>
                <a:gd name="T23" fmla="*/ 141 h 143"/>
                <a:gd name="T24" fmla="*/ 151 w 216"/>
                <a:gd name="T25" fmla="*/ 141 h 143"/>
                <a:gd name="T26" fmla="*/ 216 w 216"/>
                <a:gd name="T27" fmla="*/ 121 h 143"/>
                <a:gd name="T28" fmla="*/ 216 w 216"/>
                <a:gd name="T29" fmla="*/ 0 h 143"/>
                <a:gd name="T30" fmla="*/ 213 w 216"/>
                <a:gd name="T31" fmla="*/ 1 h 143"/>
                <a:gd name="T32" fmla="*/ 187 w 216"/>
                <a:gd name="T33" fmla="*/ 9 h 143"/>
                <a:gd name="T34" fmla="*/ 150 w 216"/>
                <a:gd name="T35" fmla="*/ 13 h 143"/>
                <a:gd name="T36" fmla="*/ 108 w 216"/>
                <a:gd name="T37" fmla="*/ 14 h 143"/>
                <a:gd name="T38" fmla="*/ 66 w 216"/>
                <a:gd name="T39" fmla="*/ 13 h 143"/>
                <a:gd name="T40" fmla="*/ 29 w 216"/>
                <a:gd name="T41" fmla="*/ 9 h 143"/>
                <a:gd name="T42" fmla="*/ 3 w 216"/>
                <a:gd name="T43" fmla="*/ 1 h 143"/>
                <a:gd name="T44" fmla="*/ 0 w 216"/>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 h="143">
                  <a:moveTo>
                    <a:pt x="111" y="38"/>
                  </a:moveTo>
                  <a:cubicBezTo>
                    <a:pt x="124" y="53"/>
                    <a:pt x="131" y="66"/>
                    <a:pt x="134" y="77"/>
                  </a:cubicBezTo>
                  <a:cubicBezTo>
                    <a:pt x="137" y="86"/>
                    <a:pt x="136" y="94"/>
                    <a:pt x="134" y="100"/>
                  </a:cubicBezTo>
                  <a:cubicBezTo>
                    <a:pt x="132" y="106"/>
                    <a:pt x="127" y="110"/>
                    <a:pt x="122" y="113"/>
                  </a:cubicBezTo>
                  <a:cubicBezTo>
                    <a:pt x="114" y="118"/>
                    <a:pt x="102" y="118"/>
                    <a:pt x="94" y="113"/>
                  </a:cubicBezTo>
                  <a:cubicBezTo>
                    <a:pt x="89" y="110"/>
                    <a:pt x="84" y="106"/>
                    <a:pt x="82" y="100"/>
                  </a:cubicBezTo>
                  <a:cubicBezTo>
                    <a:pt x="80" y="94"/>
                    <a:pt x="79" y="86"/>
                    <a:pt x="82" y="77"/>
                  </a:cubicBezTo>
                  <a:cubicBezTo>
                    <a:pt x="85" y="67"/>
                    <a:pt x="92" y="54"/>
                    <a:pt x="105" y="38"/>
                  </a:cubicBezTo>
                  <a:cubicBezTo>
                    <a:pt x="106" y="37"/>
                    <a:pt x="109" y="37"/>
                    <a:pt x="111" y="38"/>
                  </a:cubicBezTo>
                  <a:close/>
                  <a:moveTo>
                    <a:pt x="0" y="0"/>
                  </a:moveTo>
                  <a:cubicBezTo>
                    <a:pt x="0" y="121"/>
                    <a:pt x="0" y="121"/>
                    <a:pt x="0" y="121"/>
                  </a:cubicBezTo>
                  <a:cubicBezTo>
                    <a:pt x="0" y="136"/>
                    <a:pt x="55" y="140"/>
                    <a:pt x="65" y="141"/>
                  </a:cubicBezTo>
                  <a:cubicBezTo>
                    <a:pt x="93" y="143"/>
                    <a:pt x="123" y="143"/>
                    <a:pt x="151" y="141"/>
                  </a:cubicBezTo>
                  <a:cubicBezTo>
                    <a:pt x="161" y="140"/>
                    <a:pt x="216" y="136"/>
                    <a:pt x="216" y="121"/>
                  </a:cubicBezTo>
                  <a:cubicBezTo>
                    <a:pt x="216" y="0"/>
                    <a:pt x="216" y="0"/>
                    <a:pt x="216" y="0"/>
                  </a:cubicBezTo>
                  <a:cubicBezTo>
                    <a:pt x="215" y="0"/>
                    <a:pt x="214" y="1"/>
                    <a:pt x="213" y="1"/>
                  </a:cubicBezTo>
                  <a:cubicBezTo>
                    <a:pt x="207" y="4"/>
                    <a:pt x="198" y="7"/>
                    <a:pt x="187" y="9"/>
                  </a:cubicBezTo>
                  <a:cubicBezTo>
                    <a:pt x="176" y="11"/>
                    <a:pt x="164" y="12"/>
                    <a:pt x="150" y="13"/>
                  </a:cubicBezTo>
                  <a:cubicBezTo>
                    <a:pt x="137" y="14"/>
                    <a:pt x="123" y="14"/>
                    <a:pt x="108" y="14"/>
                  </a:cubicBezTo>
                  <a:cubicBezTo>
                    <a:pt x="93" y="14"/>
                    <a:pt x="79" y="14"/>
                    <a:pt x="66" y="13"/>
                  </a:cubicBezTo>
                  <a:cubicBezTo>
                    <a:pt x="52" y="12"/>
                    <a:pt x="40" y="11"/>
                    <a:pt x="29" y="9"/>
                  </a:cubicBezTo>
                  <a:cubicBezTo>
                    <a:pt x="18" y="7"/>
                    <a:pt x="9" y="4"/>
                    <a:pt x="3"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6" name="Group 155">
            <a:extLst>
              <a:ext uri="{FF2B5EF4-FFF2-40B4-BE49-F238E27FC236}">
                <a16:creationId xmlns:a16="http://schemas.microsoft.com/office/drawing/2014/main" id="{E1EE7D7C-D721-6D7A-EC0E-53F1CD1F08BB}"/>
              </a:ext>
            </a:extLst>
          </p:cNvPr>
          <p:cNvGrpSpPr/>
          <p:nvPr/>
        </p:nvGrpSpPr>
        <p:grpSpPr>
          <a:xfrm>
            <a:off x="971194" y="4807161"/>
            <a:ext cx="820038" cy="643130"/>
            <a:chOff x="-3979863" y="5430838"/>
            <a:chExt cx="1412875" cy="1108075"/>
          </a:xfrm>
          <a:solidFill>
            <a:schemeClr val="bg1"/>
          </a:solidFill>
        </p:grpSpPr>
        <p:sp>
          <p:nvSpPr>
            <p:cNvPr id="157" name="Freeform 26">
              <a:extLst>
                <a:ext uri="{FF2B5EF4-FFF2-40B4-BE49-F238E27FC236}">
                  <a16:creationId xmlns:a16="http://schemas.microsoft.com/office/drawing/2014/main" id="{0AD4078A-DB68-F2DB-5652-86E42E20F3C3}"/>
                </a:ext>
              </a:extLst>
            </p:cNvPr>
            <p:cNvSpPr>
              <a:spLocks/>
            </p:cNvSpPr>
            <p:nvPr/>
          </p:nvSpPr>
          <p:spPr bwMode="auto">
            <a:xfrm>
              <a:off x="-3832225" y="5430838"/>
              <a:ext cx="1120775" cy="877888"/>
            </a:xfrm>
            <a:custGeom>
              <a:avLst/>
              <a:gdLst>
                <a:gd name="T0" fmla="*/ 291 w 297"/>
                <a:gd name="T1" fmla="*/ 233 h 233"/>
                <a:gd name="T2" fmla="*/ 291 w 297"/>
                <a:gd name="T3" fmla="*/ 222 h 233"/>
                <a:gd name="T4" fmla="*/ 256 w 297"/>
                <a:gd name="T5" fmla="*/ 205 h 233"/>
                <a:gd name="T6" fmla="*/ 294 w 297"/>
                <a:gd name="T7" fmla="*/ 163 h 233"/>
                <a:gd name="T8" fmla="*/ 260 w 297"/>
                <a:gd name="T9" fmla="*/ 171 h 233"/>
                <a:gd name="T10" fmla="*/ 256 w 297"/>
                <a:gd name="T11" fmla="*/ 154 h 233"/>
                <a:gd name="T12" fmla="*/ 294 w 297"/>
                <a:gd name="T13" fmla="*/ 112 h 233"/>
                <a:gd name="T14" fmla="*/ 260 w 297"/>
                <a:gd name="T15" fmla="*/ 120 h 233"/>
                <a:gd name="T16" fmla="*/ 257 w 297"/>
                <a:gd name="T17" fmla="*/ 106 h 233"/>
                <a:gd name="T18" fmla="*/ 253 w 297"/>
                <a:gd name="T19" fmla="*/ 51 h 233"/>
                <a:gd name="T20" fmla="*/ 234 w 297"/>
                <a:gd name="T21" fmla="*/ 80 h 233"/>
                <a:gd name="T22" fmla="*/ 246 w 297"/>
                <a:gd name="T23" fmla="*/ 125 h 233"/>
                <a:gd name="T24" fmla="*/ 211 w 297"/>
                <a:gd name="T25" fmla="*/ 110 h 233"/>
                <a:gd name="T26" fmla="*/ 218 w 297"/>
                <a:gd name="T27" fmla="*/ 144 h 233"/>
                <a:gd name="T28" fmla="*/ 246 w 297"/>
                <a:gd name="T29" fmla="*/ 176 h 233"/>
                <a:gd name="T30" fmla="*/ 211 w 297"/>
                <a:gd name="T31" fmla="*/ 161 h 233"/>
                <a:gd name="T32" fmla="*/ 218 w 297"/>
                <a:gd name="T33" fmla="*/ 195 h 233"/>
                <a:gd name="T34" fmla="*/ 246 w 297"/>
                <a:gd name="T35" fmla="*/ 222 h 233"/>
                <a:gd name="T36" fmla="*/ 154 w 297"/>
                <a:gd name="T37" fmla="*/ 205 h 233"/>
                <a:gd name="T38" fmla="*/ 192 w 297"/>
                <a:gd name="T39" fmla="*/ 163 h 233"/>
                <a:gd name="T40" fmla="*/ 158 w 297"/>
                <a:gd name="T41" fmla="*/ 171 h 233"/>
                <a:gd name="T42" fmla="*/ 154 w 297"/>
                <a:gd name="T43" fmla="*/ 154 h 233"/>
                <a:gd name="T44" fmla="*/ 192 w 297"/>
                <a:gd name="T45" fmla="*/ 112 h 233"/>
                <a:gd name="T46" fmla="*/ 158 w 297"/>
                <a:gd name="T47" fmla="*/ 120 h 233"/>
                <a:gd name="T48" fmla="*/ 155 w 297"/>
                <a:gd name="T49" fmla="*/ 103 h 233"/>
                <a:gd name="T50" fmla="*/ 192 w 297"/>
                <a:gd name="T51" fmla="*/ 61 h 233"/>
                <a:gd name="T52" fmla="*/ 159 w 297"/>
                <a:gd name="T53" fmla="*/ 69 h 233"/>
                <a:gd name="T54" fmla="*/ 155 w 297"/>
                <a:gd name="T55" fmla="*/ 55 h 233"/>
                <a:gd name="T56" fmla="*/ 152 w 297"/>
                <a:gd name="T57" fmla="*/ 0 h 233"/>
                <a:gd name="T58" fmla="*/ 133 w 297"/>
                <a:gd name="T59" fmla="*/ 29 h 233"/>
                <a:gd name="T60" fmla="*/ 144 w 297"/>
                <a:gd name="T61" fmla="*/ 74 h 233"/>
                <a:gd name="T62" fmla="*/ 109 w 297"/>
                <a:gd name="T63" fmla="*/ 59 h 233"/>
                <a:gd name="T64" fmla="*/ 117 w 297"/>
                <a:gd name="T65" fmla="*/ 92 h 233"/>
                <a:gd name="T66" fmla="*/ 144 w 297"/>
                <a:gd name="T67" fmla="*/ 125 h 233"/>
                <a:gd name="T68" fmla="*/ 109 w 297"/>
                <a:gd name="T69" fmla="*/ 110 h 233"/>
                <a:gd name="T70" fmla="*/ 117 w 297"/>
                <a:gd name="T71" fmla="*/ 144 h 233"/>
                <a:gd name="T72" fmla="*/ 144 w 297"/>
                <a:gd name="T73" fmla="*/ 176 h 233"/>
                <a:gd name="T74" fmla="*/ 109 w 297"/>
                <a:gd name="T75" fmla="*/ 161 h 233"/>
                <a:gd name="T76" fmla="*/ 117 w 297"/>
                <a:gd name="T77" fmla="*/ 195 h 233"/>
                <a:gd name="T78" fmla="*/ 144 w 297"/>
                <a:gd name="T79" fmla="*/ 222 h 233"/>
                <a:gd name="T80" fmla="*/ 52 w 297"/>
                <a:gd name="T81" fmla="*/ 205 h 233"/>
                <a:gd name="T82" fmla="*/ 90 w 297"/>
                <a:gd name="T83" fmla="*/ 163 h 233"/>
                <a:gd name="T84" fmla="*/ 56 w 297"/>
                <a:gd name="T85" fmla="*/ 171 h 233"/>
                <a:gd name="T86" fmla="*/ 52 w 297"/>
                <a:gd name="T87" fmla="*/ 154 h 233"/>
                <a:gd name="T88" fmla="*/ 90 w 297"/>
                <a:gd name="T89" fmla="*/ 112 h 233"/>
                <a:gd name="T90" fmla="*/ 56 w 297"/>
                <a:gd name="T91" fmla="*/ 120 h 233"/>
                <a:gd name="T92" fmla="*/ 53 w 297"/>
                <a:gd name="T93" fmla="*/ 106 h 233"/>
                <a:gd name="T94" fmla="*/ 49 w 297"/>
                <a:gd name="T95" fmla="*/ 51 h 233"/>
                <a:gd name="T96" fmla="*/ 30 w 297"/>
                <a:gd name="T97" fmla="*/ 80 h 233"/>
                <a:gd name="T98" fmla="*/ 42 w 297"/>
                <a:gd name="T99" fmla="*/ 125 h 233"/>
                <a:gd name="T100" fmla="*/ 7 w 297"/>
                <a:gd name="T101" fmla="*/ 110 h 233"/>
                <a:gd name="T102" fmla="*/ 15 w 297"/>
                <a:gd name="T103" fmla="*/ 144 h 233"/>
                <a:gd name="T104" fmla="*/ 42 w 297"/>
                <a:gd name="T105" fmla="*/ 176 h 233"/>
                <a:gd name="T106" fmla="*/ 7 w 297"/>
                <a:gd name="T107" fmla="*/ 161 h 233"/>
                <a:gd name="T108" fmla="*/ 15 w 297"/>
                <a:gd name="T109" fmla="*/ 195 h 233"/>
                <a:gd name="T110" fmla="*/ 42 w 297"/>
                <a:gd name="T111" fmla="*/ 222 h 233"/>
                <a:gd name="T112" fmla="*/ 1 w 297"/>
                <a:gd name="T113" fmla="*/ 22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7" h="233">
                  <a:moveTo>
                    <a:pt x="5" y="233"/>
                  </a:moveTo>
                  <a:cubicBezTo>
                    <a:pt x="291" y="233"/>
                    <a:pt x="291" y="233"/>
                    <a:pt x="291" y="233"/>
                  </a:cubicBezTo>
                  <a:cubicBezTo>
                    <a:pt x="294" y="233"/>
                    <a:pt x="297" y="231"/>
                    <a:pt x="297" y="228"/>
                  </a:cubicBezTo>
                  <a:cubicBezTo>
                    <a:pt x="297" y="225"/>
                    <a:pt x="294" y="222"/>
                    <a:pt x="291" y="222"/>
                  </a:cubicBezTo>
                  <a:cubicBezTo>
                    <a:pt x="256" y="222"/>
                    <a:pt x="256" y="222"/>
                    <a:pt x="256" y="222"/>
                  </a:cubicBezTo>
                  <a:cubicBezTo>
                    <a:pt x="256" y="205"/>
                    <a:pt x="256" y="205"/>
                    <a:pt x="256" y="205"/>
                  </a:cubicBezTo>
                  <a:cubicBezTo>
                    <a:pt x="263" y="205"/>
                    <a:pt x="275" y="203"/>
                    <a:pt x="283" y="195"/>
                  </a:cubicBezTo>
                  <a:cubicBezTo>
                    <a:pt x="293" y="185"/>
                    <a:pt x="294" y="169"/>
                    <a:pt x="294" y="163"/>
                  </a:cubicBezTo>
                  <a:cubicBezTo>
                    <a:pt x="294" y="162"/>
                    <a:pt x="292" y="161"/>
                    <a:pt x="291" y="161"/>
                  </a:cubicBezTo>
                  <a:cubicBezTo>
                    <a:pt x="285" y="161"/>
                    <a:pt x="270" y="162"/>
                    <a:pt x="260" y="171"/>
                  </a:cubicBezTo>
                  <a:cubicBezTo>
                    <a:pt x="258" y="173"/>
                    <a:pt x="257" y="174"/>
                    <a:pt x="256" y="176"/>
                  </a:cubicBezTo>
                  <a:cubicBezTo>
                    <a:pt x="256" y="154"/>
                    <a:pt x="256" y="154"/>
                    <a:pt x="256" y="154"/>
                  </a:cubicBezTo>
                  <a:cubicBezTo>
                    <a:pt x="264" y="153"/>
                    <a:pt x="276" y="152"/>
                    <a:pt x="284" y="144"/>
                  </a:cubicBezTo>
                  <a:cubicBezTo>
                    <a:pt x="294" y="134"/>
                    <a:pt x="294" y="118"/>
                    <a:pt x="294" y="112"/>
                  </a:cubicBezTo>
                  <a:cubicBezTo>
                    <a:pt x="294" y="111"/>
                    <a:pt x="293" y="110"/>
                    <a:pt x="292" y="110"/>
                  </a:cubicBezTo>
                  <a:cubicBezTo>
                    <a:pt x="286" y="110"/>
                    <a:pt x="270" y="111"/>
                    <a:pt x="260" y="120"/>
                  </a:cubicBezTo>
                  <a:cubicBezTo>
                    <a:pt x="259" y="122"/>
                    <a:pt x="257" y="123"/>
                    <a:pt x="257" y="125"/>
                  </a:cubicBezTo>
                  <a:cubicBezTo>
                    <a:pt x="257" y="106"/>
                    <a:pt x="257" y="106"/>
                    <a:pt x="257" y="106"/>
                  </a:cubicBezTo>
                  <a:cubicBezTo>
                    <a:pt x="262" y="100"/>
                    <a:pt x="268" y="91"/>
                    <a:pt x="268" y="80"/>
                  </a:cubicBezTo>
                  <a:cubicBezTo>
                    <a:pt x="268" y="66"/>
                    <a:pt x="257" y="55"/>
                    <a:pt x="253" y="51"/>
                  </a:cubicBezTo>
                  <a:cubicBezTo>
                    <a:pt x="252" y="50"/>
                    <a:pt x="251" y="50"/>
                    <a:pt x="250" y="51"/>
                  </a:cubicBezTo>
                  <a:cubicBezTo>
                    <a:pt x="245" y="55"/>
                    <a:pt x="234" y="67"/>
                    <a:pt x="234" y="80"/>
                  </a:cubicBezTo>
                  <a:cubicBezTo>
                    <a:pt x="234" y="91"/>
                    <a:pt x="241" y="100"/>
                    <a:pt x="246" y="106"/>
                  </a:cubicBezTo>
                  <a:cubicBezTo>
                    <a:pt x="246" y="125"/>
                    <a:pt x="246" y="125"/>
                    <a:pt x="246" y="125"/>
                  </a:cubicBezTo>
                  <a:cubicBezTo>
                    <a:pt x="245" y="123"/>
                    <a:pt x="244" y="122"/>
                    <a:pt x="242" y="120"/>
                  </a:cubicBezTo>
                  <a:cubicBezTo>
                    <a:pt x="232" y="110"/>
                    <a:pt x="216" y="109"/>
                    <a:pt x="211" y="110"/>
                  </a:cubicBezTo>
                  <a:cubicBezTo>
                    <a:pt x="209" y="110"/>
                    <a:pt x="208" y="111"/>
                    <a:pt x="208" y="112"/>
                  </a:cubicBezTo>
                  <a:cubicBezTo>
                    <a:pt x="208" y="118"/>
                    <a:pt x="209" y="134"/>
                    <a:pt x="218" y="144"/>
                  </a:cubicBezTo>
                  <a:cubicBezTo>
                    <a:pt x="226" y="152"/>
                    <a:pt x="239" y="153"/>
                    <a:pt x="246" y="154"/>
                  </a:cubicBezTo>
                  <a:cubicBezTo>
                    <a:pt x="246" y="176"/>
                    <a:pt x="246" y="176"/>
                    <a:pt x="246" y="176"/>
                  </a:cubicBezTo>
                  <a:cubicBezTo>
                    <a:pt x="245" y="174"/>
                    <a:pt x="244" y="173"/>
                    <a:pt x="242" y="171"/>
                  </a:cubicBezTo>
                  <a:cubicBezTo>
                    <a:pt x="232" y="161"/>
                    <a:pt x="216" y="161"/>
                    <a:pt x="211" y="161"/>
                  </a:cubicBezTo>
                  <a:cubicBezTo>
                    <a:pt x="209" y="161"/>
                    <a:pt x="208" y="162"/>
                    <a:pt x="208" y="163"/>
                  </a:cubicBezTo>
                  <a:cubicBezTo>
                    <a:pt x="208" y="169"/>
                    <a:pt x="209" y="185"/>
                    <a:pt x="218" y="195"/>
                  </a:cubicBezTo>
                  <a:cubicBezTo>
                    <a:pt x="226" y="203"/>
                    <a:pt x="239" y="205"/>
                    <a:pt x="246" y="205"/>
                  </a:cubicBezTo>
                  <a:cubicBezTo>
                    <a:pt x="246" y="222"/>
                    <a:pt x="246" y="222"/>
                    <a:pt x="246" y="222"/>
                  </a:cubicBezTo>
                  <a:cubicBezTo>
                    <a:pt x="154" y="222"/>
                    <a:pt x="154" y="222"/>
                    <a:pt x="154" y="222"/>
                  </a:cubicBezTo>
                  <a:cubicBezTo>
                    <a:pt x="154" y="205"/>
                    <a:pt x="154" y="205"/>
                    <a:pt x="154" y="205"/>
                  </a:cubicBezTo>
                  <a:cubicBezTo>
                    <a:pt x="161" y="205"/>
                    <a:pt x="173" y="203"/>
                    <a:pt x="181" y="195"/>
                  </a:cubicBezTo>
                  <a:cubicBezTo>
                    <a:pt x="191" y="185"/>
                    <a:pt x="192" y="169"/>
                    <a:pt x="192" y="163"/>
                  </a:cubicBezTo>
                  <a:cubicBezTo>
                    <a:pt x="192" y="162"/>
                    <a:pt x="191" y="161"/>
                    <a:pt x="189" y="161"/>
                  </a:cubicBezTo>
                  <a:cubicBezTo>
                    <a:pt x="183" y="161"/>
                    <a:pt x="168" y="162"/>
                    <a:pt x="158" y="171"/>
                  </a:cubicBezTo>
                  <a:cubicBezTo>
                    <a:pt x="156" y="173"/>
                    <a:pt x="155" y="174"/>
                    <a:pt x="154" y="176"/>
                  </a:cubicBezTo>
                  <a:cubicBezTo>
                    <a:pt x="154" y="154"/>
                    <a:pt x="154" y="154"/>
                    <a:pt x="154" y="154"/>
                  </a:cubicBezTo>
                  <a:cubicBezTo>
                    <a:pt x="162" y="153"/>
                    <a:pt x="174" y="152"/>
                    <a:pt x="182" y="144"/>
                  </a:cubicBezTo>
                  <a:cubicBezTo>
                    <a:pt x="192" y="134"/>
                    <a:pt x="192" y="118"/>
                    <a:pt x="192" y="112"/>
                  </a:cubicBezTo>
                  <a:cubicBezTo>
                    <a:pt x="192" y="111"/>
                    <a:pt x="191" y="110"/>
                    <a:pt x="190" y="110"/>
                  </a:cubicBezTo>
                  <a:cubicBezTo>
                    <a:pt x="184" y="110"/>
                    <a:pt x="168" y="111"/>
                    <a:pt x="158" y="120"/>
                  </a:cubicBezTo>
                  <a:cubicBezTo>
                    <a:pt x="157" y="122"/>
                    <a:pt x="155" y="123"/>
                    <a:pt x="155" y="125"/>
                  </a:cubicBezTo>
                  <a:cubicBezTo>
                    <a:pt x="155" y="103"/>
                    <a:pt x="155" y="103"/>
                    <a:pt x="155" y="103"/>
                  </a:cubicBezTo>
                  <a:cubicBezTo>
                    <a:pt x="162" y="102"/>
                    <a:pt x="174" y="100"/>
                    <a:pt x="182" y="92"/>
                  </a:cubicBezTo>
                  <a:cubicBezTo>
                    <a:pt x="192" y="83"/>
                    <a:pt x="193" y="67"/>
                    <a:pt x="192" y="61"/>
                  </a:cubicBezTo>
                  <a:cubicBezTo>
                    <a:pt x="192" y="60"/>
                    <a:pt x="191" y="59"/>
                    <a:pt x="190" y="59"/>
                  </a:cubicBezTo>
                  <a:cubicBezTo>
                    <a:pt x="184" y="59"/>
                    <a:pt x="168" y="59"/>
                    <a:pt x="159" y="69"/>
                  </a:cubicBezTo>
                  <a:cubicBezTo>
                    <a:pt x="157" y="70"/>
                    <a:pt x="156" y="72"/>
                    <a:pt x="155" y="74"/>
                  </a:cubicBezTo>
                  <a:cubicBezTo>
                    <a:pt x="155" y="55"/>
                    <a:pt x="155" y="55"/>
                    <a:pt x="155" y="55"/>
                  </a:cubicBezTo>
                  <a:cubicBezTo>
                    <a:pt x="160" y="50"/>
                    <a:pt x="167" y="40"/>
                    <a:pt x="167" y="29"/>
                  </a:cubicBezTo>
                  <a:cubicBezTo>
                    <a:pt x="167" y="16"/>
                    <a:pt x="156" y="4"/>
                    <a:pt x="152" y="0"/>
                  </a:cubicBezTo>
                  <a:cubicBezTo>
                    <a:pt x="150" y="0"/>
                    <a:pt x="149" y="0"/>
                    <a:pt x="148" y="0"/>
                  </a:cubicBezTo>
                  <a:cubicBezTo>
                    <a:pt x="144" y="4"/>
                    <a:pt x="133" y="16"/>
                    <a:pt x="133" y="29"/>
                  </a:cubicBezTo>
                  <a:cubicBezTo>
                    <a:pt x="133" y="40"/>
                    <a:pt x="139" y="50"/>
                    <a:pt x="144" y="55"/>
                  </a:cubicBezTo>
                  <a:cubicBezTo>
                    <a:pt x="144" y="74"/>
                    <a:pt x="144" y="74"/>
                    <a:pt x="144" y="74"/>
                  </a:cubicBezTo>
                  <a:cubicBezTo>
                    <a:pt x="143" y="72"/>
                    <a:pt x="142" y="70"/>
                    <a:pt x="141" y="69"/>
                  </a:cubicBezTo>
                  <a:cubicBezTo>
                    <a:pt x="131" y="59"/>
                    <a:pt x="115" y="58"/>
                    <a:pt x="109" y="59"/>
                  </a:cubicBezTo>
                  <a:cubicBezTo>
                    <a:pt x="108" y="59"/>
                    <a:pt x="107" y="60"/>
                    <a:pt x="107" y="61"/>
                  </a:cubicBezTo>
                  <a:cubicBezTo>
                    <a:pt x="107" y="67"/>
                    <a:pt x="107" y="83"/>
                    <a:pt x="117" y="92"/>
                  </a:cubicBezTo>
                  <a:cubicBezTo>
                    <a:pt x="125" y="100"/>
                    <a:pt x="137" y="102"/>
                    <a:pt x="144" y="103"/>
                  </a:cubicBezTo>
                  <a:cubicBezTo>
                    <a:pt x="144" y="125"/>
                    <a:pt x="144" y="125"/>
                    <a:pt x="144" y="125"/>
                  </a:cubicBezTo>
                  <a:cubicBezTo>
                    <a:pt x="143" y="123"/>
                    <a:pt x="142" y="122"/>
                    <a:pt x="141" y="120"/>
                  </a:cubicBezTo>
                  <a:cubicBezTo>
                    <a:pt x="131" y="110"/>
                    <a:pt x="115" y="109"/>
                    <a:pt x="109" y="110"/>
                  </a:cubicBezTo>
                  <a:cubicBezTo>
                    <a:pt x="108" y="110"/>
                    <a:pt x="107" y="111"/>
                    <a:pt x="107" y="112"/>
                  </a:cubicBezTo>
                  <a:cubicBezTo>
                    <a:pt x="107" y="118"/>
                    <a:pt x="107" y="134"/>
                    <a:pt x="117" y="144"/>
                  </a:cubicBezTo>
                  <a:cubicBezTo>
                    <a:pt x="125" y="152"/>
                    <a:pt x="137" y="153"/>
                    <a:pt x="144" y="154"/>
                  </a:cubicBezTo>
                  <a:cubicBezTo>
                    <a:pt x="144" y="176"/>
                    <a:pt x="144" y="176"/>
                    <a:pt x="144" y="176"/>
                  </a:cubicBezTo>
                  <a:cubicBezTo>
                    <a:pt x="143" y="174"/>
                    <a:pt x="142" y="173"/>
                    <a:pt x="141" y="171"/>
                  </a:cubicBezTo>
                  <a:cubicBezTo>
                    <a:pt x="131" y="161"/>
                    <a:pt x="115" y="161"/>
                    <a:pt x="109" y="161"/>
                  </a:cubicBezTo>
                  <a:cubicBezTo>
                    <a:pt x="108" y="161"/>
                    <a:pt x="107" y="162"/>
                    <a:pt x="107" y="163"/>
                  </a:cubicBezTo>
                  <a:cubicBezTo>
                    <a:pt x="107" y="169"/>
                    <a:pt x="107" y="185"/>
                    <a:pt x="117" y="195"/>
                  </a:cubicBezTo>
                  <a:cubicBezTo>
                    <a:pt x="125" y="203"/>
                    <a:pt x="137" y="205"/>
                    <a:pt x="144" y="205"/>
                  </a:cubicBezTo>
                  <a:cubicBezTo>
                    <a:pt x="144" y="222"/>
                    <a:pt x="144" y="222"/>
                    <a:pt x="144" y="222"/>
                  </a:cubicBezTo>
                  <a:cubicBezTo>
                    <a:pt x="52" y="222"/>
                    <a:pt x="52" y="222"/>
                    <a:pt x="52" y="222"/>
                  </a:cubicBezTo>
                  <a:cubicBezTo>
                    <a:pt x="52" y="205"/>
                    <a:pt x="52" y="205"/>
                    <a:pt x="52" y="205"/>
                  </a:cubicBezTo>
                  <a:cubicBezTo>
                    <a:pt x="59" y="205"/>
                    <a:pt x="71" y="203"/>
                    <a:pt x="79" y="195"/>
                  </a:cubicBezTo>
                  <a:cubicBezTo>
                    <a:pt x="89" y="185"/>
                    <a:pt x="90" y="169"/>
                    <a:pt x="90" y="163"/>
                  </a:cubicBezTo>
                  <a:cubicBezTo>
                    <a:pt x="90" y="162"/>
                    <a:pt x="89" y="161"/>
                    <a:pt x="87" y="161"/>
                  </a:cubicBezTo>
                  <a:cubicBezTo>
                    <a:pt x="81" y="161"/>
                    <a:pt x="66" y="162"/>
                    <a:pt x="56" y="171"/>
                  </a:cubicBezTo>
                  <a:cubicBezTo>
                    <a:pt x="54" y="173"/>
                    <a:pt x="53" y="174"/>
                    <a:pt x="52" y="176"/>
                  </a:cubicBezTo>
                  <a:cubicBezTo>
                    <a:pt x="52" y="154"/>
                    <a:pt x="52" y="154"/>
                    <a:pt x="52" y="154"/>
                  </a:cubicBezTo>
                  <a:cubicBezTo>
                    <a:pt x="60" y="153"/>
                    <a:pt x="72" y="152"/>
                    <a:pt x="80" y="144"/>
                  </a:cubicBezTo>
                  <a:cubicBezTo>
                    <a:pt x="90" y="134"/>
                    <a:pt x="91" y="118"/>
                    <a:pt x="90" y="112"/>
                  </a:cubicBezTo>
                  <a:cubicBezTo>
                    <a:pt x="90" y="111"/>
                    <a:pt x="89" y="110"/>
                    <a:pt x="88" y="110"/>
                  </a:cubicBezTo>
                  <a:cubicBezTo>
                    <a:pt x="82" y="110"/>
                    <a:pt x="66" y="111"/>
                    <a:pt x="56" y="120"/>
                  </a:cubicBezTo>
                  <a:cubicBezTo>
                    <a:pt x="55" y="122"/>
                    <a:pt x="53" y="123"/>
                    <a:pt x="53" y="125"/>
                  </a:cubicBezTo>
                  <a:cubicBezTo>
                    <a:pt x="53" y="106"/>
                    <a:pt x="53" y="106"/>
                    <a:pt x="53" y="106"/>
                  </a:cubicBezTo>
                  <a:cubicBezTo>
                    <a:pt x="58" y="100"/>
                    <a:pt x="65" y="91"/>
                    <a:pt x="65" y="80"/>
                  </a:cubicBezTo>
                  <a:cubicBezTo>
                    <a:pt x="65" y="66"/>
                    <a:pt x="54" y="55"/>
                    <a:pt x="49" y="51"/>
                  </a:cubicBezTo>
                  <a:cubicBezTo>
                    <a:pt x="48" y="50"/>
                    <a:pt x="47" y="50"/>
                    <a:pt x="46" y="51"/>
                  </a:cubicBezTo>
                  <a:cubicBezTo>
                    <a:pt x="41" y="55"/>
                    <a:pt x="30" y="67"/>
                    <a:pt x="30" y="80"/>
                  </a:cubicBezTo>
                  <a:cubicBezTo>
                    <a:pt x="30" y="91"/>
                    <a:pt x="37" y="100"/>
                    <a:pt x="42" y="106"/>
                  </a:cubicBezTo>
                  <a:cubicBezTo>
                    <a:pt x="42" y="125"/>
                    <a:pt x="42" y="125"/>
                    <a:pt x="42" y="125"/>
                  </a:cubicBezTo>
                  <a:cubicBezTo>
                    <a:pt x="41" y="123"/>
                    <a:pt x="40" y="122"/>
                    <a:pt x="38" y="120"/>
                  </a:cubicBezTo>
                  <a:cubicBezTo>
                    <a:pt x="28" y="110"/>
                    <a:pt x="13" y="109"/>
                    <a:pt x="7" y="110"/>
                  </a:cubicBezTo>
                  <a:cubicBezTo>
                    <a:pt x="5" y="110"/>
                    <a:pt x="4" y="111"/>
                    <a:pt x="4" y="112"/>
                  </a:cubicBezTo>
                  <a:cubicBezTo>
                    <a:pt x="4" y="118"/>
                    <a:pt x="5" y="134"/>
                    <a:pt x="15" y="144"/>
                  </a:cubicBezTo>
                  <a:cubicBezTo>
                    <a:pt x="22" y="152"/>
                    <a:pt x="35" y="153"/>
                    <a:pt x="42" y="154"/>
                  </a:cubicBezTo>
                  <a:cubicBezTo>
                    <a:pt x="42" y="176"/>
                    <a:pt x="42" y="176"/>
                    <a:pt x="42" y="176"/>
                  </a:cubicBezTo>
                  <a:cubicBezTo>
                    <a:pt x="41" y="174"/>
                    <a:pt x="40" y="173"/>
                    <a:pt x="38" y="171"/>
                  </a:cubicBezTo>
                  <a:cubicBezTo>
                    <a:pt x="28" y="161"/>
                    <a:pt x="13" y="161"/>
                    <a:pt x="7" y="161"/>
                  </a:cubicBezTo>
                  <a:cubicBezTo>
                    <a:pt x="5" y="161"/>
                    <a:pt x="4" y="162"/>
                    <a:pt x="4" y="163"/>
                  </a:cubicBezTo>
                  <a:cubicBezTo>
                    <a:pt x="4" y="169"/>
                    <a:pt x="5" y="185"/>
                    <a:pt x="15" y="195"/>
                  </a:cubicBezTo>
                  <a:cubicBezTo>
                    <a:pt x="22" y="203"/>
                    <a:pt x="35" y="205"/>
                    <a:pt x="42" y="205"/>
                  </a:cubicBezTo>
                  <a:cubicBezTo>
                    <a:pt x="42" y="222"/>
                    <a:pt x="42" y="222"/>
                    <a:pt x="42" y="222"/>
                  </a:cubicBezTo>
                  <a:cubicBezTo>
                    <a:pt x="7" y="222"/>
                    <a:pt x="7" y="222"/>
                    <a:pt x="7" y="222"/>
                  </a:cubicBezTo>
                  <a:cubicBezTo>
                    <a:pt x="4" y="222"/>
                    <a:pt x="1" y="225"/>
                    <a:pt x="1" y="228"/>
                  </a:cubicBezTo>
                  <a:cubicBezTo>
                    <a:pt x="0" y="231"/>
                    <a:pt x="3" y="233"/>
                    <a:pt x="5"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7">
              <a:extLst>
                <a:ext uri="{FF2B5EF4-FFF2-40B4-BE49-F238E27FC236}">
                  <a16:creationId xmlns:a16="http://schemas.microsoft.com/office/drawing/2014/main" id="{DADC9376-4F3E-FCFE-7F8E-FB3FD77F58D0}"/>
                </a:ext>
              </a:extLst>
            </p:cNvPr>
            <p:cNvSpPr>
              <a:spLocks/>
            </p:cNvSpPr>
            <p:nvPr/>
          </p:nvSpPr>
          <p:spPr bwMode="auto">
            <a:xfrm>
              <a:off x="-3903663" y="6384925"/>
              <a:ext cx="1263650" cy="41275"/>
            </a:xfrm>
            <a:custGeom>
              <a:avLst/>
              <a:gdLst>
                <a:gd name="T0" fmla="*/ 5 w 335"/>
                <a:gd name="T1" fmla="*/ 11 h 11"/>
                <a:gd name="T2" fmla="*/ 330 w 335"/>
                <a:gd name="T3" fmla="*/ 11 h 11"/>
                <a:gd name="T4" fmla="*/ 335 w 335"/>
                <a:gd name="T5" fmla="*/ 5 h 11"/>
                <a:gd name="T6" fmla="*/ 330 w 335"/>
                <a:gd name="T7" fmla="*/ 0 h 11"/>
                <a:gd name="T8" fmla="*/ 5 w 335"/>
                <a:gd name="T9" fmla="*/ 0 h 11"/>
                <a:gd name="T10" fmla="*/ 0 w 335"/>
                <a:gd name="T11" fmla="*/ 5 h 11"/>
                <a:gd name="T12" fmla="*/ 5 w 33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35" h="11">
                  <a:moveTo>
                    <a:pt x="5" y="11"/>
                  </a:moveTo>
                  <a:cubicBezTo>
                    <a:pt x="330" y="11"/>
                    <a:pt x="330" y="11"/>
                    <a:pt x="330" y="11"/>
                  </a:cubicBezTo>
                  <a:cubicBezTo>
                    <a:pt x="333" y="11"/>
                    <a:pt x="335" y="8"/>
                    <a:pt x="335" y="5"/>
                  </a:cubicBezTo>
                  <a:cubicBezTo>
                    <a:pt x="335" y="2"/>
                    <a:pt x="333" y="0"/>
                    <a:pt x="330" y="0"/>
                  </a:cubicBezTo>
                  <a:cubicBezTo>
                    <a:pt x="5" y="0"/>
                    <a:pt x="5" y="0"/>
                    <a:pt x="5" y="0"/>
                  </a:cubicBezTo>
                  <a:cubicBezTo>
                    <a:pt x="2" y="0"/>
                    <a:pt x="0" y="2"/>
                    <a:pt x="0" y="5"/>
                  </a:cubicBezTo>
                  <a:cubicBezTo>
                    <a:pt x="0" y="8"/>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28">
              <a:extLst>
                <a:ext uri="{FF2B5EF4-FFF2-40B4-BE49-F238E27FC236}">
                  <a16:creationId xmlns:a16="http://schemas.microsoft.com/office/drawing/2014/main" id="{827FD0CF-7755-E3BC-12A9-A43149C46A59}"/>
                </a:ext>
              </a:extLst>
            </p:cNvPr>
            <p:cNvSpPr>
              <a:spLocks/>
            </p:cNvSpPr>
            <p:nvPr/>
          </p:nvSpPr>
          <p:spPr bwMode="auto">
            <a:xfrm>
              <a:off x="-3979863" y="6497638"/>
              <a:ext cx="1412875" cy="41275"/>
            </a:xfrm>
            <a:custGeom>
              <a:avLst/>
              <a:gdLst>
                <a:gd name="T0" fmla="*/ 369 w 374"/>
                <a:gd name="T1" fmla="*/ 0 h 11"/>
                <a:gd name="T2" fmla="*/ 6 w 374"/>
                <a:gd name="T3" fmla="*/ 0 h 11"/>
                <a:gd name="T4" fmla="*/ 0 w 374"/>
                <a:gd name="T5" fmla="*/ 6 h 11"/>
                <a:gd name="T6" fmla="*/ 6 w 374"/>
                <a:gd name="T7" fmla="*/ 11 h 11"/>
                <a:gd name="T8" fmla="*/ 369 w 374"/>
                <a:gd name="T9" fmla="*/ 11 h 11"/>
                <a:gd name="T10" fmla="*/ 374 w 374"/>
                <a:gd name="T11" fmla="*/ 6 h 11"/>
                <a:gd name="T12" fmla="*/ 369 w 37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74" h="11">
                  <a:moveTo>
                    <a:pt x="369" y="0"/>
                  </a:moveTo>
                  <a:cubicBezTo>
                    <a:pt x="6" y="0"/>
                    <a:pt x="6" y="0"/>
                    <a:pt x="6" y="0"/>
                  </a:cubicBezTo>
                  <a:cubicBezTo>
                    <a:pt x="3" y="0"/>
                    <a:pt x="0" y="3"/>
                    <a:pt x="0" y="6"/>
                  </a:cubicBezTo>
                  <a:cubicBezTo>
                    <a:pt x="0" y="9"/>
                    <a:pt x="3" y="11"/>
                    <a:pt x="6" y="11"/>
                  </a:cubicBezTo>
                  <a:cubicBezTo>
                    <a:pt x="369" y="11"/>
                    <a:pt x="369" y="11"/>
                    <a:pt x="369" y="11"/>
                  </a:cubicBezTo>
                  <a:cubicBezTo>
                    <a:pt x="372" y="11"/>
                    <a:pt x="374" y="9"/>
                    <a:pt x="374" y="6"/>
                  </a:cubicBezTo>
                  <a:cubicBezTo>
                    <a:pt x="374" y="3"/>
                    <a:pt x="372" y="0"/>
                    <a:pt x="36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0" name="Group 159">
            <a:extLst>
              <a:ext uri="{FF2B5EF4-FFF2-40B4-BE49-F238E27FC236}">
                <a16:creationId xmlns:a16="http://schemas.microsoft.com/office/drawing/2014/main" id="{90B0C701-08BB-9C30-3F84-ACB20DC1A4A1}"/>
              </a:ext>
            </a:extLst>
          </p:cNvPr>
          <p:cNvGrpSpPr/>
          <p:nvPr/>
        </p:nvGrpSpPr>
        <p:grpSpPr>
          <a:xfrm>
            <a:off x="2728110" y="4871658"/>
            <a:ext cx="880850" cy="514136"/>
            <a:chOff x="-3990975" y="4344988"/>
            <a:chExt cx="1517650" cy="885825"/>
          </a:xfrm>
          <a:solidFill>
            <a:schemeClr val="accent1"/>
          </a:solidFill>
        </p:grpSpPr>
        <p:sp>
          <p:nvSpPr>
            <p:cNvPr id="161" name="Freeform 22">
              <a:extLst>
                <a:ext uri="{FF2B5EF4-FFF2-40B4-BE49-F238E27FC236}">
                  <a16:creationId xmlns:a16="http://schemas.microsoft.com/office/drawing/2014/main" id="{1A9C465C-35D3-22B8-D681-C2D8E046BB00}"/>
                </a:ext>
              </a:extLst>
            </p:cNvPr>
            <p:cNvSpPr>
              <a:spLocks/>
            </p:cNvSpPr>
            <p:nvPr/>
          </p:nvSpPr>
          <p:spPr bwMode="auto">
            <a:xfrm>
              <a:off x="-3435350" y="4975225"/>
              <a:ext cx="406400" cy="66675"/>
            </a:xfrm>
            <a:custGeom>
              <a:avLst/>
              <a:gdLst>
                <a:gd name="T0" fmla="*/ 108 w 108"/>
                <a:gd name="T1" fmla="*/ 1 h 18"/>
                <a:gd name="T2" fmla="*/ 0 w 108"/>
                <a:gd name="T3" fmla="*/ 1 h 18"/>
                <a:gd name="T4" fmla="*/ 5 w 108"/>
                <a:gd name="T5" fmla="*/ 18 h 18"/>
                <a:gd name="T6" fmla="*/ 104 w 108"/>
                <a:gd name="T7" fmla="*/ 18 h 18"/>
                <a:gd name="T8" fmla="*/ 108 w 108"/>
                <a:gd name="T9" fmla="*/ 1 h 18"/>
              </a:gdLst>
              <a:ahLst/>
              <a:cxnLst>
                <a:cxn ang="0">
                  <a:pos x="T0" y="T1"/>
                </a:cxn>
                <a:cxn ang="0">
                  <a:pos x="T2" y="T3"/>
                </a:cxn>
                <a:cxn ang="0">
                  <a:pos x="T4" y="T5"/>
                </a:cxn>
                <a:cxn ang="0">
                  <a:pos x="T6" y="T7"/>
                </a:cxn>
                <a:cxn ang="0">
                  <a:pos x="T8" y="T9"/>
                </a:cxn>
              </a:cxnLst>
              <a:rect l="0" t="0" r="r" b="b"/>
              <a:pathLst>
                <a:path w="108" h="18">
                  <a:moveTo>
                    <a:pt x="108" y="1"/>
                  </a:moveTo>
                  <a:cubicBezTo>
                    <a:pt x="69" y="1"/>
                    <a:pt x="19" y="0"/>
                    <a:pt x="0" y="1"/>
                  </a:cubicBezTo>
                  <a:cubicBezTo>
                    <a:pt x="2" y="6"/>
                    <a:pt x="4" y="12"/>
                    <a:pt x="5" y="18"/>
                  </a:cubicBezTo>
                  <a:cubicBezTo>
                    <a:pt x="104" y="18"/>
                    <a:pt x="104" y="18"/>
                    <a:pt x="104" y="18"/>
                  </a:cubicBezTo>
                  <a:cubicBezTo>
                    <a:pt x="104" y="12"/>
                    <a:pt x="106" y="6"/>
                    <a:pt x="10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23">
              <a:extLst>
                <a:ext uri="{FF2B5EF4-FFF2-40B4-BE49-F238E27FC236}">
                  <a16:creationId xmlns:a16="http://schemas.microsoft.com/office/drawing/2014/main" id="{7FA462E7-E2CE-1EA8-00C6-4B5E4A285472}"/>
                </a:ext>
              </a:extLst>
            </p:cNvPr>
            <p:cNvSpPr>
              <a:spLocks noEditPoints="1"/>
            </p:cNvSpPr>
            <p:nvPr/>
          </p:nvSpPr>
          <p:spPr bwMode="auto">
            <a:xfrm>
              <a:off x="-3990975" y="4344988"/>
              <a:ext cx="1517650" cy="696913"/>
            </a:xfrm>
            <a:custGeom>
              <a:avLst/>
              <a:gdLst>
                <a:gd name="T0" fmla="*/ 392 w 402"/>
                <a:gd name="T1" fmla="*/ 44 h 185"/>
                <a:gd name="T2" fmla="*/ 348 w 402"/>
                <a:gd name="T3" fmla="*/ 0 h 185"/>
                <a:gd name="T4" fmla="*/ 40 w 402"/>
                <a:gd name="T5" fmla="*/ 31 h 185"/>
                <a:gd name="T6" fmla="*/ 9 w 402"/>
                <a:gd name="T7" fmla="*/ 161 h 185"/>
                <a:gd name="T8" fmla="*/ 9 w 402"/>
                <a:gd name="T9" fmla="*/ 184 h 185"/>
                <a:gd name="T10" fmla="*/ 44 w 402"/>
                <a:gd name="T11" fmla="*/ 185 h 185"/>
                <a:gd name="T12" fmla="*/ 65 w 402"/>
                <a:gd name="T13" fmla="*/ 147 h 185"/>
                <a:gd name="T14" fmla="*/ 144 w 402"/>
                <a:gd name="T15" fmla="*/ 161 h 185"/>
                <a:gd name="T16" fmla="*/ 294 w 402"/>
                <a:gd name="T17" fmla="*/ 137 h 185"/>
                <a:gd name="T18" fmla="*/ 357 w 402"/>
                <a:gd name="T19" fmla="*/ 185 h 185"/>
                <a:gd name="T20" fmla="*/ 402 w 402"/>
                <a:gd name="T21" fmla="*/ 173 h 185"/>
                <a:gd name="T22" fmla="*/ 101 w 402"/>
                <a:gd name="T23" fmla="*/ 84 h 185"/>
                <a:gd name="T24" fmla="*/ 88 w 402"/>
                <a:gd name="T25" fmla="*/ 97 h 185"/>
                <a:gd name="T26" fmla="*/ 30 w 402"/>
                <a:gd name="T27" fmla="*/ 94 h 185"/>
                <a:gd name="T28" fmla="*/ 94 w 402"/>
                <a:gd name="T29" fmla="*/ 16 h 185"/>
                <a:gd name="T30" fmla="*/ 101 w 402"/>
                <a:gd name="T31" fmla="*/ 22 h 185"/>
                <a:gd name="T32" fmla="*/ 160 w 402"/>
                <a:gd name="T33" fmla="*/ 83 h 185"/>
                <a:gd name="T34" fmla="*/ 128 w 402"/>
                <a:gd name="T35" fmla="*/ 92 h 185"/>
                <a:gd name="T36" fmla="*/ 119 w 402"/>
                <a:gd name="T37" fmla="*/ 41 h 185"/>
                <a:gd name="T38" fmla="*/ 151 w 402"/>
                <a:gd name="T39" fmla="*/ 32 h 185"/>
                <a:gd name="T40" fmla="*/ 160 w 402"/>
                <a:gd name="T41" fmla="*/ 83 h 185"/>
                <a:gd name="T42" fmla="*/ 208 w 402"/>
                <a:gd name="T43" fmla="*/ 89 h 185"/>
                <a:gd name="T44" fmla="*/ 179 w 402"/>
                <a:gd name="T45" fmla="*/ 92 h 185"/>
                <a:gd name="T46" fmla="*/ 170 w 402"/>
                <a:gd name="T47" fmla="*/ 41 h 185"/>
                <a:gd name="T48" fmla="*/ 179 w 402"/>
                <a:gd name="T49" fmla="*/ 32 h 185"/>
                <a:gd name="T50" fmla="*/ 208 w 402"/>
                <a:gd name="T51" fmla="*/ 34 h 185"/>
                <a:gd name="T52" fmla="*/ 211 w 402"/>
                <a:gd name="T53" fmla="*/ 83 h 185"/>
                <a:gd name="T54" fmla="*/ 256 w 402"/>
                <a:gd name="T55" fmla="*/ 92 h 185"/>
                <a:gd name="T56" fmla="*/ 224 w 402"/>
                <a:gd name="T57" fmla="*/ 83 h 185"/>
                <a:gd name="T58" fmla="*/ 233 w 402"/>
                <a:gd name="T59" fmla="*/ 32 h 185"/>
                <a:gd name="T60" fmla="*/ 263 w 402"/>
                <a:gd name="T61" fmla="*/ 34 h 185"/>
                <a:gd name="T62" fmla="*/ 266 w 402"/>
                <a:gd name="T63" fmla="*/ 83 h 185"/>
                <a:gd name="T64" fmla="*/ 318 w 402"/>
                <a:gd name="T65" fmla="*/ 83 h 185"/>
                <a:gd name="T66" fmla="*/ 286 w 402"/>
                <a:gd name="T67" fmla="*/ 92 h 185"/>
                <a:gd name="T68" fmla="*/ 277 w 402"/>
                <a:gd name="T69" fmla="*/ 41 h 185"/>
                <a:gd name="T70" fmla="*/ 309 w 402"/>
                <a:gd name="T71" fmla="*/ 32 h 185"/>
                <a:gd name="T72" fmla="*/ 319 w 402"/>
                <a:gd name="T73" fmla="*/ 41 h 185"/>
                <a:gd name="T74" fmla="*/ 371 w 402"/>
                <a:gd name="T75" fmla="*/ 83 h 185"/>
                <a:gd name="T76" fmla="*/ 362 w 402"/>
                <a:gd name="T77" fmla="*/ 92 h 185"/>
                <a:gd name="T78" fmla="*/ 330 w 402"/>
                <a:gd name="T79" fmla="*/ 83 h 185"/>
                <a:gd name="T80" fmla="*/ 339 w 402"/>
                <a:gd name="T81" fmla="*/ 32 h 185"/>
                <a:gd name="T82" fmla="*/ 369 w 402"/>
                <a:gd name="T83" fmla="*/ 34 h 185"/>
                <a:gd name="T84" fmla="*/ 371 w 402"/>
                <a:gd name="T85" fmla="*/ 8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2" h="185">
                  <a:moveTo>
                    <a:pt x="392" y="161"/>
                  </a:moveTo>
                  <a:cubicBezTo>
                    <a:pt x="392" y="44"/>
                    <a:pt x="392" y="44"/>
                    <a:pt x="392" y="44"/>
                  </a:cubicBezTo>
                  <a:cubicBezTo>
                    <a:pt x="392" y="32"/>
                    <a:pt x="388" y="21"/>
                    <a:pt x="379" y="13"/>
                  </a:cubicBezTo>
                  <a:cubicBezTo>
                    <a:pt x="371" y="5"/>
                    <a:pt x="360" y="0"/>
                    <a:pt x="348" y="0"/>
                  </a:cubicBezTo>
                  <a:cubicBezTo>
                    <a:pt x="114" y="0"/>
                    <a:pt x="114" y="0"/>
                    <a:pt x="114" y="0"/>
                  </a:cubicBezTo>
                  <a:cubicBezTo>
                    <a:pt x="86" y="0"/>
                    <a:pt x="59" y="11"/>
                    <a:pt x="40" y="31"/>
                  </a:cubicBezTo>
                  <a:cubicBezTo>
                    <a:pt x="20" y="50"/>
                    <a:pt x="9" y="77"/>
                    <a:pt x="9" y="105"/>
                  </a:cubicBezTo>
                  <a:cubicBezTo>
                    <a:pt x="9" y="161"/>
                    <a:pt x="9" y="161"/>
                    <a:pt x="9" y="161"/>
                  </a:cubicBezTo>
                  <a:cubicBezTo>
                    <a:pt x="4" y="162"/>
                    <a:pt x="0" y="167"/>
                    <a:pt x="0" y="173"/>
                  </a:cubicBezTo>
                  <a:cubicBezTo>
                    <a:pt x="0" y="178"/>
                    <a:pt x="4" y="183"/>
                    <a:pt x="9" y="184"/>
                  </a:cubicBezTo>
                  <a:cubicBezTo>
                    <a:pt x="9" y="185"/>
                    <a:pt x="9" y="185"/>
                    <a:pt x="9" y="185"/>
                  </a:cubicBezTo>
                  <a:cubicBezTo>
                    <a:pt x="44" y="185"/>
                    <a:pt x="44" y="185"/>
                    <a:pt x="44" y="185"/>
                  </a:cubicBezTo>
                  <a:cubicBezTo>
                    <a:pt x="44" y="185"/>
                    <a:pt x="44" y="185"/>
                    <a:pt x="44" y="185"/>
                  </a:cubicBezTo>
                  <a:cubicBezTo>
                    <a:pt x="46" y="170"/>
                    <a:pt x="53" y="156"/>
                    <a:pt x="65" y="147"/>
                  </a:cubicBezTo>
                  <a:cubicBezTo>
                    <a:pt x="77" y="138"/>
                    <a:pt x="93" y="134"/>
                    <a:pt x="108" y="137"/>
                  </a:cubicBezTo>
                  <a:cubicBezTo>
                    <a:pt x="123" y="140"/>
                    <a:pt x="136" y="149"/>
                    <a:pt x="144" y="161"/>
                  </a:cubicBezTo>
                  <a:cubicBezTo>
                    <a:pt x="258" y="161"/>
                    <a:pt x="258" y="161"/>
                    <a:pt x="258" y="161"/>
                  </a:cubicBezTo>
                  <a:cubicBezTo>
                    <a:pt x="266" y="149"/>
                    <a:pt x="279" y="140"/>
                    <a:pt x="294" y="137"/>
                  </a:cubicBezTo>
                  <a:cubicBezTo>
                    <a:pt x="309" y="134"/>
                    <a:pt x="324" y="137"/>
                    <a:pt x="336" y="147"/>
                  </a:cubicBezTo>
                  <a:cubicBezTo>
                    <a:pt x="348" y="156"/>
                    <a:pt x="356" y="170"/>
                    <a:pt x="357" y="185"/>
                  </a:cubicBezTo>
                  <a:cubicBezTo>
                    <a:pt x="392" y="185"/>
                    <a:pt x="392" y="185"/>
                    <a:pt x="392" y="185"/>
                  </a:cubicBezTo>
                  <a:cubicBezTo>
                    <a:pt x="398" y="183"/>
                    <a:pt x="402" y="179"/>
                    <a:pt x="402" y="173"/>
                  </a:cubicBezTo>
                  <a:cubicBezTo>
                    <a:pt x="402" y="167"/>
                    <a:pt x="398" y="162"/>
                    <a:pt x="392" y="161"/>
                  </a:cubicBezTo>
                  <a:close/>
                  <a:moveTo>
                    <a:pt x="101" y="84"/>
                  </a:moveTo>
                  <a:cubicBezTo>
                    <a:pt x="101" y="88"/>
                    <a:pt x="100" y="91"/>
                    <a:pt x="97" y="93"/>
                  </a:cubicBezTo>
                  <a:cubicBezTo>
                    <a:pt x="95" y="96"/>
                    <a:pt x="91" y="97"/>
                    <a:pt x="88" y="97"/>
                  </a:cubicBezTo>
                  <a:cubicBezTo>
                    <a:pt x="36" y="97"/>
                    <a:pt x="36" y="97"/>
                    <a:pt x="36" y="97"/>
                  </a:cubicBezTo>
                  <a:cubicBezTo>
                    <a:pt x="34" y="97"/>
                    <a:pt x="32" y="96"/>
                    <a:pt x="30" y="94"/>
                  </a:cubicBezTo>
                  <a:cubicBezTo>
                    <a:pt x="29" y="92"/>
                    <a:pt x="28" y="90"/>
                    <a:pt x="28" y="88"/>
                  </a:cubicBezTo>
                  <a:cubicBezTo>
                    <a:pt x="32" y="48"/>
                    <a:pt x="70" y="21"/>
                    <a:pt x="94" y="16"/>
                  </a:cubicBezTo>
                  <a:cubicBezTo>
                    <a:pt x="96" y="16"/>
                    <a:pt x="98" y="16"/>
                    <a:pt x="99" y="17"/>
                  </a:cubicBezTo>
                  <a:cubicBezTo>
                    <a:pt x="101" y="18"/>
                    <a:pt x="101" y="20"/>
                    <a:pt x="101" y="22"/>
                  </a:cubicBezTo>
                  <a:lnTo>
                    <a:pt x="101" y="84"/>
                  </a:lnTo>
                  <a:close/>
                  <a:moveTo>
                    <a:pt x="160" y="83"/>
                  </a:moveTo>
                  <a:cubicBezTo>
                    <a:pt x="160" y="88"/>
                    <a:pt x="156" y="92"/>
                    <a:pt x="151" y="92"/>
                  </a:cubicBezTo>
                  <a:cubicBezTo>
                    <a:pt x="128" y="92"/>
                    <a:pt x="128" y="92"/>
                    <a:pt x="128" y="92"/>
                  </a:cubicBezTo>
                  <a:cubicBezTo>
                    <a:pt x="123" y="92"/>
                    <a:pt x="119" y="88"/>
                    <a:pt x="119" y="83"/>
                  </a:cubicBezTo>
                  <a:cubicBezTo>
                    <a:pt x="119" y="41"/>
                    <a:pt x="119" y="41"/>
                    <a:pt x="119" y="41"/>
                  </a:cubicBezTo>
                  <a:cubicBezTo>
                    <a:pt x="119" y="36"/>
                    <a:pt x="123" y="32"/>
                    <a:pt x="128" y="32"/>
                  </a:cubicBezTo>
                  <a:cubicBezTo>
                    <a:pt x="151" y="32"/>
                    <a:pt x="151" y="32"/>
                    <a:pt x="151" y="32"/>
                  </a:cubicBezTo>
                  <a:cubicBezTo>
                    <a:pt x="156" y="32"/>
                    <a:pt x="160" y="36"/>
                    <a:pt x="160" y="41"/>
                  </a:cubicBezTo>
                  <a:lnTo>
                    <a:pt x="160" y="83"/>
                  </a:lnTo>
                  <a:close/>
                  <a:moveTo>
                    <a:pt x="211" y="83"/>
                  </a:moveTo>
                  <a:cubicBezTo>
                    <a:pt x="211" y="85"/>
                    <a:pt x="210" y="88"/>
                    <a:pt x="208" y="89"/>
                  </a:cubicBezTo>
                  <a:cubicBezTo>
                    <a:pt x="207" y="91"/>
                    <a:pt x="204" y="92"/>
                    <a:pt x="202" y="92"/>
                  </a:cubicBezTo>
                  <a:cubicBezTo>
                    <a:pt x="179" y="92"/>
                    <a:pt x="179" y="92"/>
                    <a:pt x="179" y="92"/>
                  </a:cubicBezTo>
                  <a:cubicBezTo>
                    <a:pt x="174" y="92"/>
                    <a:pt x="170" y="88"/>
                    <a:pt x="170" y="83"/>
                  </a:cubicBezTo>
                  <a:cubicBezTo>
                    <a:pt x="170" y="41"/>
                    <a:pt x="170" y="41"/>
                    <a:pt x="170" y="41"/>
                  </a:cubicBezTo>
                  <a:cubicBezTo>
                    <a:pt x="170" y="38"/>
                    <a:pt x="171" y="36"/>
                    <a:pt x="172" y="34"/>
                  </a:cubicBezTo>
                  <a:cubicBezTo>
                    <a:pt x="174" y="33"/>
                    <a:pt x="176" y="32"/>
                    <a:pt x="179" y="32"/>
                  </a:cubicBezTo>
                  <a:cubicBezTo>
                    <a:pt x="202" y="32"/>
                    <a:pt x="202" y="32"/>
                    <a:pt x="202" y="32"/>
                  </a:cubicBezTo>
                  <a:cubicBezTo>
                    <a:pt x="204" y="32"/>
                    <a:pt x="207" y="33"/>
                    <a:pt x="208" y="34"/>
                  </a:cubicBezTo>
                  <a:cubicBezTo>
                    <a:pt x="210" y="36"/>
                    <a:pt x="211" y="38"/>
                    <a:pt x="211" y="41"/>
                  </a:cubicBezTo>
                  <a:lnTo>
                    <a:pt x="211" y="83"/>
                  </a:lnTo>
                  <a:close/>
                  <a:moveTo>
                    <a:pt x="266" y="83"/>
                  </a:moveTo>
                  <a:cubicBezTo>
                    <a:pt x="266" y="88"/>
                    <a:pt x="261" y="92"/>
                    <a:pt x="256" y="92"/>
                  </a:cubicBezTo>
                  <a:cubicBezTo>
                    <a:pt x="233" y="92"/>
                    <a:pt x="233" y="92"/>
                    <a:pt x="233" y="92"/>
                  </a:cubicBezTo>
                  <a:cubicBezTo>
                    <a:pt x="228" y="92"/>
                    <a:pt x="224" y="88"/>
                    <a:pt x="224" y="83"/>
                  </a:cubicBezTo>
                  <a:cubicBezTo>
                    <a:pt x="224" y="41"/>
                    <a:pt x="224" y="41"/>
                    <a:pt x="224" y="41"/>
                  </a:cubicBezTo>
                  <a:cubicBezTo>
                    <a:pt x="224" y="36"/>
                    <a:pt x="228" y="32"/>
                    <a:pt x="233" y="32"/>
                  </a:cubicBezTo>
                  <a:cubicBezTo>
                    <a:pt x="256" y="32"/>
                    <a:pt x="256" y="32"/>
                    <a:pt x="256" y="32"/>
                  </a:cubicBezTo>
                  <a:cubicBezTo>
                    <a:pt x="259" y="32"/>
                    <a:pt x="261" y="32"/>
                    <a:pt x="263" y="34"/>
                  </a:cubicBezTo>
                  <a:cubicBezTo>
                    <a:pt x="265" y="36"/>
                    <a:pt x="266" y="38"/>
                    <a:pt x="266" y="41"/>
                  </a:cubicBezTo>
                  <a:lnTo>
                    <a:pt x="266" y="83"/>
                  </a:lnTo>
                  <a:close/>
                  <a:moveTo>
                    <a:pt x="318" y="83"/>
                  </a:moveTo>
                  <a:cubicBezTo>
                    <a:pt x="318" y="83"/>
                    <a:pt x="318" y="83"/>
                    <a:pt x="318" y="83"/>
                  </a:cubicBezTo>
                  <a:cubicBezTo>
                    <a:pt x="318" y="88"/>
                    <a:pt x="314" y="92"/>
                    <a:pt x="309" y="92"/>
                  </a:cubicBezTo>
                  <a:cubicBezTo>
                    <a:pt x="286" y="92"/>
                    <a:pt x="286" y="92"/>
                    <a:pt x="286" y="92"/>
                  </a:cubicBezTo>
                  <a:cubicBezTo>
                    <a:pt x="281" y="92"/>
                    <a:pt x="277" y="88"/>
                    <a:pt x="277" y="83"/>
                  </a:cubicBezTo>
                  <a:cubicBezTo>
                    <a:pt x="277" y="41"/>
                    <a:pt x="277" y="41"/>
                    <a:pt x="277" y="41"/>
                  </a:cubicBezTo>
                  <a:cubicBezTo>
                    <a:pt x="277" y="36"/>
                    <a:pt x="281" y="32"/>
                    <a:pt x="286" y="32"/>
                  </a:cubicBezTo>
                  <a:cubicBezTo>
                    <a:pt x="309" y="32"/>
                    <a:pt x="309" y="32"/>
                    <a:pt x="309" y="32"/>
                  </a:cubicBezTo>
                  <a:cubicBezTo>
                    <a:pt x="312" y="31"/>
                    <a:pt x="314" y="32"/>
                    <a:pt x="316" y="34"/>
                  </a:cubicBezTo>
                  <a:cubicBezTo>
                    <a:pt x="318" y="36"/>
                    <a:pt x="319" y="38"/>
                    <a:pt x="319" y="41"/>
                  </a:cubicBezTo>
                  <a:lnTo>
                    <a:pt x="318" y="83"/>
                  </a:lnTo>
                  <a:close/>
                  <a:moveTo>
                    <a:pt x="371" y="83"/>
                  </a:moveTo>
                  <a:cubicBezTo>
                    <a:pt x="371" y="83"/>
                    <a:pt x="371" y="83"/>
                    <a:pt x="371" y="83"/>
                  </a:cubicBezTo>
                  <a:cubicBezTo>
                    <a:pt x="371" y="88"/>
                    <a:pt x="367" y="92"/>
                    <a:pt x="362" y="92"/>
                  </a:cubicBezTo>
                  <a:cubicBezTo>
                    <a:pt x="339" y="92"/>
                    <a:pt x="339" y="92"/>
                    <a:pt x="339" y="92"/>
                  </a:cubicBezTo>
                  <a:cubicBezTo>
                    <a:pt x="334" y="92"/>
                    <a:pt x="330" y="88"/>
                    <a:pt x="330" y="83"/>
                  </a:cubicBezTo>
                  <a:cubicBezTo>
                    <a:pt x="330" y="41"/>
                    <a:pt x="330" y="41"/>
                    <a:pt x="330" y="41"/>
                  </a:cubicBezTo>
                  <a:cubicBezTo>
                    <a:pt x="330" y="36"/>
                    <a:pt x="334" y="32"/>
                    <a:pt x="339" y="32"/>
                  </a:cubicBezTo>
                  <a:cubicBezTo>
                    <a:pt x="362" y="32"/>
                    <a:pt x="362" y="32"/>
                    <a:pt x="362" y="32"/>
                  </a:cubicBezTo>
                  <a:cubicBezTo>
                    <a:pt x="365" y="32"/>
                    <a:pt x="367" y="33"/>
                    <a:pt x="369" y="34"/>
                  </a:cubicBezTo>
                  <a:cubicBezTo>
                    <a:pt x="370" y="36"/>
                    <a:pt x="371" y="38"/>
                    <a:pt x="371" y="41"/>
                  </a:cubicBezTo>
                  <a:lnTo>
                    <a:pt x="371"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4">
              <a:extLst>
                <a:ext uri="{FF2B5EF4-FFF2-40B4-BE49-F238E27FC236}">
                  <a16:creationId xmlns:a16="http://schemas.microsoft.com/office/drawing/2014/main" id="{1F124C79-6B8E-D48E-55C1-9380D3FAC78E}"/>
                </a:ext>
              </a:extLst>
            </p:cNvPr>
            <p:cNvSpPr>
              <a:spLocks noEditPoints="1"/>
            </p:cNvSpPr>
            <p:nvPr/>
          </p:nvSpPr>
          <p:spPr bwMode="auto">
            <a:xfrm>
              <a:off x="-3790950" y="4887913"/>
              <a:ext cx="339725" cy="342900"/>
            </a:xfrm>
            <a:custGeom>
              <a:avLst/>
              <a:gdLst>
                <a:gd name="T0" fmla="*/ 45 w 90"/>
                <a:gd name="T1" fmla="*/ 0 h 91"/>
                <a:gd name="T2" fmla="*/ 13 w 90"/>
                <a:gd name="T3" fmla="*/ 14 h 91"/>
                <a:gd name="T4" fmla="*/ 0 w 90"/>
                <a:gd name="T5" fmla="*/ 46 h 91"/>
                <a:gd name="T6" fmla="*/ 13 w 90"/>
                <a:gd name="T7" fmla="*/ 78 h 91"/>
                <a:gd name="T8" fmla="*/ 45 w 90"/>
                <a:gd name="T9" fmla="*/ 91 h 91"/>
                <a:gd name="T10" fmla="*/ 77 w 90"/>
                <a:gd name="T11" fmla="*/ 78 h 91"/>
                <a:gd name="T12" fmla="*/ 90 w 90"/>
                <a:gd name="T13" fmla="*/ 46 h 91"/>
                <a:gd name="T14" fmla="*/ 77 w 90"/>
                <a:gd name="T15" fmla="*/ 14 h 91"/>
                <a:gd name="T16" fmla="*/ 45 w 90"/>
                <a:gd name="T17" fmla="*/ 0 h 91"/>
                <a:gd name="T18" fmla="*/ 45 w 90"/>
                <a:gd name="T19" fmla="*/ 70 h 91"/>
                <a:gd name="T20" fmla="*/ 28 w 90"/>
                <a:gd name="T21" fmla="*/ 63 h 91"/>
                <a:gd name="T22" fmla="*/ 21 w 90"/>
                <a:gd name="T23" fmla="*/ 46 h 91"/>
                <a:gd name="T24" fmla="*/ 28 w 90"/>
                <a:gd name="T25" fmla="*/ 29 h 91"/>
                <a:gd name="T26" fmla="*/ 45 w 90"/>
                <a:gd name="T27" fmla="*/ 22 h 91"/>
                <a:gd name="T28" fmla="*/ 62 w 90"/>
                <a:gd name="T29" fmla="*/ 29 h 91"/>
                <a:gd name="T30" fmla="*/ 69 w 90"/>
                <a:gd name="T31" fmla="*/ 46 h 91"/>
                <a:gd name="T32" fmla="*/ 62 w 90"/>
                <a:gd name="T33" fmla="*/ 63 h 91"/>
                <a:gd name="T34" fmla="*/ 45 w 90"/>
                <a:gd name="T35" fmla="*/ 7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91">
                  <a:moveTo>
                    <a:pt x="45" y="0"/>
                  </a:moveTo>
                  <a:cubicBezTo>
                    <a:pt x="33" y="0"/>
                    <a:pt x="21" y="5"/>
                    <a:pt x="13" y="14"/>
                  </a:cubicBezTo>
                  <a:cubicBezTo>
                    <a:pt x="4" y="22"/>
                    <a:pt x="0" y="34"/>
                    <a:pt x="0" y="46"/>
                  </a:cubicBezTo>
                  <a:cubicBezTo>
                    <a:pt x="0" y="58"/>
                    <a:pt x="4" y="69"/>
                    <a:pt x="13" y="78"/>
                  </a:cubicBezTo>
                  <a:cubicBezTo>
                    <a:pt x="21" y="86"/>
                    <a:pt x="33" y="91"/>
                    <a:pt x="45" y="91"/>
                  </a:cubicBezTo>
                  <a:cubicBezTo>
                    <a:pt x="57" y="91"/>
                    <a:pt x="69" y="86"/>
                    <a:pt x="77" y="78"/>
                  </a:cubicBezTo>
                  <a:cubicBezTo>
                    <a:pt x="86" y="69"/>
                    <a:pt x="90" y="58"/>
                    <a:pt x="90" y="46"/>
                  </a:cubicBezTo>
                  <a:cubicBezTo>
                    <a:pt x="90" y="34"/>
                    <a:pt x="86" y="22"/>
                    <a:pt x="77" y="14"/>
                  </a:cubicBezTo>
                  <a:cubicBezTo>
                    <a:pt x="69" y="5"/>
                    <a:pt x="57" y="0"/>
                    <a:pt x="45" y="0"/>
                  </a:cubicBezTo>
                  <a:close/>
                  <a:moveTo>
                    <a:pt x="45" y="70"/>
                  </a:moveTo>
                  <a:cubicBezTo>
                    <a:pt x="39" y="70"/>
                    <a:pt x="33" y="67"/>
                    <a:pt x="28" y="63"/>
                  </a:cubicBezTo>
                  <a:cubicBezTo>
                    <a:pt x="24" y="58"/>
                    <a:pt x="21" y="52"/>
                    <a:pt x="21" y="46"/>
                  </a:cubicBezTo>
                  <a:cubicBezTo>
                    <a:pt x="21" y="39"/>
                    <a:pt x="24" y="33"/>
                    <a:pt x="28" y="29"/>
                  </a:cubicBezTo>
                  <a:cubicBezTo>
                    <a:pt x="33" y="24"/>
                    <a:pt x="39" y="22"/>
                    <a:pt x="45" y="22"/>
                  </a:cubicBezTo>
                  <a:cubicBezTo>
                    <a:pt x="51" y="22"/>
                    <a:pt x="57" y="24"/>
                    <a:pt x="62" y="29"/>
                  </a:cubicBezTo>
                  <a:cubicBezTo>
                    <a:pt x="66" y="33"/>
                    <a:pt x="69" y="39"/>
                    <a:pt x="69" y="46"/>
                  </a:cubicBezTo>
                  <a:cubicBezTo>
                    <a:pt x="69" y="52"/>
                    <a:pt x="66" y="58"/>
                    <a:pt x="62" y="63"/>
                  </a:cubicBezTo>
                  <a:cubicBezTo>
                    <a:pt x="57" y="67"/>
                    <a:pt x="51"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5">
              <a:extLst>
                <a:ext uri="{FF2B5EF4-FFF2-40B4-BE49-F238E27FC236}">
                  <a16:creationId xmlns:a16="http://schemas.microsoft.com/office/drawing/2014/main" id="{4D9139F3-ED39-542B-131D-DF6A3BC0B908}"/>
                </a:ext>
              </a:extLst>
            </p:cNvPr>
            <p:cNvSpPr>
              <a:spLocks noEditPoints="1"/>
            </p:cNvSpPr>
            <p:nvPr/>
          </p:nvSpPr>
          <p:spPr bwMode="auto">
            <a:xfrm>
              <a:off x="-3013075" y="4887913"/>
              <a:ext cx="342900" cy="342900"/>
            </a:xfrm>
            <a:custGeom>
              <a:avLst/>
              <a:gdLst>
                <a:gd name="T0" fmla="*/ 45 w 91"/>
                <a:gd name="T1" fmla="*/ 0 h 91"/>
                <a:gd name="T2" fmla="*/ 13 w 91"/>
                <a:gd name="T3" fmla="*/ 14 h 91"/>
                <a:gd name="T4" fmla="*/ 0 w 91"/>
                <a:gd name="T5" fmla="*/ 46 h 91"/>
                <a:gd name="T6" fmla="*/ 13 w 91"/>
                <a:gd name="T7" fmla="*/ 78 h 91"/>
                <a:gd name="T8" fmla="*/ 45 w 91"/>
                <a:gd name="T9" fmla="*/ 91 h 91"/>
                <a:gd name="T10" fmla="*/ 77 w 91"/>
                <a:gd name="T11" fmla="*/ 78 h 91"/>
                <a:gd name="T12" fmla="*/ 91 w 91"/>
                <a:gd name="T13" fmla="*/ 46 h 91"/>
                <a:gd name="T14" fmla="*/ 77 w 91"/>
                <a:gd name="T15" fmla="*/ 14 h 91"/>
                <a:gd name="T16" fmla="*/ 45 w 91"/>
                <a:gd name="T17" fmla="*/ 0 h 91"/>
                <a:gd name="T18" fmla="*/ 45 w 91"/>
                <a:gd name="T19" fmla="*/ 70 h 91"/>
                <a:gd name="T20" fmla="*/ 28 w 91"/>
                <a:gd name="T21" fmla="*/ 63 h 91"/>
                <a:gd name="T22" fmla="*/ 21 w 91"/>
                <a:gd name="T23" fmla="*/ 46 h 91"/>
                <a:gd name="T24" fmla="*/ 28 w 91"/>
                <a:gd name="T25" fmla="*/ 29 h 91"/>
                <a:gd name="T26" fmla="*/ 45 w 91"/>
                <a:gd name="T27" fmla="*/ 22 h 91"/>
                <a:gd name="T28" fmla="*/ 62 w 91"/>
                <a:gd name="T29" fmla="*/ 29 h 91"/>
                <a:gd name="T30" fmla="*/ 69 w 91"/>
                <a:gd name="T31" fmla="*/ 46 h 91"/>
                <a:gd name="T32" fmla="*/ 62 w 91"/>
                <a:gd name="T33" fmla="*/ 63 h 91"/>
                <a:gd name="T34" fmla="*/ 45 w 91"/>
                <a:gd name="T35" fmla="*/ 7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91">
                  <a:moveTo>
                    <a:pt x="45" y="0"/>
                  </a:moveTo>
                  <a:cubicBezTo>
                    <a:pt x="33" y="0"/>
                    <a:pt x="22" y="5"/>
                    <a:pt x="13" y="14"/>
                  </a:cubicBezTo>
                  <a:cubicBezTo>
                    <a:pt x="4" y="22"/>
                    <a:pt x="0" y="34"/>
                    <a:pt x="0" y="46"/>
                  </a:cubicBezTo>
                  <a:cubicBezTo>
                    <a:pt x="0" y="58"/>
                    <a:pt x="4" y="69"/>
                    <a:pt x="13" y="78"/>
                  </a:cubicBezTo>
                  <a:cubicBezTo>
                    <a:pt x="22" y="86"/>
                    <a:pt x="33" y="91"/>
                    <a:pt x="45" y="91"/>
                  </a:cubicBezTo>
                  <a:cubicBezTo>
                    <a:pt x="57" y="91"/>
                    <a:pt x="69" y="86"/>
                    <a:pt x="77" y="78"/>
                  </a:cubicBezTo>
                  <a:cubicBezTo>
                    <a:pt x="86" y="69"/>
                    <a:pt x="91" y="58"/>
                    <a:pt x="91" y="46"/>
                  </a:cubicBezTo>
                  <a:cubicBezTo>
                    <a:pt x="91" y="34"/>
                    <a:pt x="86" y="22"/>
                    <a:pt x="77" y="14"/>
                  </a:cubicBezTo>
                  <a:cubicBezTo>
                    <a:pt x="69" y="5"/>
                    <a:pt x="57" y="0"/>
                    <a:pt x="45" y="0"/>
                  </a:cubicBezTo>
                  <a:close/>
                  <a:moveTo>
                    <a:pt x="45" y="70"/>
                  </a:moveTo>
                  <a:cubicBezTo>
                    <a:pt x="39" y="70"/>
                    <a:pt x="33" y="67"/>
                    <a:pt x="28" y="63"/>
                  </a:cubicBezTo>
                  <a:cubicBezTo>
                    <a:pt x="24" y="58"/>
                    <a:pt x="21" y="52"/>
                    <a:pt x="21" y="46"/>
                  </a:cubicBezTo>
                  <a:cubicBezTo>
                    <a:pt x="21" y="39"/>
                    <a:pt x="24" y="33"/>
                    <a:pt x="28" y="29"/>
                  </a:cubicBezTo>
                  <a:cubicBezTo>
                    <a:pt x="33" y="24"/>
                    <a:pt x="39" y="22"/>
                    <a:pt x="45" y="22"/>
                  </a:cubicBezTo>
                  <a:cubicBezTo>
                    <a:pt x="51" y="22"/>
                    <a:pt x="58" y="24"/>
                    <a:pt x="62" y="29"/>
                  </a:cubicBezTo>
                  <a:cubicBezTo>
                    <a:pt x="67" y="33"/>
                    <a:pt x="69" y="39"/>
                    <a:pt x="69" y="46"/>
                  </a:cubicBezTo>
                  <a:cubicBezTo>
                    <a:pt x="69" y="52"/>
                    <a:pt x="67" y="58"/>
                    <a:pt x="62" y="63"/>
                  </a:cubicBezTo>
                  <a:cubicBezTo>
                    <a:pt x="58" y="67"/>
                    <a:pt x="51"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5" name="Group 164">
            <a:extLst>
              <a:ext uri="{FF2B5EF4-FFF2-40B4-BE49-F238E27FC236}">
                <a16:creationId xmlns:a16="http://schemas.microsoft.com/office/drawing/2014/main" id="{4C20818C-0E77-0313-0BD3-5F0C8A7DCE22}"/>
              </a:ext>
            </a:extLst>
          </p:cNvPr>
          <p:cNvGrpSpPr/>
          <p:nvPr/>
        </p:nvGrpSpPr>
        <p:grpSpPr>
          <a:xfrm>
            <a:off x="4713531" y="2946732"/>
            <a:ext cx="484652" cy="514135"/>
            <a:chOff x="-1620838" y="4344988"/>
            <a:chExt cx="835025" cy="885825"/>
          </a:xfrm>
          <a:solidFill>
            <a:schemeClr val="accent1"/>
          </a:solidFill>
        </p:grpSpPr>
        <p:sp>
          <p:nvSpPr>
            <p:cNvPr id="166" name="Freeform 53">
              <a:extLst>
                <a:ext uri="{FF2B5EF4-FFF2-40B4-BE49-F238E27FC236}">
                  <a16:creationId xmlns:a16="http://schemas.microsoft.com/office/drawing/2014/main" id="{51B6D338-D6A7-8485-5FEC-D486ECEDD071}"/>
                </a:ext>
              </a:extLst>
            </p:cNvPr>
            <p:cNvSpPr>
              <a:spLocks noEditPoints="1"/>
            </p:cNvSpPr>
            <p:nvPr/>
          </p:nvSpPr>
          <p:spPr bwMode="auto">
            <a:xfrm>
              <a:off x="-1585913" y="4725988"/>
              <a:ext cx="769937" cy="504825"/>
            </a:xfrm>
            <a:custGeom>
              <a:avLst/>
              <a:gdLst>
                <a:gd name="T0" fmla="*/ 171 w 204"/>
                <a:gd name="T1" fmla="*/ 0 h 134"/>
                <a:gd name="T2" fmla="*/ 148 w 204"/>
                <a:gd name="T3" fmla="*/ 12 h 134"/>
                <a:gd name="T4" fmla="*/ 125 w 204"/>
                <a:gd name="T5" fmla="*/ 0 h 134"/>
                <a:gd name="T6" fmla="*/ 102 w 204"/>
                <a:gd name="T7" fmla="*/ 12 h 134"/>
                <a:gd name="T8" fmla="*/ 79 w 204"/>
                <a:gd name="T9" fmla="*/ 0 h 134"/>
                <a:gd name="T10" fmla="*/ 56 w 204"/>
                <a:gd name="T11" fmla="*/ 12 h 134"/>
                <a:gd name="T12" fmla="*/ 32 w 204"/>
                <a:gd name="T13" fmla="*/ 0 h 134"/>
                <a:gd name="T14" fmla="*/ 9 w 204"/>
                <a:gd name="T15" fmla="*/ 12 h 134"/>
                <a:gd name="T16" fmla="*/ 0 w 204"/>
                <a:gd name="T17" fmla="*/ 10 h 134"/>
                <a:gd name="T18" fmla="*/ 0 w 204"/>
                <a:gd name="T19" fmla="*/ 134 h 134"/>
                <a:gd name="T20" fmla="*/ 22 w 204"/>
                <a:gd name="T21" fmla="*/ 134 h 134"/>
                <a:gd name="T22" fmla="*/ 22 w 204"/>
                <a:gd name="T23" fmla="*/ 57 h 134"/>
                <a:gd name="T24" fmla="*/ 27 w 204"/>
                <a:gd name="T25" fmla="*/ 52 h 134"/>
                <a:gd name="T26" fmla="*/ 84 w 204"/>
                <a:gd name="T27" fmla="*/ 52 h 134"/>
                <a:gd name="T28" fmla="*/ 89 w 204"/>
                <a:gd name="T29" fmla="*/ 57 h 134"/>
                <a:gd name="T30" fmla="*/ 89 w 204"/>
                <a:gd name="T31" fmla="*/ 134 h 134"/>
                <a:gd name="T32" fmla="*/ 204 w 204"/>
                <a:gd name="T33" fmla="*/ 134 h 134"/>
                <a:gd name="T34" fmla="*/ 204 w 204"/>
                <a:gd name="T35" fmla="*/ 10 h 134"/>
                <a:gd name="T36" fmla="*/ 194 w 204"/>
                <a:gd name="T37" fmla="*/ 12 h 134"/>
                <a:gd name="T38" fmla="*/ 171 w 204"/>
                <a:gd name="T39" fmla="*/ 0 h 134"/>
                <a:gd name="T40" fmla="*/ 191 w 204"/>
                <a:gd name="T41" fmla="*/ 71 h 134"/>
                <a:gd name="T42" fmla="*/ 185 w 204"/>
                <a:gd name="T43" fmla="*/ 77 h 134"/>
                <a:gd name="T44" fmla="*/ 117 w 204"/>
                <a:gd name="T45" fmla="*/ 77 h 134"/>
                <a:gd name="T46" fmla="*/ 111 w 204"/>
                <a:gd name="T47" fmla="*/ 71 h 134"/>
                <a:gd name="T48" fmla="*/ 111 w 204"/>
                <a:gd name="T49" fmla="*/ 45 h 134"/>
                <a:gd name="T50" fmla="*/ 117 w 204"/>
                <a:gd name="T51" fmla="*/ 39 h 134"/>
                <a:gd name="T52" fmla="*/ 185 w 204"/>
                <a:gd name="T53" fmla="*/ 39 h 134"/>
                <a:gd name="T54" fmla="*/ 191 w 204"/>
                <a:gd name="T55" fmla="*/ 45 h 134"/>
                <a:gd name="T56" fmla="*/ 191 w 204"/>
                <a:gd name="T57" fmla="*/ 7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4" h="134">
                  <a:moveTo>
                    <a:pt x="171" y="0"/>
                  </a:moveTo>
                  <a:cubicBezTo>
                    <a:pt x="166" y="7"/>
                    <a:pt x="158" y="12"/>
                    <a:pt x="148" y="12"/>
                  </a:cubicBezTo>
                  <a:cubicBezTo>
                    <a:pt x="138" y="12"/>
                    <a:pt x="130" y="7"/>
                    <a:pt x="125" y="0"/>
                  </a:cubicBezTo>
                  <a:cubicBezTo>
                    <a:pt x="120" y="7"/>
                    <a:pt x="111" y="12"/>
                    <a:pt x="102" y="12"/>
                  </a:cubicBezTo>
                  <a:cubicBezTo>
                    <a:pt x="92" y="12"/>
                    <a:pt x="84" y="7"/>
                    <a:pt x="79" y="0"/>
                  </a:cubicBezTo>
                  <a:cubicBezTo>
                    <a:pt x="73" y="7"/>
                    <a:pt x="65" y="12"/>
                    <a:pt x="56" y="12"/>
                  </a:cubicBezTo>
                  <a:cubicBezTo>
                    <a:pt x="46" y="12"/>
                    <a:pt x="38" y="7"/>
                    <a:pt x="32" y="0"/>
                  </a:cubicBezTo>
                  <a:cubicBezTo>
                    <a:pt x="27" y="7"/>
                    <a:pt x="19" y="12"/>
                    <a:pt x="9" y="12"/>
                  </a:cubicBezTo>
                  <a:cubicBezTo>
                    <a:pt x="6" y="12"/>
                    <a:pt x="3" y="11"/>
                    <a:pt x="0" y="10"/>
                  </a:cubicBezTo>
                  <a:cubicBezTo>
                    <a:pt x="0" y="134"/>
                    <a:pt x="0" y="134"/>
                    <a:pt x="0" y="134"/>
                  </a:cubicBezTo>
                  <a:cubicBezTo>
                    <a:pt x="22" y="134"/>
                    <a:pt x="22" y="134"/>
                    <a:pt x="22" y="134"/>
                  </a:cubicBezTo>
                  <a:cubicBezTo>
                    <a:pt x="22" y="57"/>
                    <a:pt x="22" y="57"/>
                    <a:pt x="22" y="57"/>
                  </a:cubicBezTo>
                  <a:cubicBezTo>
                    <a:pt x="22" y="55"/>
                    <a:pt x="24" y="52"/>
                    <a:pt x="27" y="52"/>
                  </a:cubicBezTo>
                  <a:cubicBezTo>
                    <a:pt x="84" y="52"/>
                    <a:pt x="84" y="52"/>
                    <a:pt x="84" y="52"/>
                  </a:cubicBezTo>
                  <a:cubicBezTo>
                    <a:pt x="87" y="52"/>
                    <a:pt x="89" y="55"/>
                    <a:pt x="89" y="57"/>
                  </a:cubicBezTo>
                  <a:cubicBezTo>
                    <a:pt x="89" y="134"/>
                    <a:pt x="89" y="134"/>
                    <a:pt x="89" y="134"/>
                  </a:cubicBezTo>
                  <a:cubicBezTo>
                    <a:pt x="204" y="134"/>
                    <a:pt x="204" y="134"/>
                    <a:pt x="204" y="134"/>
                  </a:cubicBezTo>
                  <a:cubicBezTo>
                    <a:pt x="204" y="10"/>
                    <a:pt x="204" y="10"/>
                    <a:pt x="204" y="10"/>
                  </a:cubicBezTo>
                  <a:cubicBezTo>
                    <a:pt x="201" y="11"/>
                    <a:pt x="198" y="12"/>
                    <a:pt x="194" y="12"/>
                  </a:cubicBezTo>
                  <a:cubicBezTo>
                    <a:pt x="185" y="12"/>
                    <a:pt x="176" y="7"/>
                    <a:pt x="171" y="0"/>
                  </a:cubicBezTo>
                  <a:close/>
                  <a:moveTo>
                    <a:pt x="191" y="71"/>
                  </a:moveTo>
                  <a:cubicBezTo>
                    <a:pt x="191" y="74"/>
                    <a:pt x="188" y="77"/>
                    <a:pt x="185" y="77"/>
                  </a:cubicBezTo>
                  <a:cubicBezTo>
                    <a:pt x="117" y="77"/>
                    <a:pt x="117" y="77"/>
                    <a:pt x="117" y="77"/>
                  </a:cubicBezTo>
                  <a:cubicBezTo>
                    <a:pt x="114" y="77"/>
                    <a:pt x="111" y="74"/>
                    <a:pt x="111" y="71"/>
                  </a:cubicBezTo>
                  <a:cubicBezTo>
                    <a:pt x="111" y="45"/>
                    <a:pt x="111" y="45"/>
                    <a:pt x="111" y="45"/>
                  </a:cubicBezTo>
                  <a:cubicBezTo>
                    <a:pt x="111" y="41"/>
                    <a:pt x="114" y="39"/>
                    <a:pt x="117" y="39"/>
                  </a:cubicBezTo>
                  <a:cubicBezTo>
                    <a:pt x="185" y="39"/>
                    <a:pt x="185" y="39"/>
                    <a:pt x="185" y="39"/>
                  </a:cubicBezTo>
                  <a:cubicBezTo>
                    <a:pt x="188" y="39"/>
                    <a:pt x="191" y="41"/>
                    <a:pt x="191" y="45"/>
                  </a:cubicBezTo>
                  <a:cubicBezTo>
                    <a:pt x="191" y="71"/>
                    <a:pt x="191" y="71"/>
                    <a:pt x="191"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7" name="Group 166">
              <a:extLst>
                <a:ext uri="{FF2B5EF4-FFF2-40B4-BE49-F238E27FC236}">
                  <a16:creationId xmlns:a16="http://schemas.microsoft.com/office/drawing/2014/main" id="{152BA10A-9D47-688B-B687-AF1804E763E7}"/>
                </a:ext>
              </a:extLst>
            </p:cNvPr>
            <p:cNvGrpSpPr/>
            <p:nvPr/>
          </p:nvGrpSpPr>
          <p:grpSpPr>
            <a:xfrm>
              <a:off x="-1620838" y="4344988"/>
              <a:ext cx="835025" cy="384175"/>
              <a:chOff x="-1620838" y="4344988"/>
              <a:chExt cx="835025" cy="384175"/>
            </a:xfrm>
            <a:grpFill/>
          </p:grpSpPr>
          <p:sp>
            <p:nvSpPr>
              <p:cNvPr id="168" name="Freeform 51">
                <a:extLst>
                  <a:ext uri="{FF2B5EF4-FFF2-40B4-BE49-F238E27FC236}">
                    <a16:creationId xmlns:a16="http://schemas.microsoft.com/office/drawing/2014/main" id="{AFE49ABF-A408-B3D4-8F3A-89DD188BAD49}"/>
                  </a:ext>
                </a:extLst>
              </p:cNvPr>
              <p:cNvSpPr>
                <a:spLocks/>
              </p:cNvSpPr>
              <p:nvPr/>
            </p:nvSpPr>
            <p:spPr bwMode="auto">
              <a:xfrm>
                <a:off x="-1608138" y="4344988"/>
                <a:ext cx="811212" cy="207963"/>
              </a:xfrm>
              <a:custGeom>
                <a:avLst/>
                <a:gdLst>
                  <a:gd name="T0" fmla="*/ 456 w 511"/>
                  <a:gd name="T1" fmla="*/ 0 h 131"/>
                  <a:gd name="T2" fmla="*/ 54 w 511"/>
                  <a:gd name="T3" fmla="*/ 0 h 131"/>
                  <a:gd name="T4" fmla="*/ 0 w 511"/>
                  <a:gd name="T5" fmla="*/ 131 h 131"/>
                  <a:gd name="T6" fmla="*/ 511 w 511"/>
                  <a:gd name="T7" fmla="*/ 131 h 131"/>
                  <a:gd name="T8" fmla="*/ 456 w 511"/>
                  <a:gd name="T9" fmla="*/ 0 h 131"/>
                </a:gdLst>
                <a:ahLst/>
                <a:cxnLst>
                  <a:cxn ang="0">
                    <a:pos x="T0" y="T1"/>
                  </a:cxn>
                  <a:cxn ang="0">
                    <a:pos x="T2" y="T3"/>
                  </a:cxn>
                  <a:cxn ang="0">
                    <a:pos x="T4" y="T5"/>
                  </a:cxn>
                  <a:cxn ang="0">
                    <a:pos x="T6" y="T7"/>
                  </a:cxn>
                  <a:cxn ang="0">
                    <a:pos x="T8" y="T9"/>
                  </a:cxn>
                </a:cxnLst>
                <a:rect l="0" t="0" r="r" b="b"/>
                <a:pathLst>
                  <a:path w="511" h="131">
                    <a:moveTo>
                      <a:pt x="456" y="0"/>
                    </a:moveTo>
                    <a:lnTo>
                      <a:pt x="54" y="0"/>
                    </a:lnTo>
                    <a:lnTo>
                      <a:pt x="0" y="131"/>
                    </a:lnTo>
                    <a:lnTo>
                      <a:pt x="511" y="131"/>
                    </a:lnTo>
                    <a:lnTo>
                      <a:pt x="4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52">
                <a:extLst>
                  <a:ext uri="{FF2B5EF4-FFF2-40B4-BE49-F238E27FC236}">
                    <a16:creationId xmlns:a16="http://schemas.microsoft.com/office/drawing/2014/main" id="{5687C66B-667E-1D0A-954C-D4460AD2CC56}"/>
                  </a:ext>
                </a:extLst>
              </p:cNvPr>
              <p:cNvSpPr>
                <a:spLocks/>
              </p:cNvSpPr>
              <p:nvPr/>
            </p:nvSpPr>
            <p:spPr bwMode="auto">
              <a:xfrm>
                <a:off x="-1095375" y="4594225"/>
                <a:ext cx="136525" cy="134938"/>
              </a:xfrm>
              <a:custGeom>
                <a:avLst/>
                <a:gdLst>
                  <a:gd name="T0" fmla="*/ 18 w 36"/>
                  <a:gd name="T1" fmla="*/ 36 h 36"/>
                  <a:gd name="T2" fmla="*/ 36 w 36"/>
                  <a:gd name="T3" fmla="*/ 18 h 36"/>
                  <a:gd name="T4" fmla="*/ 36 w 36"/>
                  <a:gd name="T5" fmla="*/ 0 h 36"/>
                  <a:gd name="T6" fmla="*/ 0 w 36"/>
                  <a:gd name="T7" fmla="*/ 0 h 36"/>
                  <a:gd name="T8" fmla="*/ 0 w 36"/>
                  <a:gd name="T9" fmla="*/ 18 h 36"/>
                  <a:gd name="T10" fmla="*/ 18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8" y="36"/>
                    </a:moveTo>
                    <a:cubicBezTo>
                      <a:pt x="28" y="36"/>
                      <a:pt x="36" y="28"/>
                      <a:pt x="36" y="18"/>
                    </a:cubicBezTo>
                    <a:cubicBezTo>
                      <a:pt x="36" y="0"/>
                      <a:pt x="36" y="0"/>
                      <a:pt x="36" y="0"/>
                    </a:cubicBezTo>
                    <a:cubicBezTo>
                      <a:pt x="0" y="0"/>
                      <a:pt x="0" y="0"/>
                      <a:pt x="0" y="0"/>
                    </a:cubicBezTo>
                    <a:cubicBezTo>
                      <a:pt x="0" y="18"/>
                      <a:pt x="0" y="18"/>
                      <a:pt x="0" y="18"/>
                    </a:cubicBezTo>
                    <a:cubicBezTo>
                      <a:pt x="0" y="28"/>
                      <a:pt x="8" y="36"/>
                      <a:pt x="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4">
                <a:extLst>
                  <a:ext uri="{FF2B5EF4-FFF2-40B4-BE49-F238E27FC236}">
                    <a16:creationId xmlns:a16="http://schemas.microsoft.com/office/drawing/2014/main" id="{5FA3B968-98CB-4A05-E8D6-19F17AF01A0B}"/>
                  </a:ext>
                </a:extLst>
              </p:cNvPr>
              <p:cNvSpPr>
                <a:spLocks/>
              </p:cNvSpPr>
              <p:nvPr/>
            </p:nvSpPr>
            <p:spPr bwMode="auto">
              <a:xfrm>
                <a:off x="-1268413" y="4594225"/>
                <a:ext cx="134937" cy="134938"/>
              </a:xfrm>
              <a:custGeom>
                <a:avLst/>
                <a:gdLst>
                  <a:gd name="T0" fmla="*/ 18 w 36"/>
                  <a:gd name="T1" fmla="*/ 36 h 36"/>
                  <a:gd name="T2" fmla="*/ 36 w 36"/>
                  <a:gd name="T3" fmla="*/ 18 h 36"/>
                  <a:gd name="T4" fmla="*/ 36 w 36"/>
                  <a:gd name="T5" fmla="*/ 0 h 36"/>
                  <a:gd name="T6" fmla="*/ 0 w 36"/>
                  <a:gd name="T7" fmla="*/ 0 h 36"/>
                  <a:gd name="T8" fmla="*/ 0 w 36"/>
                  <a:gd name="T9" fmla="*/ 18 h 36"/>
                  <a:gd name="T10" fmla="*/ 18 w 36"/>
                  <a:gd name="T11" fmla="*/ 36 h 36"/>
                </a:gdLst>
                <a:ahLst/>
                <a:cxnLst>
                  <a:cxn ang="0">
                    <a:pos x="T0" y="T1"/>
                  </a:cxn>
                  <a:cxn ang="0">
                    <a:pos x="T2" y="T3"/>
                  </a:cxn>
                  <a:cxn ang="0">
                    <a:pos x="T4" y="T5"/>
                  </a:cxn>
                  <a:cxn ang="0">
                    <a:pos x="T6" y="T7"/>
                  </a:cxn>
                  <a:cxn ang="0">
                    <a:pos x="T8" y="T9"/>
                  </a:cxn>
                  <a:cxn ang="0">
                    <a:pos x="T10" y="T11"/>
                  </a:cxn>
                </a:cxnLst>
                <a:rect l="0" t="0" r="r" b="b"/>
                <a:pathLst>
                  <a:path w="36" h="36">
                    <a:moveTo>
                      <a:pt x="18" y="36"/>
                    </a:moveTo>
                    <a:cubicBezTo>
                      <a:pt x="28" y="36"/>
                      <a:pt x="36" y="28"/>
                      <a:pt x="36" y="18"/>
                    </a:cubicBezTo>
                    <a:cubicBezTo>
                      <a:pt x="36" y="0"/>
                      <a:pt x="36" y="0"/>
                      <a:pt x="36" y="0"/>
                    </a:cubicBezTo>
                    <a:cubicBezTo>
                      <a:pt x="0" y="0"/>
                      <a:pt x="0" y="0"/>
                      <a:pt x="0" y="0"/>
                    </a:cubicBezTo>
                    <a:cubicBezTo>
                      <a:pt x="0" y="18"/>
                      <a:pt x="0" y="18"/>
                      <a:pt x="0" y="18"/>
                    </a:cubicBezTo>
                    <a:cubicBezTo>
                      <a:pt x="0" y="28"/>
                      <a:pt x="8" y="36"/>
                      <a:pt x="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5">
                <a:extLst>
                  <a:ext uri="{FF2B5EF4-FFF2-40B4-BE49-F238E27FC236}">
                    <a16:creationId xmlns:a16="http://schemas.microsoft.com/office/drawing/2014/main" id="{99E08B79-D667-9193-31D0-B2AA484951C1}"/>
                  </a:ext>
                </a:extLst>
              </p:cNvPr>
              <p:cNvSpPr>
                <a:spLocks/>
              </p:cNvSpPr>
              <p:nvPr/>
            </p:nvSpPr>
            <p:spPr bwMode="auto">
              <a:xfrm>
                <a:off x="-1620838" y="4594225"/>
                <a:ext cx="136525" cy="134938"/>
              </a:xfrm>
              <a:custGeom>
                <a:avLst/>
                <a:gdLst>
                  <a:gd name="T0" fmla="*/ 36 w 36"/>
                  <a:gd name="T1" fmla="*/ 18 h 36"/>
                  <a:gd name="T2" fmla="*/ 36 w 36"/>
                  <a:gd name="T3" fmla="*/ 0 h 36"/>
                  <a:gd name="T4" fmla="*/ 0 w 36"/>
                  <a:gd name="T5" fmla="*/ 0 h 36"/>
                  <a:gd name="T6" fmla="*/ 0 w 36"/>
                  <a:gd name="T7" fmla="*/ 18 h 36"/>
                  <a:gd name="T8" fmla="*/ 18 w 36"/>
                  <a:gd name="T9" fmla="*/ 36 h 36"/>
                  <a:gd name="T10" fmla="*/ 36 w 36"/>
                  <a:gd name="T11" fmla="*/ 18 h 36"/>
                </a:gdLst>
                <a:ahLst/>
                <a:cxnLst>
                  <a:cxn ang="0">
                    <a:pos x="T0" y="T1"/>
                  </a:cxn>
                  <a:cxn ang="0">
                    <a:pos x="T2" y="T3"/>
                  </a:cxn>
                  <a:cxn ang="0">
                    <a:pos x="T4" y="T5"/>
                  </a:cxn>
                  <a:cxn ang="0">
                    <a:pos x="T6" y="T7"/>
                  </a:cxn>
                  <a:cxn ang="0">
                    <a:pos x="T8" y="T9"/>
                  </a:cxn>
                  <a:cxn ang="0">
                    <a:pos x="T10" y="T11"/>
                  </a:cxn>
                </a:cxnLst>
                <a:rect l="0" t="0" r="r" b="b"/>
                <a:pathLst>
                  <a:path w="36" h="36">
                    <a:moveTo>
                      <a:pt x="36" y="18"/>
                    </a:moveTo>
                    <a:cubicBezTo>
                      <a:pt x="36" y="0"/>
                      <a:pt x="36" y="0"/>
                      <a:pt x="36" y="0"/>
                    </a:cubicBezTo>
                    <a:cubicBezTo>
                      <a:pt x="0" y="0"/>
                      <a:pt x="0" y="0"/>
                      <a:pt x="0" y="0"/>
                    </a:cubicBezTo>
                    <a:cubicBezTo>
                      <a:pt x="0" y="18"/>
                      <a:pt x="0" y="18"/>
                      <a:pt x="0" y="18"/>
                    </a:cubicBezTo>
                    <a:cubicBezTo>
                      <a:pt x="0" y="28"/>
                      <a:pt x="8" y="36"/>
                      <a:pt x="18" y="36"/>
                    </a:cubicBezTo>
                    <a:cubicBezTo>
                      <a:pt x="28" y="36"/>
                      <a:pt x="36" y="28"/>
                      <a:pt x="3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56">
                <a:extLst>
                  <a:ext uri="{FF2B5EF4-FFF2-40B4-BE49-F238E27FC236}">
                    <a16:creationId xmlns:a16="http://schemas.microsoft.com/office/drawing/2014/main" id="{A6062E39-2279-1292-7176-CFC534223BA5}"/>
                  </a:ext>
                </a:extLst>
              </p:cNvPr>
              <p:cNvSpPr>
                <a:spLocks/>
              </p:cNvSpPr>
              <p:nvPr/>
            </p:nvSpPr>
            <p:spPr bwMode="auto">
              <a:xfrm>
                <a:off x="-1443038" y="4594225"/>
                <a:ext cx="131762" cy="134938"/>
              </a:xfrm>
              <a:custGeom>
                <a:avLst/>
                <a:gdLst>
                  <a:gd name="T0" fmla="*/ 18 w 35"/>
                  <a:gd name="T1" fmla="*/ 36 h 36"/>
                  <a:gd name="T2" fmla="*/ 35 w 35"/>
                  <a:gd name="T3" fmla="*/ 18 h 36"/>
                  <a:gd name="T4" fmla="*/ 35 w 35"/>
                  <a:gd name="T5" fmla="*/ 0 h 36"/>
                  <a:gd name="T6" fmla="*/ 0 w 35"/>
                  <a:gd name="T7" fmla="*/ 0 h 36"/>
                  <a:gd name="T8" fmla="*/ 0 w 35"/>
                  <a:gd name="T9" fmla="*/ 18 h 36"/>
                  <a:gd name="T10" fmla="*/ 18 w 35"/>
                  <a:gd name="T11" fmla="*/ 36 h 36"/>
                </a:gdLst>
                <a:ahLst/>
                <a:cxnLst>
                  <a:cxn ang="0">
                    <a:pos x="T0" y="T1"/>
                  </a:cxn>
                  <a:cxn ang="0">
                    <a:pos x="T2" y="T3"/>
                  </a:cxn>
                  <a:cxn ang="0">
                    <a:pos x="T4" y="T5"/>
                  </a:cxn>
                  <a:cxn ang="0">
                    <a:pos x="T6" y="T7"/>
                  </a:cxn>
                  <a:cxn ang="0">
                    <a:pos x="T8" y="T9"/>
                  </a:cxn>
                  <a:cxn ang="0">
                    <a:pos x="T10" y="T11"/>
                  </a:cxn>
                </a:cxnLst>
                <a:rect l="0" t="0" r="r" b="b"/>
                <a:pathLst>
                  <a:path w="35" h="36">
                    <a:moveTo>
                      <a:pt x="18" y="36"/>
                    </a:moveTo>
                    <a:cubicBezTo>
                      <a:pt x="27" y="36"/>
                      <a:pt x="35" y="28"/>
                      <a:pt x="35" y="18"/>
                    </a:cubicBezTo>
                    <a:cubicBezTo>
                      <a:pt x="35" y="0"/>
                      <a:pt x="35" y="0"/>
                      <a:pt x="35" y="0"/>
                    </a:cubicBezTo>
                    <a:cubicBezTo>
                      <a:pt x="0" y="0"/>
                      <a:pt x="0" y="0"/>
                      <a:pt x="0" y="0"/>
                    </a:cubicBezTo>
                    <a:cubicBezTo>
                      <a:pt x="0" y="18"/>
                      <a:pt x="0" y="18"/>
                      <a:pt x="0" y="18"/>
                    </a:cubicBezTo>
                    <a:cubicBezTo>
                      <a:pt x="0" y="28"/>
                      <a:pt x="8" y="36"/>
                      <a:pt x="18"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57">
                <a:extLst>
                  <a:ext uri="{FF2B5EF4-FFF2-40B4-BE49-F238E27FC236}">
                    <a16:creationId xmlns:a16="http://schemas.microsoft.com/office/drawing/2014/main" id="{FC93B191-586B-8D56-EC8D-42F83B52A4A2}"/>
                  </a:ext>
                </a:extLst>
              </p:cNvPr>
              <p:cNvSpPr>
                <a:spLocks/>
              </p:cNvSpPr>
              <p:nvPr/>
            </p:nvSpPr>
            <p:spPr bwMode="auto">
              <a:xfrm>
                <a:off x="-922338" y="4594225"/>
                <a:ext cx="136525" cy="134938"/>
              </a:xfrm>
              <a:custGeom>
                <a:avLst/>
                <a:gdLst>
                  <a:gd name="T0" fmla="*/ 0 w 36"/>
                  <a:gd name="T1" fmla="*/ 18 h 36"/>
                  <a:gd name="T2" fmla="*/ 18 w 36"/>
                  <a:gd name="T3" fmla="*/ 36 h 36"/>
                  <a:gd name="T4" fmla="*/ 36 w 36"/>
                  <a:gd name="T5" fmla="*/ 18 h 36"/>
                  <a:gd name="T6" fmla="*/ 36 w 36"/>
                  <a:gd name="T7" fmla="*/ 0 h 36"/>
                  <a:gd name="T8" fmla="*/ 0 w 36"/>
                  <a:gd name="T9" fmla="*/ 0 h 36"/>
                  <a:gd name="T10" fmla="*/ 0 w 36"/>
                  <a:gd name="T11" fmla="*/ 18 h 36"/>
                </a:gdLst>
                <a:ahLst/>
                <a:cxnLst>
                  <a:cxn ang="0">
                    <a:pos x="T0" y="T1"/>
                  </a:cxn>
                  <a:cxn ang="0">
                    <a:pos x="T2" y="T3"/>
                  </a:cxn>
                  <a:cxn ang="0">
                    <a:pos x="T4" y="T5"/>
                  </a:cxn>
                  <a:cxn ang="0">
                    <a:pos x="T6" y="T7"/>
                  </a:cxn>
                  <a:cxn ang="0">
                    <a:pos x="T8" y="T9"/>
                  </a:cxn>
                  <a:cxn ang="0">
                    <a:pos x="T10" y="T11"/>
                  </a:cxn>
                </a:cxnLst>
                <a:rect l="0" t="0" r="r" b="b"/>
                <a:pathLst>
                  <a:path w="36" h="36">
                    <a:moveTo>
                      <a:pt x="0" y="18"/>
                    </a:moveTo>
                    <a:cubicBezTo>
                      <a:pt x="0" y="28"/>
                      <a:pt x="8" y="36"/>
                      <a:pt x="18" y="36"/>
                    </a:cubicBezTo>
                    <a:cubicBezTo>
                      <a:pt x="28" y="36"/>
                      <a:pt x="36" y="28"/>
                      <a:pt x="36" y="18"/>
                    </a:cubicBezTo>
                    <a:cubicBezTo>
                      <a:pt x="36" y="0"/>
                      <a:pt x="36" y="0"/>
                      <a:pt x="36" y="0"/>
                    </a:cubicBezTo>
                    <a:cubicBezTo>
                      <a:pt x="0" y="0"/>
                      <a:pt x="0" y="0"/>
                      <a:pt x="0" y="0"/>
                    </a:cubicBez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74" name="Group 173">
            <a:extLst>
              <a:ext uri="{FF2B5EF4-FFF2-40B4-BE49-F238E27FC236}">
                <a16:creationId xmlns:a16="http://schemas.microsoft.com/office/drawing/2014/main" id="{68C8C9CF-33EA-8DB3-40A9-7277D97A0288}"/>
              </a:ext>
            </a:extLst>
          </p:cNvPr>
          <p:cNvGrpSpPr/>
          <p:nvPr/>
        </p:nvGrpSpPr>
        <p:grpSpPr>
          <a:xfrm>
            <a:off x="8255464" y="2924617"/>
            <a:ext cx="550072" cy="558364"/>
            <a:chOff x="-1476375" y="311150"/>
            <a:chExt cx="947737" cy="962026"/>
          </a:xfrm>
          <a:solidFill>
            <a:schemeClr val="accent1"/>
          </a:solidFill>
        </p:grpSpPr>
        <p:sp>
          <p:nvSpPr>
            <p:cNvPr id="175" name="Rectangle 29">
              <a:extLst>
                <a:ext uri="{FF2B5EF4-FFF2-40B4-BE49-F238E27FC236}">
                  <a16:creationId xmlns:a16="http://schemas.microsoft.com/office/drawing/2014/main" id="{CF917BE6-9337-D545-8C6B-EEF096AE5F33}"/>
                </a:ext>
              </a:extLst>
            </p:cNvPr>
            <p:cNvSpPr>
              <a:spLocks noChangeArrowheads="1"/>
            </p:cNvSpPr>
            <p:nvPr/>
          </p:nvSpPr>
          <p:spPr bwMode="auto">
            <a:xfrm>
              <a:off x="-676275" y="1250950"/>
              <a:ext cx="147637"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30">
              <a:extLst>
                <a:ext uri="{FF2B5EF4-FFF2-40B4-BE49-F238E27FC236}">
                  <a16:creationId xmlns:a16="http://schemas.microsoft.com/office/drawing/2014/main" id="{60359201-03FA-8B57-09DC-DAE0BB502409}"/>
                </a:ext>
              </a:extLst>
            </p:cNvPr>
            <p:cNvSpPr>
              <a:spLocks noChangeArrowheads="1"/>
            </p:cNvSpPr>
            <p:nvPr/>
          </p:nvSpPr>
          <p:spPr bwMode="auto">
            <a:xfrm>
              <a:off x="-676275" y="1177925"/>
              <a:ext cx="147637"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1">
              <a:extLst>
                <a:ext uri="{FF2B5EF4-FFF2-40B4-BE49-F238E27FC236}">
                  <a16:creationId xmlns:a16="http://schemas.microsoft.com/office/drawing/2014/main" id="{5FC0895D-E6AF-9A06-915B-1DC3A6F71A71}"/>
                </a:ext>
              </a:extLst>
            </p:cNvPr>
            <p:cNvSpPr>
              <a:spLocks/>
            </p:cNvSpPr>
            <p:nvPr/>
          </p:nvSpPr>
          <p:spPr bwMode="auto">
            <a:xfrm>
              <a:off x="-676275" y="1111250"/>
              <a:ext cx="147637" cy="36513"/>
            </a:xfrm>
            <a:custGeom>
              <a:avLst/>
              <a:gdLst>
                <a:gd name="T0" fmla="*/ 34 w 39"/>
                <a:gd name="T1" fmla="*/ 0 h 10"/>
                <a:gd name="T2" fmla="*/ 5 w 39"/>
                <a:gd name="T3" fmla="*/ 0 h 10"/>
                <a:gd name="T4" fmla="*/ 0 w 39"/>
                <a:gd name="T5" fmla="*/ 5 h 10"/>
                <a:gd name="T6" fmla="*/ 0 w 39"/>
                <a:gd name="T7" fmla="*/ 10 h 10"/>
                <a:gd name="T8" fmla="*/ 39 w 39"/>
                <a:gd name="T9" fmla="*/ 10 h 10"/>
                <a:gd name="T10" fmla="*/ 39 w 39"/>
                <a:gd name="T11" fmla="*/ 5 h 10"/>
                <a:gd name="T12" fmla="*/ 34 w 3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9" h="10">
                  <a:moveTo>
                    <a:pt x="34" y="0"/>
                  </a:moveTo>
                  <a:cubicBezTo>
                    <a:pt x="5" y="0"/>
                    <a:pt x="5" y="0"/>
                    <a:pt x="5" y="0"/>
                  </a:cubicBezTo>
                  <a:cubicBezTo>
                    <a:pt x="2" y="0"/>
                    <a:pt x="0" y="2"/>
                    <a:pt x="0" y="5"/>
                  </a:cubicBezTo>
                  <a:cubicBezTo>
                    <a:pt x="0" y="10"/>
                    <a:pt x="0" y="10"/>
                    <a:pt x="0" y="10"/>
                  </a:cubicBezTo>
                  <a:cubicBezTo>
                    <a:pt x="39" y="10"/>
                    <a:pt x="39" y="10"/>
                    <a:pt x="39" y="10"/>
                  </a:cubicBezTo>
                  <a:cubicBezTo>
                    <a:pt x="39" y="5"/>
                    <a:pt x="39" y="5"/>
                    <a:pt x="39" y="5"/>
                  </a:cubicBezTo>
                  <a:cubicBezTo>
                    <a:pt x="39" y="2"/>
                    <a:pt x="37"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32">
              <a:extLst>
                <a:ext uri="{FF2B5EF4-FFF2-40B4-BE49-F238E27FC236}">
                  <a16:creationId xmlns:a16="http://schemas.microsoft.com/office/drawing/2014/main" id="{99D4ABF4-5599-51C9-CA62-2F147602ED22}"/>
                </a:ext>
              </a:extLst>
            </p:cNvPr>
            <p:cNvSpPr>
              <a:spLocks noChangeArrowheads="1"/>
            </p:cNvSpPr>
            <p:nvPr/>
          </p:nvSpPr>
          <p:spPr bwMode="auto">
            <a:xfrm>
              <a:off x="-849313" y="1250950"/>
              <a:ext cx="138112"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33">
              <a:extLst>
                <a:ext uri="{FF2B5EF4-FFF2-40B4-BE49-F238E27FC236}">
                  <a16:creationId xmlns:a16="http://schemas.microsoft.com/office/drawing/2014/main" id="{823D0A4E-E55F-E618-1E78-45C39AC52992}"/>
                </a:ext>
              </a:extLst>
            </p:cNvPr>
            <p:cNvSpPr>
              <a:spLocks noChangeArrowheads="1"/>
            </p:cNvSpPr>
            <p:nvPr/>
          </p:nvSpPr>
          <p:spPr bwMode="auto">
            <a:xfrm>
              <a:off x="-849313" y="1177925"/>
              <a:ext cx="138112"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34">
              <a:extLst>
                <a:ext uri="{FF2B5EF4-FFF2-40B4-BE49-F238E27FC236}">
                  <a16:creationId xmlns:a16="http://schemas.microsoft.com/office/drawing/2014/main" id="{3F173CC8-6E2F-3BA3-0408-DDCC0F48B714}"/>
                </a:ext>
              </a:extLst>
            </p:cNvPr>
            <p:cNvSpPr>
              <a:spLocks noChangeArrowheads="1"/>
            </p:cNvSpPr>
            <p:nvPr/>
          </p:nvSpPr>
          <p:spPr bwMode="auto">
            <a:xfrm>
              <a:off x="-849313" y="1111250"/>
              <a:ext cx="138112" cy="36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35">
              <a:extLst>
                <a:ext uri="{FF2B5EF4-FFF2-40B4-BE49-F238E27FC236}">
                  <a16:creationId xmlns:a16="http://schemas.microsoft.com/office/drawing/2014/main" id="{BB186A0C-7192-CAB4-E4E1-F68DE6671045}"/>
                </a:ext>
              </a:extLst>
            </p:cNvPr>
            <p:cNvSpPr>
              <a:spLocks noChangeArrowheads="1"/>
            </p:cNvSpPr>
            <p:nvPr/>
          </p:nvSpPr>
          <p:spPr bwMode="auto">
            <a:xfrm>
              <a:off x="-849313" y="1042988"/>
              <a:ext cx="138112"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6">
              <a:extLst>
                <a:ext uri="{FF2B5EF4-FFF2-40B4-BE49-F238E27FC236}">
                  <a16:creationId xmlns:a16="http://schemas.microsoft.com/office/drawing/2014/main" id="{94A02C0A-CF84-5F33-3C13-2438BB651936}"/>
                </a:ext>
              </a:extLst>
            </p:cNvPr>
            <p:cNvSpPr>
              <a:spLocks/>
            </p:cNvSpPr>
            <p:nvPr/>
          </p:nvSpPr>
          <p:spPr bwMode="auto">
            <a:xfrm>
              <a:off x="-849313" y="974725"/>
              <a:ext cx="138112" cy="34925"/>
            </a:xfrm>
            <a:custGeom>
              <a:avLst/>
              <a:gdLst>
                <a:gd name="T0" fmla="*/ 0 w 37"/>
                <a:gd name="T1" fmla="*/ 3 h 9"/>
                <a:gd name="T2" fmla="*/ 1 w 37"/>
                <a:gd name="T3" fmla="*/ 8 h 9"/>
                <a:gd name="T4" fmla="*/ 1 w 37"/>
                <a:gd name="T5" fmla="*/ 9 h 9"/>
                <a:gd name="T6" fmla="*/ 37 w 37"/>
                <a:gd name="T7" fmla="*/ 9 h 9"/>
                <a:gd name="T8" fmla="*/ 37 w 37"/>
                <a:gd name="T9" fmla="*/ 0 h 9"/>
                <a:gd name="T10" fmla="*/ 0 w 37"/>
                <a:gd name="T11" fmla="*/ 0 h 9"/>
                <a:gd name="T12" fmla="*/ 0 w 37"/>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7" h="9">
                  <a:moveTo>
                    <a:pt x="0" y="3"/>
                  </a:moveTo>
                  <a:cubicBezTo>
                    <a:pt x="1" y="5"/>
                    <a:pt x="1" y="6"/>
                    <a:pt x="1" y="8"/>
                  </a:cubicBezTo>
                  <a:cubicBezTo>
                    <a:pt x="1" y="8"/>
                    <a:pt x="1" y="9"/>
                    <a:pt x="1" y="9"/>
                  </a:cubicBezTo>
                  <a:cubicBezTo>
                    <a:pt x="37" y="9"/>
                    <a:pt x="37" y="9"/>
                    <a:pt x="37" y="9"/>
                  </a:cubicBezTo>
                  <a:cubicBezTo>
                    <a:pt x="37" y="0"/>
                    <a:pt x="37" y="0"/>
                    <a:pt x="37" y="0"/>
                  </a:cubicBezTo>
                  <a:cubicBezTo>
                    <a:pt x="0" y="0"/>
                    <a:pt x="0" y="0"/>
                    <a:pt x="0" y="0"/>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37">
              <a:extLst>
                <a:ext uri="{FF2B5EF4-FFF2-40B4-BE49-F238E27FC236}">
                  <a16:creationId xmlns:a16="http://schemas.microsoft.com/office/drawing/2014/main" id="{937A76CB-4EC6-4441-A6A1-527F2608FA82}"/>
                </a:ext>
              </a:extLst>
            </p:cNvPr>
            <p:cNvSpPr>
              <a:spLocks/>
            </p:cNvSpPr>
            <p:nvPr/>
          </p:nvSpPr>
          <p:spPr bwMode="auto">
            <a:xfrm>
              <a:off x="-849313" y="908050"/>
              <a:ext cx="138112" cy="33338"/>
            </a:xfrm>
            <a:custGeom>
              <a:avLst/>
              <a:gdLst>
                <a:gd name="T0" fmla="*/ 33 w 37"/>
                <a:gd name="T1" fmla="*/ 0 h 9"/>
                <a:gd name="T2" fmla="*/ 4 w 37"/>
                <a:gd name="T3" fmla="*/ 0 h 9"/>
                <a:gd name="T4" fmla="*/ 0 w 37"/>
                <a:gd name="T5" fmla="*/ 3 h 9"/>
                <a:gd name="T6" fmla="*/ 0 w 37"/>
                <a:gd name="T7" fmla="*/ 9 h 9"/>
                <a:gd name="T8" fmla="*/ 37 w 37"/>
                <a:gd name="T9" fmla="*/ 9 h 9"/>
                <a:gd name="T10" fmla="*/ 37 w 37"/>
                <a:gd name="T11" fmla="*/ 3 h 9"/>
                <a:gd name="T12" fmla="*/ 33 w 37"/>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37" h="9">
                  <a:moveTo>
                    <a:pt x="33" y="0"/>
                  </a:moveTo>
                  <a:cubicBezTo>
                    <a:pt x="4" y="0"/>
                    <a:pt x="4" y="0"/>
                    <a:pt x="4" y="0"/>
                  </a:cubicBezTo>
                  <a:cubicBezTo>
                    <a:pt x="2" y="0"/>
                    <a:pt x="0" y="1"/>
                    <a:pt x="0" y="3"/>
                  </a:cubicBezTo>
                  <a:cubicBezTo>
                    <a:pt x="0" y="9"/>
                    <a:pt x="0" y="9"/>
                    <a:pt x="0" y="9"/>
                  </a:cubicBezTo>
                  <a:cubicBezTo>
                    <a:pt x="37" y="9"/>
                    <a:pt x="37" y="9"/>
                    <a:pt x="37" y="9"/>
                  </a:cubicBezTo>
                  <a:cubicBezTo>
                    <a:pt x="37" y="3"/>
                    <a:pt x="37" y="3"/>
                    <a:pt x="37" y="3"/>
                  </a:cubicBezTo>
                  <a:cubicBezTo>
                    <a:pt x="37" y="1"/>
                    <a:pt x="36" y="0"/>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38">
              <a:extLst>
                <a:ext uri="{FF2B5EF4-FFF2-40B4-BE49-F238E27FC236}">
                  <a16:creationId xmlns:a16="http://schemas.microsoft.com/office/drawing/2014/main" id="{DC93D814-F3AE-FE7F-EC4E-2D619ECFAC52}"/>
                </a:ext>
              </a:extLst>
            </p:cNvPr>
            <p:cNvSpPr>
              <a:spLocks/>
            </p:cNvSpPr>
            <p:nvPr/>
          </p:nvSpPr>
          <p:spPr bwMode="auto">
            <a:xfrm>
              <a:off x="-1073150" y="1227138"/>
              <a:ext cx="46037" cy="46038"/>
            </a:xfrm>
            <a:custGeom>
              <a:avLst/>
              <a:gdLst>
                <a:gd name="T0" fmla="*/ 0 w 12"/>
                <a:gd name="T1" fmla="*/ 0 h 12"/>
                <a:gd name="T2" fmla="*/ 0 w 12"/>
                <a:gd name="T3" fmla="*/ 12 h 12"/>
                <a:gd name="T4" fmla="*/ 12 w 12"/>
                <a:gd name="T5" fmla="*/ 12 h 12"/>
                <a:gd name="T6" fmla="*/ 0 w 12"/>
                <a:gd name="T7" fmla="*/ 0 h 12"/>
              </a:gdLst>
              <a:ahLst/>
              <a:cxnLst>
                <a:cxn ang="0">
                  <a:pos x="T0" y="T1"/>
                </a:cxn>
                <a:cxn ang="0">
                  <a:pos x="T2" y="T3"/>
                </a:cxn>
                <a:cxn ang="0">
                  <a:pos x="T4" y="T5"/>
                </a:cxn>
                <a:cxn ang="0">
                  <a:pos x="T6" y="T7"/>
                </a:cxn>
              </a:cxnLst>
              <a:rect l="0" t="0" r="r" b="b"/>
              <a:pathLst>
                <a:path w="12" h="12">
                  <a:moveTo>
                    <a:pt x="0" y="0"/>
                  </a:moveTo>
                  <a:cubicBezTo>
                    <a:pt x="0" y="12"/>
                    <a:pt x="0" y="12"/>
                    <a:pt x="0" y="12"/>
                  </a:cubicBezTo>
                  <a:cubicBezTo>
                    <a:pt x="12" y="12"/>
                    <a:pt x="12" y="12"/>
                    <a:pt x="12" y="12"/>
                  </a:cubicBezTo>
                  <a:cubicBezTo>
                    <a:pt x="11" y="6"/>
                    <a:pt x="6"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39">
              <a:extLst>
                <a:ext uri="{FF2B5EF4-FFF2-40B4-BE49-F238E27FC236}">
                  <a16:creationId xmlns:a16="http://schemas.microsoft.com/office/drawing/2014/main" id="{313D5D55-5824-6264-61D8-7137B842C81D}"/>
                </a:ext>
              </a:extLst>
            </p:cNvPr>
            <p:cNvSpPr>
              <a:spLocks/>
            </p:cNvSpPr>
            <p:nvPr/>
          </p:nvSpPr>
          <p:spPr bwMode="auto">
            <a:xfrm>
              <a:off x="-849313" y="733425"/>
              <a:ext cx="44450" cy="46038"/>
            </a:xfrm>
            <a:custGeom>
              <a:avLst/>
              <a:gdLst>
                <a:gd name="T0" fmla="*/ 12 w 12"/>
                <a:gd name="T1" fmla="*/ 12 h 12"/>
                <a:gd name="T2" fmla="*/ 12 w 12"/>
                <a:gd name="T3" fmla="*/ 0 h 12"/>
                <a:gd name="T4" fmla="*/ 0 w 12"/>
                <a:gd name="T5" fmla="*/ 0 h 12"/>
                <a:gd name="T6" fmla="*/ 5 w 12"/>
                <a:gd name="T7" fmla="*/ 8 h 12"/>
                <a:gd name="T8" fmla="*/ 12 w 12"/>
                <a:gd name="T9" fmla="*/ 12 h 12"/>
              </a:gdLst>
              <a:ahLst/>
              <a:cxnLst>
                <a:cxn ang="0">
                  <a:pos x="T0" y="T1"/>
                </a:cxn>
                <a:cxn ang="0">
                  <a:pos x="T2" y="T3"/>
                </a:cxn>
                <a:cxn ang="0">
                  <a:pos x="T4" y="T5"/>
                </a:cxn>
                <a:cxn ang="0">
                  <a:pos x="T6" y="T7"/>
                </a:cxn>
                <a:cxn ang="0">
                  <a:pos x="T8" y="T9"/>
                </a:cxn>
              </a:cxnLst>
              <a:rect l="0" t="0" r="r" b="b"/>
              <a:pathLst>
                <a:path w="12" h="12">
                  <a:moveTo>
                    <a:pt x="12" y="12"/>
                  </a:moveTo>
                  <a:cubicBezTo>
                    <a:pt x="12" y="0"/>
                    <a:pt x="12" y="0"/>
                    <a:pt x="12" y="0"/>
                  </a:cubicBezTo>
                  <a:cubicBezTo>
                    <a:pt x="0" y="0"/>
                    <a:pt x="0" y="0"/>
                    <a:pt x="0" y="0"/>
                  </a:cubicBezTo>
                  <a:cubicBezTo>
                    <a:pt x="1" y="3"/>
                    <a:pt x="2" y="6"/>
                    <a:pt x="5" y="8"/>
                  </a:cubicBezTo>
                  <a:cubicBezTo>
                    <a:pt x="7" y="10"/>
                    <a:pt x="9"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0">
              <a:extLst>
                <a:ext uri="{FF2B5EF4-FFF2-40B4-BE49-F238E27FC236}">
                  <a16:creationId xmlns:a16="http://schemas.microsoft.com/office/drawing/2014/main" id="{B7782ED5-F7B5-0E94-2FCF-4915168CB73F}"/>
                </a:ext>
              </a:extLst>
            </p:cNvPr>
            <p:cNvSpPr>
              <a:spLocks/>
            </p:cNvSpPr>
            <p:nvPr/>
          </p:nvSpPr>
          <p:spPr bwMode="auto">
            <a:xfrm>
              <a:off x="-1073150" y="733425"/>
              <a:ext cx="46037" cy="46038"/>
            </a:xfrm>
            <a:custGeom>
              <a:avLst/>
              <a:gdLst>
                <a:gd name="T0" fmla="*/ 12 w 12"/>
                <a:gd name="T1" fmla="*/ 0 h 12"/>
                <a:gd name="T2" fmla="*/ 0 w 12"/>
                <a:gd name="T3" fmla="*/ 0 h 12"/>
                <a:gd name="T4" fmla="*/ 0 w 12"/>
                <a:gd name="T5" fmla="*/ 12 h 12"/>
                <a:gd name="T6" fmla="*/ 8 w 12"/>
                <a:gd name="T7" fmla="*/ 8 h 12"/>
                <a:gd name="T8" fmla="*/ 12 w 12"/>
                <a:gd name="T9" fmla="*/ 0 h 12"/>
              </a:gdLst>
              <a:ahLst/>
              <a:cxnLst>
                <a:cxn ang="0">
                  <a:pos x="T0" y="T1"/>
                </a:cxn>
                <a:cxn ang="0">
                  <a:pos x="T2" y="T3"/>
                </a:cxn>
                <a:cxn ang="0">
                  <a:pos x="T4" y="T5"/>
                </a:cxn>
                <a:cxn ang="0">
                  <a:pos x="T6" y="T7"/>
                </a:cxn>
                <a:cxn ang="0">
                  <a:pos x="T8" y="T9"/>
                </a:cxn>
              </a:cxnLst>
              <a:rect l="0" t="0" r="r" b="b"/>
              <a:pathLst>
                <a:path w="12" h="12">
                  <a:moveTo>
                    <a:pt x="12" y="0"/>
                  </a:moveTo>
                  <a:cubicBezTo>
                    <a:pt x="0" y="0"/>
                    <a:pt x="0" y="0"/>
                    <a:pt x="0" y="0"/>
                  </a:cubicBezTo>
                  <a:cubicBezTo>
                    <a:pt x="0" y="12"/>
                    <a:pt x="0" y="12"/>
                    <a:pt x="0" y="12"/>
                  </a:cubicBezTo>
                  <a:cubicBezTo>
                    <a:pt x="3" y="12"/>
                    <a:pt x="6" y="10"/>
                    <a:pt x="8" y="8"/>
                  </a:cubicBezTo>
                  <a:cubicBezTo>
                    <a:pt x="10" y="6"/>
                    <a:pt x="11" y="3"/>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1">
              <a:extLst>
                <a:ext uri="{FF2B5EF4-FFF2-40B4-BE49-F238E27FC236}">
                  <a16:creationId xmlns:a16="http://schemas.microsoft.com/office/drawing/2014/main" id="{44332FFC-F96C-C955-61E4-2873BBC0783C}"/>
                </a:ext>
              </a:extLst>
            </p:cNvPr>
            <p:cNvSpPr>
              <a:spLocks/>
            </p:cNvSpPr>
            <p:nvPr/>
          </p:nvSpPr>
          <p:spPr bwMode="auto">
            <a:xfrm>
              <a:off x="-996950" y="944563"/>
              <a:ext cx="115887" cy="120650"/>
            </a:xfrm>
            <a:custGeom>
              <a:avLst/>
              <a:gdLst>
                <a:gd name="T0" fmla="*/ 16 w 31"/>
                <a:gd name="T1" fmla="*/ 0 h 32"/>
                <a:gd name="T2" fmla="*/ 5 w 31"/>
                <a:gd name="T3" fmla="*/ 5 h 32"/>
                <a:gd name="T4" fmla="*/ 0 w 31"/>
                <a:gd name="T5" fmla="*/ 15 h 32"/>
                <a:gd name="T6" fmla="*/ 4 w 31"/>
                <a:gd name="T7" fmla="*/ 25 h 32"/>
                <a:gd name="T8" fmla="*/ 13 w 31"/>
                <a:gd name="T9" fmla="*/ 31 h 32"/>
                <a:gd name="T10" fmla="*/ 24 w 31"/>
                <a:gd name="T11" fmla="*/ 29 h 32"/>
                <a:gd name="T12" fmla="*/ 31 w 31"/>
                <a:gd name="T13" fmla="*/ 19 h 32"/>
                <a:gd name="T14" fmla="*/ 31 w 31"/>
                <a:gd name="T15" fmla="*/ 12 h 32"/>
                <a:gd name="T16" fmla="*/ 25 w 31"/>
                <a:gd name="T17" fmla="*/ 4 h 32"/>
                <a:gd name="T18" fmla="*/ 16 w 31"/>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2">
                  <a:moveTo>
                    <a:pt x="16" y="0"/>
                  </a:moveTo>
                  <a:cubicBezTo>
                    <a:pt x="12" y="0"/>
                    <a:pt x="8" y="2"/>
                    <a:pt x="5" y="5"/>
                  </a:cubicBezTo>
                  <a:cubicBezTo>
                    <a:pt x="2" y="7"/>
                    <a:pt x="1" y="11"/>
                    <a:pt x="0" y="15"/>
                  </a:cubicBezTo>
                  <a:cubicBezTo>
                    <a:pt x="0" y="19"/>
                    <a:pt x="1" y="22"/>
                    <a:pt x="4" y="25"/>
                  </a:cubicBezTo>
                  <a:cubicBezTo>
                    <a:pt x="6" y="28"/>
                    <a:pt x="9" y="30"/>
                    <a:pt x="13" y="31"/>
                  </a:cubicBezTo>
                  <a:cubicBezTo>
                    <a:pt x="17" y="32"/>
                    <a:pt x="21" y="31"/>
                    <a:pt x="24" y="29"/>
                  </a:cubicBezTo>
                  <a:cubicBezTo>
                    <a:pt x="27" y="26"/>
                    <a:pt x="30" y="23"/>
                    <a:pt x="31" y="19"/>
                  </a:cubicBezTo>
                  <a:cubicBezTo>
                    <a:pt x="31" y="12"/>
                    <a:pt x="31" y="12"/>
                    <a:pt x="31" y="12"/>
                  </a:cubicBezTo>
                  <a:cubicBezTo>
                    <a:pt x="30" y="9"/>
                    <a:pt x="28" y="6"/>
                    <a:pt x="25" y="4"/>
                  </a:cubicBezTo>
                  <a:cubicBezTo>
                    <a:pt x="22" y="2"/>
                    <a:pt x="19" y="1"/>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2">
              <a:extLst>
                <a:ext uri="{FF2B5EF4-FFF2-40B4-BE49-F238E27FC236}">
                  <a16:creationId xmlns:a16="http://schemas.microsoft.com/office/drawing/2014/main" id="{B494500B-6ED7-ED5C-C69D-70117C72A374}"/>
                </a:ext>
              </a:extLst>
            </p:cNvPr>
            <p:cNvSpPr>
              <a:spLocks/>
            </p:cNvSpPr>
            <p:nvPr/>
          </p:nvSpPr>
          <p:spPr bwMode="auto">
            <a:xfrm>
              <a:off x="-1073150" y="733425"/>
              <a:ext cx="268287" cy="539750"/>
            </a:xfrm>
            <a:custGeom>
              <a:avLst/>
              <a:gdLst>
                <a:gd name="T0" fmla="*/ 71 w 71"/>
                <a:gd name="T1" fmla="*/ 37 h 143"/>
                <a:gd name="T2" fmla="*/ 71 w 71"/>
                <a:gd name="T3" fmla="*/ 21 h 143"/>
                <a:gd name="T4" fmla="*/ 57 w 71"/>
                <a:gd name="T5" fmla="*/ 14 h 143"/>
                <a:gd name="T6" fmla="*/ 50 w 71"/>
                <a:gd name="T7" fmla="*/ 0 h 143"/>
                <a:gd name="T8" fmla="*/ 21 w 71"/>
                <a:gd name="T9" fmla="*/ 0 h 143"/>
                <a:gd name="T10" fmla="*/ 14 w 71"/>
                <a:gd name="T11" fmla="*/ 14 h 143"/>
                <a:gd name="T12" fmla="*/ 0 w 71"/>
                <a:gd name="T13" fmla="*/ 21 h 143"/>
                <a:gd name="T14" fmla="*/ 0 w 71"/>
                <a:gd name="T15" fmla="*/ 122 h 143"/>
                <a:gd name="T16" fmla="*/ 14 w 71"/>
                <a:gd name="T17" fmla="*/ 129 h 143"/>
                <a:gd name="T18" fmla="*/ 21 w 71"/>
                <a:gd name="T19" fmla="*/ 143 h 143"/>
                <a:gd name="T20" fmla="*/ 51 w 71"/>
                <a:gd name="T21" fmla="*/ 143 h 143"/>
                <a:gd name="T22" fmla="*/ 51 w 71"/>
                <a:gd name="T23" fmla="*/ 91 h 143"/>
                <a:gd name="T24" fmla="*/ 29 w 71"/>
                <a:gd name="T25" fmla="*/ 95 h 143"/>
                <a:gd name="T26" fmla="*/ 13 w 71"/>
                <a:gd name="T27" fmla="*/ 80 h 143"/>
                <a:gd name="T28" fmla="*/ 16 w 71"/>
                <a:gd name="T29" fmla="*/ 58 h 143"/>
                <a:gd name="T30" fmla="*/ 36 w 71"/>
                <a:gd name="T31" fmla="*/ 48 h 143"/>
                <a:gd name="T32" fmla="*/ 51 w 71"/>
                <a:gd name="T33" fmla="*/ 53 h 143"/>
                <a:gd name="T34" fmla="*/ 51 w 71"/>
                <a:gd name="T35" fmla="*/ 49 h 143"/>
                <a:gd name="T36" fmla="*/ 54 w 71"/>
                <a:gd name="T37" fmla="*/ 40 h 143"/>
                <a:gd name="T38" fmla="*/ 63 w 71"/>
                <a:gd name="T39" fmla="*/ 37 h 143"/>
                <a:gd name="T40" fmla="*/ 71 w 71"/>
                <a:gd name="T41" fmla="*/ 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43">
                  <a:moveTo>
                    <a:pt x="71" y="37"/>
                  </a:moveTo>
                  <a:cubicBezTo>
                    <a:pt x="71" y="21"/>
                    <a:pt x="71" y="21"/>
                    <a:pt x="71" y="21"/>
                  </a:cubicBezTo>
                  <a:cubicBezTo>
                    <a:pt x="66" y="21"/>
                    <a:pt x="61" y="18"/>
                    <a:pt x="57" y="14"/>
                  </a:cubicBezTo>
                  <a:cubicBezTo>
                    <a:pt x="54" y="10"/>
                    <a:pt x="51" y="6"/>
                    <a:pt x="50" y="0"/>
                  </a:cubicBezTo>
                  <a:cubicBezTo>
                    <a:pt x="21" y="0"/>
                    <a:pt x="21" y="0"/>
                    <a:pt x="21" y="0"/>
                  </a:cubicBezTo>
                  <a:cubicBezTo>
                    <a:pt x="20" y="6"/>
                    <a:pt x="18" y="10"/>
                    <a:pt x="14" y="14"/>
                  </a:cubicBezTo>
                  <a:cubicBezTo>
                    <a:pt x="10" y="18"/>
                    <a:pt x="5" y="21"/>
                    <a:pt x="0" y="21"/>
                  </a:cubicBezTo>
                  <a:cubicBezTo>
                    <a:pt x="0" y="122"/>
                    <a:pt x="0" y="122"/>
                    <a:pt x="0" y="122"/>
                  </a:cubicBezTo>
                  <a:cubicBezTo>
                    <a:pt x="5" y="123"/>
                    <a:pt x="10" y="126"/>
                    <a:pt x="14" y="129"/>
                  </a:cubicBezTo>
                  <a:cubicBezTo>
                    <a:pt x="18" y="133"/>
                    <a:pt x="20" y="138"/>
                    <a:pt x="21" y="143"/>
                  </a:cubicBezTo>
                  <a:cubicBezTo>
                    <a:pt x="51" y="143"/>
                    <a:pt x="51" y="143"/>
                    <a:pt x="51" y="143"/>
                  </a:cubicBezTo>
                  <a:cubicBezTo>
                    <a:pt x="51" y="91"/>
                    <a:pt x="51" y="91"/>
                    <a:pt x="51" y="91"/>
                  </a:cubicBezTo>
                  <a:cubicBezTo>
                    <a:pt x="44" y="96"/>
                    <a:pt x="36" y="97"/>
                    <a:pt x="29" y="95"/>
                  </a:cubicBezTo>
                  <a:cubicBezTo>
                    <a:pt x="21" y="93"/>
                    <a:pt x="15" y="87"/>
                    <a:pt x="13" y="80"/>
                  </a:cubicBezTo>
                  <a:cubicBezTo>
                    <a:pt x="10" y="72"/>
                    <a:pt x="11" y="64"/>
                    <a:pt x="16" y="58"/>
                  </a:cubicBezTo>
                  <a:cubicBezTo>
                    <a:pt x="21" y="51"/>
                    <a:pt x="28" y="48"/>
                    <a:pt x="36" y="48"/>
                  </a:cubicBezTo>
                  <a:cubicBezTo>
                    <a:pt x="41" y="48"/>
                    <a:pt x="46" y="50"/>
                    <a:pt x="51" y="53"/>
                  </a:cubicBezTo>
                  <a:cubicBezTo>
                    <a:pt x="51" y="49"/>
                    <a:pt x="51" y="49"/>
                    <a:pt x="51" y="49"/>
                  </a:cubicBezTo>
                  <a:cubicBezTo>
                    <a:pt x="51" y="46"/>
                    <a:pt x="52" y="43"/>
                    <a:pt x="54" y="40"/>
                  </a:cubicBezTo>
                  <a:cubicBezTo>
                    <a:pt x="57" y="38"/>
                    <a:pt x="60" y="37"/>
                    <a:pt x="63" y="37"/>
                  </a:cubicBezTo>
                  <a:lnTo>
                    <a:pt x="7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3">
              <a:extLst>
                <a:ext uri="{FF2B5EF4-FFF2-40B4-BE49-F238E27FC236}">
                  <a16:creationId xmlns:a16="http://schemas.microsoft.com/office/drawing/2014/main" id="{53F758F0-CA87-39DF-DBF2-0FA40F3BCADD}"/>
                </a:ext>
              </a:extLst>
            </p:cNvPr>
            <p:cNvSpPr>
              <a:spLocks/>
            </p:cNvSpPr>
            <p:nvPr/>
          </p:nvSpPr>
          <p:spPr bwMode="auto">
            <a:xfrm>
              <a:off x="-911225" y="334963"/>
              <a:ext cx="155575" cy="157163"/>
            </a:xfrm>
            <a:custGeom>
              <a:avLst/>
              <a:gdLst>
                <a:gd name="T0" fmla="*/ 0 w 98"/>
                <a:gd name="T1" fmla="*/ 0 h 99"/>
                <a:gd name="T2" fmla="*/ 0 w 98"/>
                <a:gd name="T3" fmla="*/ 99 h 99"/>
                <a:gd name="T4" fmla="*/ 98 w 98"/>
                <a:gd name="T5" fmla="*/ 99 h 99"/>
                <a:gd name="T6" fmla="*/ 0 w 98"/>
                <a:gd name="T7" fmla="*/ 0 h 99"/>
              </a:gdLst>
              <a:ahLst/>
              <a:cxnLst>
                <a:cxn ang="0">
                  <a:pos x="T0" y="T1"/>
                </a:cxn>
                <a:cxn ang="0">
                  <a:pos x="T2" y="T3"/>
                </a:cxn>
                <a:cxn ang="0">
                  <a:pos x="T4" y="T5"/>
                </a:cxn>
                <a:cxn ang="0">
                  <a:pos x="T6" y="T7"/>
                </a:cxn>
              </a:cxnLst>
              <a:rect l="0" t="0" r="r" b="b"/>
              <a:pathLst>
                <a:path w="98" h="99">
                  <a:moveTo>
                    <a:pt x="0" y="0"/>
                  </a:moveTo>
                  <a:lnTo>
                    <a:pt x="0" y="99"/>
                  </a:lnTo>
                  <a:lnTo>
                    <a:pt x="98" y="9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4">
              <a:extLst>
                <a:ext uri="{FF2B5EF4-FFF2-40B4-BE49-F238E27FC236}">
                  <a16:creationId xmlns:a16="http://schemas.microsoft.com/office/drawing/2014/main" id="{64AE7C28-2D2A-F7D2-8FD4-69AE0BA93499}"/>
                </a:ext>
              </a:extLst>
            </p:cNvPr>
            <p:cNvSpPr>
              <a:spLocks noEditPoints="1"/>
            </p:cNvSpPr>
            <p:nvPr/>
          </p:nvSpPr>
          <p:spPr bwMode="auto">
            <a:xfrm>
              <a:off x="-1476375" y="311150"/>
              <a:ext cx="747712" cy="962025"/>
            </a:xfrm>
            <a:custGeom>
              <a:avLst/>
              <a:gdLst>
                <a:gd name="T0" fmla="*/ 187 w 198"/>
                <a:gd name="T1" fmla="*/ 149 h 255"/>
                <a:gd name="T2" fmla="*/ 198 w 198"/>
                <a:gd name="T3" fmla="*/ 149 h 255"/>
                <a:gd name="T4" fmla="*/ 198 w 198"/>
                <a:gd name="T5" fmla="*/ 56 h 255"/>
                <a:gd name="T6" fmla="*/ 145 w 198"/>
                <a:gd name="T7" fmla="*/ 56 h 255"/>
                <a:gd name="T8" fmla="*/ 141 w 198"/>
                <a:gd name="T9" fmla="*/ 52 h 255"/>
                <a:gd name="T10" fmla="*/ 141 w 198"/>
                <a:gd name="T11" fmla="*/ 0 h 255"/>
                <a:gd name="T12" fmla="*/ 1 w 198"/>
                <a:gd name="T13" fmla="*/ 0 h 255"/>
                <a:gd name="T14" fmla="*/ 0 w 198"/>
                <a:gd name="T15" fmla="*/ 0 h 255"/>
                <a:gd name="T16" fmla="*/ 0 w 198"/>
                <a:gd name="T17" fmla="*/ 1 h 255"/>
                <a:gd name="T18" fmla="*/ 0 w 198"/>
                <a:gd name="T19" fmla="*/ 254 h 255"/>
                <a:gd name="T20" fmla="*/ 0 w 198"/>
                <a:gd name="T21" fmla="*/ 255 h 255"/>
                <a:gd name="T22" fmla="*/ 1 w 198"/>
                <a:gd name="T23" fmla="*/ 255 h 255"/>
                <a:gd name="T24" fmla="*/ 98 w 198"/>
                <a:gd name="T25" fmla="*/ 255 h 255"/>
                <a:gd name="T26" fmla="*/ 98 w 198"/>
                <a:gd name="T27" fmla="*/ 103 h 255"/>
                <a:gd name="T28" fmla="*/ 187 w 198"/>
                <a:gd name="T29" fmla="*/ 103 h 255"/>
                <a:gd name="T30" fmla="*/ 187 w 198"/>
                <a:gd name="T31" fmla="*/ 149 h 255"/>
                <a:gd name="T32" fmla="*/ 16 w 198"/>
                <a:gd name="T33" fmla="*/ 23 h 255"/>
                <a:gd name="T34" fmla="*/ 102 w 198"/>
                <a:gd name="T35" fmla="*/ 23 h 255"/>
                <a:gd name="T36" fmla="*/ 102 w 198"/>
                <a:gd name="T37" fmla="*/ 31 h 255"/>
                <a:gd name="T38" fmla="*/ 16 w 198"/>
                <a:gd name="T39" fmla="*/ 31 h 255"/>
                <a:gd name="T40" fmla="*/ 16 w 198"/>
                <a:gd name="T41" fmla="*/ 23 h 255"/>
                <a:gd name="T42" fmla="*/ 16 w 198"/>
                <a:gd name="T43" fmla="*/ 44 h 255"/>
                <a:gd name="T44" fmla="*/ 102 w 198"/>
                <a:gd name="T45" fmla="*/ 44 h 255"/>
                <a:gd name="T46" fmla="*/ 102 w 198"/>
                <a:gd name="T47" fmla="*/ 53 h 255"/>
                <a:gd name="T48" fmla="*/ 16 w 198"/>
                <a:gd name="T49" fmla="*/ 53 h 255"/>
                <a:gd name="T50" fmla="*/ 16 w 198"/>
                <a:gd name="T51" fmla="*/ 44 h 255"/>
                <a:gd name="T52" fmla="*/ 170 w 198"/>
                <a:gd name="T53" fmla="*/ 95 h 255"/>
                <a:gd name="T54" fmla="*/ 16 w 198"/>
                <a:gd name="T55" fmla="*/ 95 h 255"/>
                <a:gd name="T56" fmla="*/ 16 w 198"/>
                <a:gd name="T57" fmla="*/ 86 h 255"/>
                <a:gd name="T58" fmla="*/ 170 w 198"/>
                <a:gd name="T59" fmla="*/ 86 h 255"/>
                <a:gd name="T60" fmla="*/ 170 w 198"/>
                <a:gd name="T61" fmla="*/ 95 h 255"/>
                <a:gd name="T62" fmla="*/ 170 w 198"/>
                <a:gd name="T63" fmla="*/ 74 h 255"/>
                <a:gd name="T64" fmla="*/ 15 w 198"/>
                <a:gd name="T65" fmla="*/ 74 h 255"/>
                <a:gd name="T66" fmla="*/ 15 w 198"/>
                <a:gd name="T67" fmla="*/ 65 h 255"/>
                <a:gd name="T68" fmla="*/ 170 w 198"/>
                <a:gd name="T69" fmla="*/ 65 h 255"/>
                <a:gd name="T70" fmla="*/ 170 w 198"/>
                <a:gd name="T71" fmla="*/ 7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8" h="255">
                  <a:moveTo>
                    <a:pt x="187" y="149"/>
                  </a:moveTo>
                  <a:cubicBezTo>
                    <a:pt x="198" y="149"/>
                    <a:pt x="198" y="149"/>
                    <a:pt x="198" y="149"/>
                  </a:cubicBezTo>
                  <a:cubicBezTo>
                    <a:pt x="198" y="56"/>
                    <a:pt x="198" y="56"/>
                    <a:pt x="198" y="56"/>
                  </a:cubicBezTo>
                  <a:cubicBezTo>
                    <a:pt x="145" y="56"/>
                    <a:pt x="145" y="56"/>
                    <a:pt x="145" y="56"/>
                  </a:cubicBezTo>
                  <a:cubicBezTo>
                    <a:pt x="143" y="56"/>
                    <a:pt x="141" y="54"/>
                    <a:pt x="141" y="52"/>
                  </a:cubicBezTo>
                  <a:cubicBezTo>
                    <a:pt x="141" y="0"/>
                    <a:pt x="141" y="0"/>
                    <a:pt x="141" y="0"/>
                  </a:cubicBezTo>
                  <a:cubicBezTo>
                    <a:pt x="1" y="0"/>
                    <a:pt x="1" y="0"/>
                    <a:pt x="1" y="0"/>
                  </a:cubicBezTo>
                  <a:cubicBezTo>
                    <a:pt x="1" y="0"/>
                    <a:pt x="0" y="0"/>
                    <a:pt x="0" y="0"/>
                  </a:cubicBezTo>
                  <a:cubicBezTo>
                    <a:pt x="0" y="0"/>
                    <a:pt x="0" y="1"/>
                    <a:pt x="0" y="1"/>
                  </a:cubicBezTo>
                  <a:cubicBezTo>
                    <a:pt x="0" y="254"/>
                    <a:pt x="0" y="254"/>
                    <a:pt x="0" y="254"/>
                  </a:cubicBezTo>
                  <a:cubicBezTo>
                    <a:pt x="0" y="254"/>
                    <a:pt x="0" y="255"/>
                    <a:pt x="0" y="255"/>
                  </a:cubicBezTo>
                  <a:cubicBezTo>
                    <a:pt x="0" y="255"/>
                    <a:pt x="1" y="255"/>
                    <a:pt x="1" y="255"/>
                  </a:cubicBezTo>
                  <a:cubicBezTo>
                    <a:pt x="98" y="255"/>
                    <a:pt x="98" y="255"/>
                    <a:pt x="98" y="255"/>
                  </a:cubicBezTo>
                  <a:cubicBezTo>
                    <a:pt x="98" y="103"/>
                    <a:pt x="98" y="103"/>
                    <a:pt x="98" y="103"/>
                  </a:cubicBezTo>
                  <a:cubicBezTo>
                    <a:pt x="187" y="103"/>
                    <a:pt x="187" y="103"/>
                    <a:pt x="187" y="103"/>
                  </a:cubicBezTo>
                  <a:lnTo>
                    <a:pt x="187" y="149"/>
                  </a:lnTo>
                  <a:close/>
                  <a:moveTo>
                    <a:pt x="16" y="23"/>
                  </a:moveTo>
                  <a:cubicBezTo>
                    <a:pt x="102" y="23"/>
                    <a:pt x="102" y="23"/>
                    <a:pt x="102" y="23"/>
                  </a:cubicBezTo>
                  <a:cubicBezTo>
                    <a:pt x="102" y="31"/>
                    <a:pt x="102" y="31"/>
                    <a:pt x="102" y="31"/>
                  </a:cubicBezTo>
                  <a:cubicBezTo>
                    <a:pt x="16" y="31"/>
                    <a:pt x="16" y="31"/>
                    <a:pt x="16" y="31"/>
                  </a:cubicBezTo>
                  <a:lnTo>
                    <a:pt x="16" y="23"/>
                  </a:lnTo>
                  <a:close/>
                  <a:moveTo>
                    <a:pt x="16" y="44"/>
                  </a:moveTo>
                  <a:cubicBezTo>
                    <a:pt x="102" y="44"/>
                    <a:pt x="102" y="44"/>
                    <a:pt x="102" y="44"/>
                  </a:cubicBezTo>
                  <a:cubicBezTo>
                    <a:pt x="102" y="53"/>
                    <a:pt x="102" y="53"/>
                    <a:pt x="102" y="53"/>
                  </a:cubicBezTo>
                  <a:cubicBezTo>
                    <a:pt x="16" y="53"/>
                    <a:pt x="16" y="53"/>
                    <a:pt x="16" y="53"/>
                  </a:cubicBezTo>
                  <a:lnTo>
                    <a:pt x="16" y="44"/>
                  </a:lnTo>
                  <a:close/>
                  <a:moveTo>
                    <a:pt x="170" y="95"/>
                  </a:moveTo>
                  <a:cubicBezTo>
                    <a:pt x="16" y="95"/>
                    <a:pt x="16" y="95"/>
                    <a:pt x="16" y="95"/>
                  </a:cubicBezTo>
                  <a:cubicBezTo>
                    <a:pt x="16" y="86"/>
                    <a:pt x="16" y="86"/>
                    <a:pt x="16" y="86"/>
                  </a:cubicBezTo>
                  <a:cubicBezTo>
                    <a:pt x="170" y="86"/>
                    <a:pt x="170" y="86"/>
                    <a:pt x="170" y="86"/>
                  </a:cubicBezTo>
                  <a:lnTo>
                    <a:pt x="170" y="95"/>
                  </a:lnTo>
                  <a:close/>
                  <a:moveTo>
                    <a:pt x="170" y="74"/>
                  </a:moveTo>
                  <a:cubicBezTo>
                    <a:pt x="15" y="74"/>
                    <a:pt x="15" y="74"/>
                    <a:pt x="15" y="74"/>
                  </a:cubicBezTo>
                  <a:cubicBezTo>
                    <a:pt x="15" y="65"/>
                    <a:pt x="15" y="65"/>
                    <a:pt x="15" y="65"/>
                  </a:cubicBezTo>
                  <a:cubicBezTo>
                    <a:pt x="170" y="65"/>
                    <a:pt x="170" y="65"/>
                    <a:pt x="170" y="65"/>
                  </a:cubicBezTo>
                  <a:lnTo>
                    <a:pt x="17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48764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179C42-1B0C-796F-7913-EFF57381D63C}"/>
              </a:ext>
            </a:extLst>
          </p:cNvPr>
          <p:cNvSpPr/>
          <p:nvPr/>
        </p:nvSpPr>
        <p:spPr>
          <a:xfrm>
            <a:off x="0" y="0"/>
            <a:ext cx="990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2479F1E-8FCC-C1B7-B8CA-8668434BAFB8}"/>
              </a:ext>
            </a:extLst>
          </p:cNvPr>
          <p:cNvGrpSpPr/>
          <p:nvPr/>
        </p:nvGrpSpPr>
        <p:grpSpPr>
          <a:xfrm>
            <a:off x="5298166" y="1744546"/>
            <a:ext cx="4138841" cy="5113453"/>
            <a:chOff x="-5811837" y="0"/>
            <a:chExt cx="5548312" cy="6854825"/>
          </a:xfrm>
          <a:solidFill>
            <a:schemeClr val="bg1">
              <a:alpha val="20000"/>
            </a:schemeClr>
          </a:solidFill>
        </p:grpSpPr>
        <p:sp>
          <p:nvSpPr>
            <p:cNvPr id="10" name="Freeform 5">
              <a:extLst>
                <a:ext uri="{FF2B5EF4-FFF2-40B4-BE49-F238E27FC236}">
                  <a16:creationId xmlns:a16="http://schemas.microsoft.com/office/drawing/2014/main" id="{46953F3A-F91F-B96A-F627-7BC2B3A5CCB9}"/>
                </a:ext>
              </a:extLst>
            </p:cNvPr>
            <p:cNvSpPr>
              <a:spLocks/>
            </p:cNvSpPr>
            <p:nvPr/>
          </p:nvSpPr>
          <p:spPr bwMode="auto">
            <a:xfrm>
              <a:off x="-5226050" y="949325"/>
              <a:ext cx="4376737" cy="360363"/>
            </a:xfrm>
            <a:custGeom>
              <a:avLst/>
              <a:gdLst>
                <a:gd name="T0" fmla="*/ 1430 w 1430"/>
                <a:gd name="T1" fmla="*/ 0 h 118"/>
                <a:gd name="T2" fmla="*/ 1293 w 1430"/>
                <a:gd name="T3" fmla="*/ 118 h 118"/>
                <a:gd name="T4" fmla="*/ 128 w 1430"/>
                <a:gd name="T5" fmla="*/ 118 h 118"/>
                <a:gd name="T6" fmla="*/ 0 w 1430"/>
                <a:gd name="T7" fmla="*/ 0 h 118"/>
                <a:gd name="T8" fmla="*/ 1430 w 1430"/>
                <a:gd name="T9" fmla="*/ 0 h 118"/>
              </a:gdLst>
              <a:ahLst/>
              <a:cxnLst>
                <a:cxn ang="0">
                  <a:pos x="T0" y="T1"/>
                </a:cxn>
                <a:cxn ang="0">
                  <a:pos x="T2" y="T3"/>
                </a:cxn>
                <a:cxn ang="0">
                  <a:pos x="T4" y="T5"/>
                </a:cxn>
                <a:cxn ang="0">
                  <a:pos x="T6" y="T7"/>
                </a:cxn>
                <a:cxn ang="0">
                  <a:pos x="T8" y="T9"/>
                </a:cxn>
              </a:cxnLst>
              <a:rect l="0" t="0" r="r" b="b"/>
              <a:pathLst>
                <a:path w="1430" h="118">
                  <a:moveTo>
                    <a:pt x="1430" y="0"/>
                  </a:moveTo>
                  <a:cubicBezTo>
                    <a:pt x="1421" y="64"/>
                    <a:pt x="1366" y="118"/>
                    <a:pt x="1293" y="118"/>
                  </a:cubicBezTo>
                  <a:cubicBezTo>
                    <a:pt x="128" y="118"/>
                    <a:pt x="128" y="118"/>
                    <a:pt x="128" y="118"/>
                  </a:cubicBezTo>
                  <a:cubicBezTo>
                    <a:pt x="64" y="118"/>
                    <a:pt x="9" y="64"/>
                    <a:pt x="0" y="0"/>
                  </a:cubicBezTo>
                  <a:lnTo>
                    <a:pt x="14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5748354-36E9-0124-8F96-3C08D91EFB9D}"/>
                </a:ext>
              </a:extLst>
            </p:cNvPr>
            <p:cNvSpPr>
              <a:spLocks/>
            </p:cNvSpPr>
            <p:nvPr/>
          </p:nvSpPr>
          <p:spPr bwMode="auto">
            <a:xfrm>
              <a:off x="-5811837" y="0"/>
              <a:ext cx="5548312" cy="835025"/>
            </a:xfrm>
            <a:custGeom>
              <a:avLst/>
              <a:gdLst>
                <a:gd name="T0" fmla="*/ 182 w 1812"/>
                <a:gd name="T1" fmla="*/ 0 h 273"/>
                <a:gd name="T2" fmla="*/ 1630 w 1812"/>
                <a:gd name="T3" fmla="*/ 0 h 273"/>
                <a:gd name="T4" fmla="*/ 1630 w 1812"/>
                <a:gd name="T5" fmla="*/ 273 h 273"/>
                <a:gd name="T6" fmla="*/ 182 w 1812"/>
                <a:gd name="T7" fmla="*/ 273 h 273"/>
                <a:gd name="T8" fmla="*/ 182 w 1812"/>
                <a:gd name="T9" fmla="*/ 0 h 273"/>
              </a:gdLst>
              <a:ahLst/>
              <a:cxnLst>
                <a:cxn ang="0">
                  <a:pos x="T0" y="T1"/>
                </a:cxn>
                <a:cxn ang="0">
                  <a:pos x="T2" y="T3"/>
                </a:cxn>
                <a:cxn ang="0">
                  <a:pos x="T4" y="T5"/>
                </a:cxn>
                <a:cxn ang="0">
                  <a:pos x="T6" y="T7"/>
                </a:cxn>
                <a:cxn ang="0">
                  <a:pos x="T8" y="T9"/>
                </a:cxn>
              </a:cxnLst>
              <a:rect l="0" t="0" r="r" b="b"/>
              <a:pathLst>
                <a:path w="1812" h="273">
                  <a:moveTo>
                    <a:pt x="182" y="0"/>
                  </a:moveTo>
                  <a:cubicBezTo>
                    <a:pt x="1630" y="0"/>
                    <a:pt x="1630" y="0"/>
                    <a:pt x="1630" y="0"/>
                  </a:cubicBezTo>
                  <a:cubicBezTo>
                    <a:pt x="1812" y="0"/>
                    <a:pt x="1812" y="273"/>
                    <a:pt x="1630" y="273"/>
                  </a:cubicBezTo>
                  <a:cubicBezTo>
                    <a:pt x="182" y="273"/>
                    <a:pt x="182" y="273"/>
                    <a:pt x="182" y="273"/>
                  </a:cubicBezTo>
                  <a:cubicBezTo>
                    <a:pt x="0" y="273"/>
                    <a:pt x="0" y="0"/>
                    <a:pt x="1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E20941BD-384E-E97C-0D47-CE7C3BBEE66D}"/>
                </a:ext>
              </a:extLst>
            </p:cNvPr>
            <p:cNvSpPr>
              <a:spLocks/>
            </p:cNvSpPr>
            <p:nvPr/>
          </p:nvSpPr>
          <p:spPr bwMode="auto">
            <a:xfrm>
              <a:off x="-4751388" y="1422400"/>
              <a:ext cx="3400425" cy="5432425"/>
            </a:xfrm>
            <a:custGeom>
              <a:avLst/>
              <a:gdLst>
                <a:gd name="T0" fmla="*/ 1111 w 1111"/>
                <a:gd name="T1" fmla="*/ 0 h 1775"/>
                <a:gd name="T2" fmla="*/ 1111 w 1111"/>
                <a:gd name="T3" fmla="*/ 1775 h 1775"/>
                <a:gd name="T4" fmla="*/ 619 w 1111"/>
                <a:gd name="T5" fmla="*/ 1775 h 1775"/>
                <a:gd name="T6" fmla="*/ 619 w 1111"/>
                <a:gd name="T7" fmla="*/ 409 h 1775"/>
                <a:gd name="T8" fmla="*/ 555 w 1111"/>
                <a:gd name="T9" fmla="*/ 264 h 1775"/>
                <a:gd name="T10" fmla="*/ 501 w 1111"/>
                <a:gd name="T11" fmla="*/ 409 h 1775"/>
                <a:gd name="T12" fmla="*/ 501 w 1111"/>
                <a:gd name="T13" fmla="*/ 1775 h 1775"/>
                <a:gd name="T14" fmla="*/ 0 w 1111"/>
                <a:gd name="T15" fmla="*/ 1775 h 1775"/>
                <a:gd name="T16" fmla="*/ 0 w 1111"/>
                <a:gd name="T17" fmla="*/ 0 h 1775"/>
                <a:gd name="T18" fmla="*/ 1111 w 1111"/>
                <a:gd name="T19" fmla="*/ 0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1775">
                  <a:moveTo>
                    <a:pt x="1111" y="0"/>
                  </a:moveTo>
                  <a:cubicBezTo>
                    <a:pt x="1111" y="1775"/>
                    <a:pt x="1111" y="1775"/>
                    <a:pt x="1111" y="1775"/>
                  </a:cubicBezTo>
                  <a:cubicBezTo>
                    <a:pt x="619" y="1775"/>
                    <a:pt x="619" y="1775"/>
                    <a:pt x="619" y="1775"/>
                  </a:cubicBezTo>
                  <a:cubicBezTo>
                    <a:pt x="619" y="409"/>
                    <a:pt x="619" y="409"/>
                    <a:pt x="619" y="409"/>
                  </a:cubicBezTo>
                  <a:cubicBezTo>
                    <a:pt x="674" y="364"/>
                    <a:pt x="637" y="264"/>
                    <a:pt x="555" y="264"/>
                  </a:cubicBezTo>
                  <a:cubicBezTo>
                    <a:pt x="483" y="264"/>
                    <a:pt x="446" y="364"/>
                    <a:pt x="501" y="409"/>
                  </a:cubicBezTo>
                  <a:cubicBezTo>
                    <a:pt x="501" y="1775"/>
                    <a:pt x="501" y="1775"/>
                    <a:pt x="501" y="1775"/>
                  </a:cubicBezTo>
                  <a:cubicBezTo>
                    <a:pt x="0" y="1775"/>
                    <a:pt x="0" y="1775"/>
                    <a:pt x="0" y="1775"/>
                  </a:cubicBezTo>
                  <a:cubicBezTo>
                    <a:pt x="0" y="0"/>
                    <a:pt x="0" y="0"/>
                    <a:pt x="0" y="0"/>
                  </a:cubicBezTo>
                  <a:lnTo>
                    <a:pt x="11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a:extLst>
              <a:ext uri="{FF2B5EF4-FFF2-40B4-BE49-F238E27FC236}">
                <a16:creationId xmlns:a16="http://schemas.microsoft.com/office/drawing/2014/main" id="{AEBE4917-FA38-D279-CFA6-00D79CC73651}"/>
              </a:ext>
            </a:extLst>
          </p:cNvPr>
          <p:cNvSpPr txBox="1"/>
          <p:nvPr/>
        </p:nvSpPr>
        <p:spPr>
          <a:xfrm>
            <a:off x="606425" y="2269273"/>
            <a:ext cx="3860254" cy="1674925"/>
          </a:xfrm>
          <a:prstGeom prst="rect">
            <a:avLst/>
          </a:prstGeom>
          <a:noFill/>
        </p:spPr>
        <p:txBody>
          <a:bodyPr wrap="square" lIns="0" tIns="0" rIns="0" bIns="0" anchor="ctr" anchorCtr="0">
            <a:noAutofit/>
          </a:bodyPr>
          <a:lstStyle/>
          <a:p>
            <a:pPr defTabSz="413126"/>
            <a:r>
              <a:rPr lang="en-US" sz="4800" b="1" dirty="0">
                <a:solidFill>
                  <a:schemeClr val="bg1"/>
                </a:solidFill>
                <a:latin typeface="Arial" panose="020B0604020202020204" pitchFamily="34" charset="0"/>
                <a:cs typeface="Arial" panose="020B0604020202020204" pitchFamily="34" charset="0"/>
              </a:rPr>
              <a:t>Growth Avenues</a:t>
            </a:r>
          </a:p>
        </p:txBody>
      </p:sp>
      <p:sp>
        <p:nvSpPr>
          <p:cNvPr id="5" name="TextBox 4">
            <a:extLst>
              <a:ext uri="{FF2B5EF4-FFF2-40B4-BE49-F238E27FC236}">
                <a16:creationId xmlns:a16="http://schemas.microsoft.com/office/drawing/2014/main" id="{F100C591-983C-3602-9349-3422634C4045}"/>
              </a:ext>
            </a:extLst>
          </p:cNvPr>
          <p:cNvSpPr txBox="1"/>
          <p:nvPr/>
        </p:nvSpPr>
        <p:spPr>
          <a:xfrm>
            <a:off x="606424" y="3944199"/>
            <a:ext cx="4222750" cy="990658"/>
          </a:xfrm>
          <a:prstGeom prst="rect">
            <a:avLst/>
          </a:prstGeom>
          <a:noFill/>
        </p:spPr>
        <p:txBody>
          <a:bodyPr wrap="square" lIns="0" tIns="0" rIns="0" bIns="0" anchor="ctr" anchorCtr="0">
            <a:noAutofit/>
          </a:bodyPr>
          <a:lstStyle/>
          <a:p>
            <a:pPr defTabSz="413126"/>
            <a:r>
              <a:rPr lang="en-US" sz="1600" dirty="0">
                <a:solidFill>
                  <a:schemeClr val="bg1"/>
                </a:solidFill>
                <a:latin typeface="Arial" panose="020B0604020202020204" pitchFamily="34" charset="0"/>
                <a:cs typeface="Arial" panose="020B0604020202020204" pitchFamily="34" charset="0"/>
              </a:rPr>
              <a:t>Unpacking the drivers of our future growth and identifying the opportunities that will enable us to achieve our targets</a:t>
            </a:r>
          </a:p>
        </p:txBody>
      </p:sp>
      <p:cxnSp>
        <p:nvCxnSpPr>
          <p:cNvPr id="7" name="Straight Connector 6">
            <a:extLst>
              <a:ext uri="{FF2B5EF4-FFF2-40B4-BE49-F238E27FC236}">
                <a16:creationId xmlns:a16="http://schemas.microsoft.com/office/drawing/2014/main" id="{344E4FFD-4F97-0DED-BD3A-81437581CD24}"/>
              </a:ext>
            </a:extLst>
          </p:cNvPr>
          <p:cNvCxnSpPr/>
          <p:nvPr/>
        </p:nvCxnSpPr>
        <p:spPr>
          <a:xfrm>
            <a:off x="606425" y="3944203"/>
            <a:ext cx="4222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697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F3EE1DD-CA0E-6A7C-2CE2-B066F4D9BB41}"/>
              </a:ext>
            </a:extLst>
          </p:cNvPr>
          <p:cNvSpPr/>
          <p:nvPr/>
        </p:nvSpPr>
        <p:spPr>
          <a:xfrm>
            <a:off x="-1" y="1502067"/>
            <a:ext cx="9906000" cy="23841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t" anchorCtr="0"/>
          <a:lstStyle/>
          <a:p>
            <a:pPr algn="ctr"/>
            <a:endParaRPr lang="en-US" sz="1400" dirty="0">
              <a:solidFill>
                <a:schemeClr val="bg1">
                  <a:lumMod val="50000"/>
                </a:schemeClr>
              </a:solidFill>
            </a:endParaRPr>
          </a:p>
        </p:txBody>
      </p:sp>
      <p:cxnSp>
        <p:nvCxnSpPr>
          <p:cNvPr id="21" name="Straight Connector 20">
            <a:extLst>
              <a:ext uri="{FF2B5EF4-FFF2-40B4-BE49-F238E27FC236}">
                <a16:creationId xmlns:a16="http://schemas.microsoft.com/office/drawing/2014/main" id="{FC579D9B-0E71-AF24-351B-0E470FA9B626}"/>
              </a:ext>
            </a:extLst>
          </p:cNvPr>
          <p:cNvCxnSpPr>
            <a:cxnSpLocks/>
          </p:cNvCxnSpPr>
          <p:nvPr/>
        </p:nvCxnSpPr>
        <p:spPr>
          <a:xfrm flipV="1">
            <a:off x="1706111" y="3324225"/>
            <a:ext cx="0" cy="8111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8D0025F-E645-9B03-9794-E44C17B09F7F}"/>
              </a:ext>
            </a:extLst>
          </p:cNvPr>
          <p:cNvCxnSpPr>
            <a:cxnSpLocks/>
          </p:cNvCxnSpPr>
          <p:nvPr/>
        </p:nvCxnSpPr>
        <p:spPr>
          <a:xfrm flipV="1">
            <a:off x="4953000" y="3429000"/>
            <a:ext cx="0" cy="70637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82D9E-BB88-2BE6-FEC2-268F5B9A95CB}"/>
              </a:ext>
            </a:extLst>
          </p:cNvPr>
          <p:cNvCxnSpPr/>
          <p:nvPr/>
        </p:nvCxnSpPr>
        <p:spPr>
          <a:xfrm flipV="1">
            <a:off x="8225945" y="3559626"/>
            <a:ext cx="0" cy="57574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5" name="Chart 34">
            <a:extLst>
              <a:ext uri="{FF2B5EF4-FFF2-40B4-BE49-F238E27FC236}">
                <a16:creationId xmlns:a16="http://schemas.microsoft.com/office/drawing/2014/main" id="{2FAB491A-6AFC-C06C-152D-3C58E88B3340}"/>
              </a:ext>
            </a:extLst>
          </p:cNvPr>
          <p:cNvGraphicFramePr/>
          <p:nvPr>
            <p:extLst>
              <p:ext uri="{D42A27DB-BD31-4B8C-83A1-F6EECF244321}">
                <p14:modId xmlns:p14="http://schemas.microsoft.com/office/powerpoint/2010/main" val="842354715"/>
              </p:ext>
            </p:extLst>
          </p:nvPr>
        </p:nvGraphicFramePr>
        <p:xfrm>
          <a:off x="849618" y="2262446"/>
          <a:ext cx="1712986" cy="1189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Chart 36">
            <a:extLst>
              <a:ext uri="{FF2B5EF4-FFF2-40B4-BE49-F238E27FC236}">
                <a16:creationId xmlns:a16="http://schemas.microsoft.com/office/drawing/2014/main" id="{3F4AD3EB-DB6E-7C59-4103-66EA86269B4C}"/>
              </a:ext>
            </a:extLst>
          </p:cNvPr>
          <p:cNvGraphicFramePr/>
          <p:nvPr>
            <p:extLst>
              <p:ext uri="{D42A27DB-BD31-4B8C-83A1-F6EECF244321}">
                <p14:modId xmlns:p14="http://schemas.microsoft.com/office/powerpoint/2010/main" val="4068124739"/>
              </p:ext>
            </p:extLst>
          </p:nvPr>
        </p:nvGraphicFramePr>
        <p:xfrm>
          <a:off x="7047502" y="1972761"/>
          <a:ext cx="2398946" cy="17690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1821FFEE-75C3-A12B-089D-727EC929C19A}"/>
              </a:ext>
            </a:extLst>
          </p:cNvPr>
          <p:cNvGraphicFramePr/>
          <p:nvPr>
            <p:extLst>
              <p:ext uri="{D42A27DB-BD31-4B8C-83A1-F6EECF244321}">
                <p14:modId xmlns:p14="http://schemas.microsoft.com/office/powerpoint/2010/main" val="1088064544"/>
              </p:ext>
            </p:extLst>
          </p:nvPr>
        </p:nvGraphicFramePr>
        <p:xfrm>
          <a:off x="3963119" y="2127316"/>
          <a:ext cx="1979762" cy="1459892"/>
        </p:xfrm>
        <a:graphic>
          <a:graphicData uri="http://schemas.openxmlformats.org/drawingml/2006/chart">
            <c:chart xmlns:c="http://schemas.openxmlformats.org/drawingml/2006/chart" xmlns:r="http://schemas.openxmlformats.org/officeDocument/2006/relationships" r:id="rId5"/>
          </a:graphicData>
        </a:graphic>
      </p:graphicFrame>
      <p:sp>
        <p:nvSpPr>
          <p:cNvPr id="39" name="Rectangle: Rounded Corners 38">
            <a:extLst>
              <a:ext uri="{FF2B5EF4-FFF2-40B4-BE49-F238E27FC236}">
                <a16:creationId xmlns:a16="http://schemas.microsoft.com/office/drawing/2014/main" id="{A210A424-33BB-7322-7499-1DE5CCB4C879}"/>
              </a:ext>
            </a:extLst>
          </p:cNvPr>
          <p:cNvSpPr/>
          <p:nvPr/>
        </p:nvSpPr>
        <p:spPr>
          <a:xfrm>
            <a:off x="3580340" y="2050684"/>
            <a:ext cx="2735792" cy="3473816"/>
          </a:xfrm>
          <a:prstGeom prst="roundRect">
            <a:avLst>
              <a:gd name="adj" fmla="val 7480"/>
            </a:avLst>
          </a:prstGeom>
          <a:noFill/>
          <a:ln>
            <a:noFill/>
          </a:ln>
          <a:effectLst>
            <a:outerShdw blurRad="76200" dist="635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40" name="Rectangle: Rounded Corners 39">
            <a:extLst>
              <a:ext uri="{FF2B5EF4-FFF2-40B4-BE49-F238E27FC236}">
                <a16:creationId xmlns:a16="http://schemas.microsoft.com/office/drawing/2014/main" id="{0147C153-77B6-B9FC-91B3-E3223CC08204}"/>
              </a:ext>
            </a:extLst>
          </p:cNvPr>
          <p:cNvSpPr/>
          <p:nvPr/>
        </p:nvSpPr>
        <p:spPr>
          <a:xfrm>
            <a:off x="609600" y="2050684"/>
            <a:ext cx="2735792" cy="3473816"/>
          </a:xfrm>
          <a:prstGeom prst="roundRect">
            <a:avLst>
              <a:gd name="adj" fmla="val 7480"/>
            </a:avLst>
          </a:prstGeom>
          <a:noFill/>
          <a:ln>
            <a:noFill/>
          </a:ln>
          <a:effectLst>
            <a:outerShdw blurRad="76200" dist="635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41" name="Title 1">
            <a:extLst>
              <a:ext uri="{FF2B5EF4-FFF2-40B4-BE49-F238E27FC236}">
                <a16:creationId xmlns:a16="http://schemas.microsoft.com/office/drawing/2014/main" id="{06C347A8-5F17-024E-0E5A-07C0CA0AB0A9}"/>
              </a:ext>
            </a:extLst>
          </p:cNvPr>
          <p:cNvSpPr>
            <a:spLocks noGrp="1"/>
          </p:cNvSpPr>
          <p:nvPr>
            <p:ph type="title"/>
          </p:nvPr>
        </p:nvSpPr>
        <p:spPr>
          <a:xfrm>
            <a:off x="606424" y="412751"/>
            <a:ext cx="4222751" cy="692149"/>
          </a:xfrm>
        </p:spPr>
        <p:txBody>
          <a:bodyPr/>
          <a:lstStyle/>
          <a:p>
            <a:r>
              <a:rPr lang="en-US"/>
              <a:t>Shifting to More Lucrative Revenue Streams</a:t>
            </a:r>
            <a:endParaRPr lang="en-US" dirty="0"/>
          </a:p>
        </p:txBody>
      </p:sp>
      <p:sp>
        <p:nvSpPr>
          <p:cNvPr id="42" name="Text Placeholder 2">
            <a:extLst>
              <a:ext uri="{FF2B5EF4-FFF2-40B4-BE49-F238E27FC236}">
                <a16:creationId xmlns:a16="http://schemas.microsoft.com/office/drawing/2014/main" id="{D4CDF7D3-84FF-5ABC-F40E-4A6441A1F8E5}"/>
              </a:ext>
            </a:extLst>
          </p:cNvPr>
          <p:cNvSpPr>
            <a:spLocks noGrp="1"/>
          </p:cNvSpPr>
          <p:nvPr>
            <p:ph type="body" sz="quarter" idx="11"/>
          </p:nvPr>
        </p:nvSpPr>
        <p:spPr>
          <a:xfrm>
            <a:off x="606424" y="1113692"/>
            <a:ext cx="4222751" cy="380999"/>
          </a:xfrm>
        </p:spPr>
        <p:txBody>
          <a:bodyPr/>
          <a:lstStyle/>
          <a:p>
            <a:r>
              <a:rPr lang="en-US" b="1" i="1" dirty="0"/>
              <a:t>Variable Fee Transactions</a:t>
            </a:r>
          </a:p>
        </p:txBody>
      </p:sp>
      <p:sp>
        <p:nvSpPr>
          <p:cNvPr id="43" name="TextBox 42">
            <a:extLst>
              <a:ext uri="{FF2B5EF4-FFF2-40B4-BE49-F238E27FC236}">
                <a16:creationId xmlns:a16="http://schemas.microsoft.com/office/drawing/2014/main" id="{BD7175CD-DB9A-CA16-C445-FEF082BD3065}"/>
              </a:ext>
            </a:extLst>
          </p:cNvPr>
          <p:cNvSpPr txBox="1"/>
          <p:nvPr/>
        </p:nvSpPr>
        <p:spPr>
          <a:xfrm>
            <a:off x="606426" y="1494691"/>
            <a:ext cx="8689974" cy="595999"/>
          </a:xfrm>
          <a:prstGeom prst="rect">
            <a:avLst/>
          </a:prstGeom>
          <a:noFill/>
        </p:spPr>
        <p:txBody>
          <a:bodyPr wrap="square" lIns="0" tIns="91440" rIns="0">
            <a:noAutofit/>
          </a:bodyPr>
          <a:lstStyle/>
          <a:p>
            <a:r>
              <a:rPr lang="en-US" sz="1400" dirty="0">
                <a:solidFill>
                  <a:schemeClr val="bg1">
                    <a:lumMod val="50000"/>
                  </a:schemeClr>
                </a:solidFill>
              </a:rPr>
              <a:t>e-finance’s payment processing activities are </a:t>
            </a:r>
            <a:r>
              <a:rPr lang="en-US" sz="1400" b="1" dirty="0">
                <a:solidFill>
                  <a:schemeClr val="bg1">
                    <a:lumMod val="50000"/>
                  </a:schemeClr>
                </a:solidFill>
              </a:rPr>
              <a:t>shifting towards the more lucrative variable fee transactions</a:t>
            </a:r>
            <a:r>
              <a:rPr lang="en-US" sz="1400" dirty="0">
                <a:solidFill>
                  <a:schemeClr val="bg1">
                    <a:lumMod val="50000"/>
                  </a:schemeClr>
                </a:solidFill>
              </a:rPr>
              <a:t>, which are based on a take rate on the volume processed…</a:t>
            </a:r>
          </a:p>
        </p:txBody>
      </p:sp>
      <p:grpSp>
        <p:nvGrpSpPr>
          <p:cNvPr id="44" name="Group 43">
            <a:extLst>
              <a:ext uri="{FF2B5EF4-FFF2-40B4-BE49-F238E27FC236}">
                <a16:creationId xmlns:a16="http://schemas.microsoft.com/office/drawing/2014/main" id="{07BF018A-EE92-E523-3827-3D358741D0A3}"/>
              </a:ext>
            </a:extLst>
          </p:cNvPr>
          <p:cNvGrpSpPr/>
          <p:nvPr/>
        </p:nvGrpSpPr>
        <p:grpSpPr>
          <a:xfrm>
            <a:off x="606425" y="5193550"/>
            <a:ext cx="4467599" cy="472828"/>
            <a:chOff x="149790" y="5187415"/>
            <a:chExt cx="4467599" cy="472828"/>
          </a:xfrm>
        </p:grpSpPr>
        <p:sp>
          <p:nvSpPr>
            <p:cNvPr id="45" name="Rectangle: Rounded Corners 44">
              <a:extLst>
                <a:ext uri="{FF2B5EF4-FFF2-40B4-BE49-F238E27FC236}">
                  <a16:creationId xmlns:a16="http://schemas.microsoft.com/office/drawing/2014/main" id="{08BF75F8-CEB7-F0CB-CD22-B53D160AD045}"/>
                </a:ext>
              </a:extLst>
            </p:cNvPr>
            <p:cNvSpPr/>
            <p:nvPr/>
          </p:nvSpPr>
          <p:spPr>
            <a:xfrm>
              <a:off x="153589" y="5222873"/>
              <a:ext cx="289774" cy="17094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3B0722C-AB22-6448-9855-9E9408484CE6}"/>
                </a:ext>
              </a:extLst>
            </p:cNvPr>
            <p:cNvSpPr/>
            <p:nvPr/>
          </p:nvSpPr>
          <p:spPr>
            <a:xfrm>
              <a:off x="410342" y="5187415"/>
              <a:ext cx="4207047" cy="232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1" dirty="0">
                  <a:solidFill>
                    <a:schemeClr val="bg1">
                      <a:lumMod val="50000"/>
                    </a:schemeClr>
                  </a:solidFill>
                </a:rPr>
                <a:t>Contribution of variable fee revenue to total transaction-based revenue</a:t>
              </a:r>
            </a:p>
          </p:txBody>
        </p:sp>
        <p:sp>
          <p:nvSpPr>
            <p:cNvPr id="47" name="Rectangle: Rounded Corners 46">
              <a:extLst>
                <a:ext uri="{FF2B5EF4-FFF2-40B4-BE49-F238E27FC236}">
                  <a16:creationId xmlns:a16="http://schemas.microsoft.com/office/drawing/2014/main" id="{22AB0673-A992-DF67-1ACC-014D1F8F4858}"/>
                </a:ext>
              </a:extLst>
            </p:cNvPr>
            <p:cNvSpPr/>
            <p:nvPr/>
          </p:nvSpPr>
          <p:spPr>
            <a:xfrm>
              <a:off x="149790" y="5462974"/>
              <a:ext cx="289774" cy="170946"/>
            </a:xfrm>
            <a:prstGeom prst="roundRect">
              <a:avLst/>
            </a:prstGeom>
            <a:solidFill>
              <a:srgbClr val="E32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7476066B-E0A3-B656-F297-6D1920752A33}"/>
                </a:ext>
              </a:extLst>
            </p:cNvPr>
            <p:cNvSpPr/>
            <p:nvPr/>
          </p:nvSpPr>
          <p:spPr>
            <a:xfrm>
              <a:off x="406543" y="5427516"/>
              <a:ext cx="4207047" cy="232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i="1" dirty="0">
                  <a:solidFill>
                    <a:schemeClr val="bg1">
                      <a:lumMod val="50000"/>
                    </a:schemeClr>
                  </a:solidFill>
                </a:rPr>
                <a:t>Contribution of fixed fee revenue to total transaction-based revenue</a:t>
              </a:r>
            </a:p>
          </p:txBody>
        </p:sp>
      </p:grpSp>
      <p:sp>
        <p:nvSpPr>
          <p:cNvPr id="49" name="TextBox 48">
            <a:extLst>
              <a:ext uri="{FF2B5EF4-FFF2-40B4-BE49-F238E27FC236}">
                <a16:creationId xmlns:a16="http://schemas.microsoft.com/office/drawing/2014/main" id="{F99655B8-D58D-66DE-D375-3A0E97743AB7}"/>
              </a:ext>
            </a:extLst>
          </p:cNvPr>
          <p:cNvSpPr txBox="1"/>
          <p:nvPr/>
        </p:nvSpPr>
        <p:spPr>
          <a:xfrm>
            <a:off x="-1" y="5744308"/>
            <a:ext cx="9945921" cy="501649"/>
          </a:xfrm>
          <a:prstGeom prst="rect">
            <a:avLst/>
          </a:prstGeom>
          <a:solidFill>
            <a:schemeClr val="accent2"/>
          </a:solidFill>
        </p:spPr>
        <p:txBody>
          <a:bodyPr wrap="square" lIns="0" rIns="0" anchor="ctr" anchorCtr="0">
            <a:noAutofit/>
          </a:bodyPr>
          <a:lstStyle/>
          <a:p>
            <a:pPr algn="ctr"/>
            <a:r>
              <a:rPr lang="en-US" sz="1200" b="1" dirty="0">
                <a:solidFill>
                  <a:schemeClr val="bg1"/>
                </a:solidFill>
              </a:rPr>
              <a:t>…as opposed to fixed fee transactions, which are tied to the number of transactions processed with a fixed rate per transaction</a:t>
            </a:r>
          </a:p>
        </p:txBody>
      </p:sp>
      <p:cxnSp>
        <p:nvCxnSpPr>
          <p:cNvPr id="50" name="Straight Connector 49">
            <a:extLst>
              <a:ext uri="{FF2B5EF4-FFF2-40B4-BE49-F238E27FC236}">
                <a16:creationId xmlns:a16="http://schemas.microsoft.com/office/drawing/2014/main" id="{0D4C295A-1DF7-7FD4-212B-F8A17B6D94C5}"/>
              </a:ext>
            </a:extLst>
          </p:cNvPr>
          <p:cNvCxnSpPr/>
          <p:nvPr/>
        </p:nvCxnSpPr>
        <p:spPr>
          <a:xfrm>
            <a:off x="-1" y="4537526"/>
            <a:ext cx="990600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3480172F-1BA4-A90C-B9B5-3DCA441F07A5}"/>
              </a:ext>
            </a:extLst>
          </p:cNvPr>
          <p:cNvSpPr/>
          <p:nvPr/>
        </p:nvSpPr>
        <p:spPr>
          <a:xfrm flipH="1">
            <a:off x="1253900" y="4105275"/>
            <a:ext cx="864502" cy="864502"/>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b="1" dirty="0">
                <a:solidFill>
                  <a:schemeClr val="accent1"/>
                </a:solidFill>
              </a:rPr>
              <a:t>2018</a:t>
            </a:r>
          </a:p>
        </p:txBody>
      </p:sp>
      <p:sp>
        <p:nvSpPr>
          <p:cNvPr id="52" name="Oval 51">
            <a:extLst>
              <a:ext uri="{FF2B5EF4-FFF2-40B4-BE49-F238E27FC236}">
                <a16:creationId xmlns:a16="http://schemas.microsoft.com/office/drawing/2014/main" id="{8C942FC0-1723-930F-466B-3EB451DD8F45}"/>
              </a:ext>
            </a:extLst>
          </p:cNvPr>
          <p:cNvSpPr/>
          <p:nvPr/>
        </p:nvSpPr>
        <p:spPr>
          <a:xfrm flipH="1">
            <a:off x="4514936" y="4105275"/>
            <a:ext cx="864502" cy="864502"/>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b="1" dirty="0">
                <a:solidFill>
                  <a:schemeClr val="accent1"/>
                </a:solidFill>
              </a:rPr>
              <a:t>FY2022</a:t>
            </a:r>
          </a:p>
        </p:txBody>
      </p:sp>
      <p:sp>
        <p:nvSpPr>
          <p:cNvPr id="53" name="Oval 52">
            <a:extLst>
              <a:ext uri="{FF2B5EF4-FFF2-40B4-BE49-F238E27FC236}">
                <a16:creationId xmlns:a16="http://schemas.microsoft.com/office/drawing/2014/main" id="{7F6EC9A5-A3A8-E526-0029-932181555AB3}"/>
              </a:ext>
            </a:extLst>
          </p:cNvPr>
          <p:cNvSpPr/>
          <p:nvPr/>
        </p:nvSpPr>
        <p:spPr>
          <a:xfrm flipH="1">
            <a:off x="7793694" y="4105275"/>
            <a:ext cx="864502" cy="864502"/>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50" b="1" dirty="0">
                <a:solidFill>
                  <a:schemeClr val="accent1"/>
                </a:solidFill>
              </a:rPr>
              <a:t>2025 Forecast</a:t>
            </a:r>
          </a:p>
        </p:txBody>
      </p:sp>
    </p:spTree>
    <p:extLst>
      <p:ext uri="{BB962C8B-B14F-4D97-AF65-F5344CB8AC3E}">
        <p14:creationId xmlns:p14="http://schemas.microsoft.com/office/powerpoint/2010/main" val="177639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B02C3E-A977-FD30-8C1D-B97AA6B56312}"/>
              </a:ext>
            </a:extLst>
          </p:cNvPr>
          <p:cNvSpPr/>
          <p:nvPr/>
        </p:nvSpPr>
        <p:spPr>
          <a:xfrm>
            <a:off x="1" y="1965428"/>
            <a:ext cx="4829174" cy="44814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91440" rtlCol="0" anchor="t" anchorCtr="0"/>
          <a:lstStyle/>
          <a:p>
            <a:r>
              <a:rPr lang="en-US" sz="1400" b="1" dirty="0">
                <a:solidFill>
                  <a:schemeClr val="bg1">
                    <a:lumMod val="50000"/>
                  </a:schemeClr>
                </a:solidFill>
              </a:rPr>
              <a:t>Where We Stand Today</a:t>
            </a:r>
          </a:p>
        </p:txBody>
      </p:sp>
      <p:sp>
        <p:nvSpPr>
          <p:cNvPr id="10" name="Rectangle: Rounded Corners 9">
            <a:extLst>
              <a:ext uri="{FF2B5EF4-FFF2-40B4-BE49-F238E27FC236}">
                <a16:creationId xmlns:a16="http://schemas.microsoft.com/office/drawing/2014/main" id="{A91A1905-32D8-12F3-6710-37EAB8041466}"/>
              </a:ext>
            </a:extLst>
          </p:cNvPr>
          <p:cNvSpPr/>
          <p:nvPr/>
        </p:nvSpPr>
        <p:spPr>
          <a:xfrm>
            <a:off x="606423" y="4986916"/>
            <a:ext cx="4020995" cy="1287823"/>
          </a:xfrm>
          <a:prstGeom prst="roundRect">
            <a:avLst>
              <a:gd name="adj" fmla="val 10207"/>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sp>
        <p:nvSpPr>
          <p:cNvPr id="16" name="Rectangle: Rounded Corners 15">
            <a:extLst>
              <a:ext uri="{FF2B5EF4-FFF2-40B4-BE49-F238E27FC236}">
                <a16:creationId xmlns:a16="http://schemas.microsoft.com/office/drawing/2014/main" id="{28B62203-382C-BECD-EEBC-1FC80B818A8C}"/>
              </a:ext>
            </a:extLst>
          </p:cNvPr>
          <p:cNvSpPr/>
          <p:nvPr/>
        </p:nvSpPr>
        <p:spPr>
          <a:xfrm>
            <a:off x="606423" y="3705434"/>
            <a:ext cx="4020995" cy="1281482"/>
          </a:xfrm>
          <a:prstGeom prst="roundRect">
            <a:avLst>
              <a:gd name="adj" fmla="val 10207"/>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sp>
        <p:nvSpPr>
          <p:cNvPr id="17" name="Isosceles Triangle 16">
            <a:extLst>
              <a:ext uri="{FF2B5EF4-FFF2-40B4-BE49-F238E27FC236}">
                <a16:creationId xmlns:a16="http://schemas.microsoft.com/office/drawing/2014/main" id="{6264DB29-B368-8E78-1AB5-C7BE0600CCC8}"/>
              </a:ext>
            </a:extLst>
          </p:cNvPr>
          <p:cNvSpPr/>
          <p:nvPr/>
        </p:nvSpPr>
        <p:spPr>
          <a:xfrm rot="10800000">
            <a:off x="2414098" y="4986916"/>
            <a:ext cx="405646" cy="31544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06D86B0-742B-4362-91F1-1D3AA22765F9}"/>
              </a:ext>
            </a:extLst>
          </p:cNvPr>
          <p:cNvSpPr>
            <a:spLocks noGrp="1"/>
          </p:cNvSpPr>
          <p:nvPr>
            <p:ph type="body" sz="quarter" idx="11"/>
          </p:nvPr>
        </p:nvSpPr>
        <p:spPr>
          <a:xfrm>
            <a:off x="606423" y="1113692"/>
            <a:ext cx="5005811" cy="380999"/>
          </a:xfrm>
          <a:prstGeom prst="rect">
            <a:avLst/>
          </a:prstGeom>
        </p:spPr>
        <p:txBody>
          <a:bodyPr anchor="t" anchorCtr="0"/>
          <a:lstStyle/>
          <a:p>
            <a:r>
              <a:rPr lang="en-US" sz="1400" b="1" i="1" dirty="0"/>
              <a:t>Capturing an increased share of government transactions</a:t>
            </a:r>
          </a:p>
        </p:txBody>
      </p:sp>
      <p:sp>
        <p:nvSpPr>
          <p:cNvPr id="5" name="Title 4">
            <a:extLst>
              <a:ext uri="{FF2B5EF4-FFF2-40B4-BE49-F238E27FC236}">
                <a16:creationId xmlns:a16="http://schemas.microsoft.com/office/drawing/2014/main" id="{8213FF3B-C3CA-3C27-3C2C-037060EF0D2B}"/>
              </a:ext>
            </a:extLst>
          </p:cNvPr>
          <p:cNvSpPr>
            <a:spLocks noGrp="1"/>
          </p:cNvSpPr>
          <p:nvPr>
            <p:ph type="title"/>
          </p:nvPr>
        </p:nvSpPr>
        <p:spPr>
          <a:xfrm>
            <a:off x="606423" y="411162"/>
            <a:ext cx="6175376" cy="692149"/>
          </a:xfrm>
        </p:spPr>
        <p:txBody>
          <a:bodyPr/>
          <a:lstStyle/>
          <a:p>
            <a:r>
              <a:rPr lang="en-US" dirty="0"/>
              <a:t>Fueling digitization for government payments and collection</a:t>
            </a:r>
          </a:p>
        </p:txBody>
      </p:sp>
      <p:sp>
        <p:nvSpPr>
          <p:cNvPr id="6" name="Text Placeholder 2">
            <a:extLst>
              <a:ext uri="{FF2B5EF4-FFF2-40B4-BE49-F238E27FC236}">
                <a16:creationId xmlns:a16="http://schemas.microsoft.com/office/drawing/2014/main" id="{48E87A16-D6D8-1CC4-9263-9B620A4BA16A}"/>
              </a:ext>
            </a:extLst>
          </p:cNvPr>
          <p:cNvSpPr txBox="1">
            <a:spLocks/>
          </p:cNvSpPr>
          <p:nvPr/>
        </p:nvSpPr>
        <p:spPr>
          <a:xfrm>
            <a:off x="606423" y="1494691"/>
            <a:ext cx="8710132" cy="454131"/>
          </a:xfrm>
          <a:prstGeom prst="rect">
            <a:avLst/>
          </a:prstGeom>
        </p:spPr>
        <p:txBody>
          <a:bodyPr lIns="0" tIns="0" rIns="0" bIns="0" anchor="t" anchorCtr="0">
            <a:noAutofit/>
          </a:bodyPr>
          <a:lstStyle>
            <a:lvl1pPr marL="0" indent="0" algn="l" defTabSz="914412" rtl="0" eaLnBrk="1" latinLnBrk="0" hangingPunct="1">
              <a:lnSpc>
                <a:spcPct val="100000"/>
              </a:lnSpc>
              <a:spcBef>
                <a:spcPts val="0"/>
              </a:spcBef>
              <a:buFont typeface="Arial" panose="020B0604020202020204" pitchFamily="34" charset="0"/>
              <a:buNone/>
              <a:defRPr sz="1200" b="1" kern="1200">
                <a:solidFill>
                  <a:schemeClr val="accent1">
                    <a:lumMod val="60000"/>
                    <a:lumOff val="40000"/>
                  </a:schemeClr>
                </a:solidFill>
                <a:latin typeface="+mn-lt"/>
                <a:ea typeface="+mn-ea"/>
                <a:cs typeface="+mn-cs"/>
              </a:defRPr>
            </a:lvl1pPr>
            <a:lvl2pPr marL="685810" indent="-228604" algn="l" defTabSz="91441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6" indent="-228604" algn="l" defTabSz="91441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2"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9"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6"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2"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8"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5"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65000"/>
                  </a:schemeClr>
                </a:solidFill>
              </a:rPr>
              <a:t>e-finance’s unique positioning as the premier government partner for transaction processing has allowed it seamlessly process billions of transactions annually</a:t>
            </a:r>
          </a:p>
        </p:txBody>
      </p:sp>
      <p:sp>
        <p:nvSpPr>
          <p:cNvPr id="14" name="Rectangle 13">
            <a:extLst>
              <a:ext uri="{FF2B5EF4-FFF2-40B4-BE49-F238E27FC236}">
                <a16:creationId xmlns:a16="http://schemas.microsoft.com/office/drawing/2014/main" id="{BEE13579-93D8-84EB-8E4F-94572F3077BF}"/>
              </a:ext>
            </a:extLst>
          </p:cNvPr>
          <p:cNvSpPr/>
          <p:nvPr/>
        </p:nvSpPr>
        <p:spPr>
          <a:xfrm>
            <a:off x="1809749" y="3705432"/>
            <a:ext cx="2817669" cy="1282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100" dirty="0">
                <a:solidFill>
                  <a:schemeClr val="tx1">
                    <a:lumMod val="65000"/>
                    <a:lumOff val="35000"/>
                  </a:schemeClr>
                </a:solidFill>
              </a:rPr>
              <a:t>e-finance directly processes 20% of these collection transactions</a:t>
            </a:r>
          </a:p>
        </p:txBody>
      </p:sp>
      <p:sp>
        <p:nvSpPr>
          <p:cNvPr id="26" name="Rectangle 25">
            <a:extLst>
              <a:ext uri="{FF2B5EF4-FFF2-40B4-BE49-F238E27FC236}">
                <a16:creationId xmlns:a16="http://schemas.microsoft.com/office/drawing/2014/main" id="{DA6D63DA-C417-4A0C-BB08-A5293018C6D7}"/>
              </a:ext>
            </a:extLst>
          </p:cNvPr>
          <p:cNvSpPr/>
          <p:nvPr/>
        </p:nvSpPr>
        <p:spPr>
          <a:xfrm>
            <a:off x="1809749" y="4992282"/>
            <a:ext cx="2817669" cy="1282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100" dirty="0">
                <a:solidFill>
                  <a:schemeClr val="bg1"/>
                </a:solidFill>
              </a:rPr>
              <a:t>e-finance processes EGP 1 trillion worth of transactions annually </a:t>
            </a:r>
          </a:p>
        </p:txBody>
      </p:sp>
      <p:sp>
        <p:nvSpPr>
          <p:cNvPr id="28" name="Rectangle 27">
            <a:extLst>
              <a:ext uri="{FF2B5EF4-FFF2-40B4-BE49-F238E27FC236}">
                <a16:creationId xmlns:a16="http://schemas.microsoft.com/office/drawing/2014/main" id="{B180DF6F-4804-F09A-CBF8-5F4AD76C266E}"/>
              </a:ext>
            </a:extLst>
          </p:cNvPr>
          <p:cNvSpPr/>
          <p:nvPr/>
        </p:nvSpPr>
        <p:spPr>
          <a:xfrm>
            <a:off x="606423" y="3704461"/>
            <a:ext cx="1195860" cy="1287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2"/>
                </a:solidFill>
              </a:rPr>
              <a:t>20</a:t>
            </a:r>
            <a:r>
              <a:rPr lang="en-US" sz="1400" b="1" dirty="0">
                <a:solidFill>
                  <a:schemeClr val="accent2"/>
                </a:solidFill>
              </a:rPr>
              <a:t>%</a:t>
            </a:r>
            <a:endParaRPr lang="en-US" sz="2800" b="1" dirty="0">
              <a:solidFill>
                <a:schemeClr val="accent2"/>
              </a:solidFill>
            </a:endParaRPr>
          </a:p>
        </p:txBody>
      </p:sp>
      <p:grpSp>
        <p:nvGrpSpPr>
          <p:cNvPr id="11" name="Group 10">
            <a:extLst>
              <a:ext uri="{FF2B5EF4-FFF2-40B4-BE49-F238E27FC236}">
                <a16:creationId xmlns:a16="http://schemas.microsoft.com/office/drawing/2014/main" id="{9D4C467D-BC28-1101-06A5-28D72F7C5844}"/>
              </a:ext>
            </a:extLst>
          </p:cNvPr>
          <p:cNvGrpSpPr/>
          <p:nvPr/>
        </p:nvGrpSpPr>
        <p:grpSpPr>
          <a:xfrm>
            <a:off x="606423" y="2427374"/>
            <a:ext cx="4020995" cy="1597900"/>
            <a:chOff x="606423" y="2427374"/>
            <a:chExt cx="4020995" cy="1597900"/>
          </a:xfrm>
          <a:solidFill>
            <a:schemeClr val="accent2"/>
          </a:solidFill>
          <a:effectLst>
            <a:outerShdw blurRad="76200" dist="63500" dir="5400000" algn="t" rotWithShape="0">
              <a:prstClr val="black">
                <a:alpha val="10000"/>
              </a:prstClr>
            </a:outerShdw>
          </a:effectLst>
        </p:grpSpPr>
        <p:sp>
          <p:nvSpPr>
            <p:cNvPr id="12" name="Rectangle: Rounded Corners 11">
              <a:extLst>
                <a:ext uri="{FF2B5EF4-FFF2-40B4-BE49-F238E27FC236}">
                  <a16:creationId xmlns:a16="http://schemas.microsoft.com/office/drawing/2014/main" id="{C996F91B-3420-6EF0-73CE-603F75CF6DB9}"/>
                </a:ext>
              </a:extLst>
            </p:cNvPr>
            <p:cNvSpPr/>
            <p:nvPr/>
          </p:nvSpPr>
          <p:spPr>
            <a:xfrm>
              <a:off x="606423" y="2427374"/>
              <a:ext cx="4020995" cy="1282455"/>
            </a:xfrm>
            <a:prstGeom prst="roundRect">
              <a:avLst>
                <a:gd name="adj" fmla="val 10207"/>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13" name="Isosceles Triangle 12">
              <a:extLst>
                <a:ext uri="{FF2B5EF4-FFF2-40B4-BE49-F238E27FC236}">
                  <a16:creationId xmlns:a16="http://schemas.microsoft.com/office/drawing/2014/main" id="{EFEFB132-6A78-39C9-4E87-03679144AAA2}"/>
                </a:ext>
              </a:extLst>
            </p:cNvPr>
            <p:cNvSpPr/>
            <p:nvPr/>
          </p:nvSpPr>
          <p:spPr>
            <a:xfrm rot="10800000">
              <a:off x="2414098" y="3709829"/>
              <a:ext cx="405646" cy="315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B26AD948-0567-B65E-457B-825136F6CE63}"/>
              </a:ext>
            </a:extLst>
          </p:cNvPr>
          <p:cNvSpPr/>
          <p:nvPr/>
        </p:nvSpPr>
        <p:spPr>
          <a:xfrm>
            <a:off x="1809749" y="2427374"/>
            <a:ext cx="2817669" cy="1282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100" dirty="0">
                <a:solidFill>
                  <a:schemeClr val="bg1"/>
                </a:solidFill>
              </a:rPr>
              <a:t>e-finance processes </a:t>
            </a:r>
            <a:r>
              <a:rPr lang="en-US" sz="1100" b="1" dirty="0">
                <a:solidFill>
                  <a:schemeClr val="bg1"/>
                </a:solidFill>
              </a:rPr>
              <a:t>100% of government payments</a:t>
            </a:r>
          </a:p>
        </p:txBody>
      </p:sp>
      <p:sp>
        <p:nvSpPr>
          <p:cNvPr id="29" name="Rectangle 28">
            <a:extLst>
              <a:ext uri="{FF2B5EF4-FFF2-40B4-BE49-F238E27FC236}">
                <a16:creationId xmlns:a16="http://schemas.microsoft.com/office/drawing/2014/main" id="{0E2F85F0-C9EE-9B50-C336-1DF7990B782A}"/>
              </a:ext>
            </a:extLst>
          </p:cNvPr>
          <p:cNvSpPr/>
          <p:nvPr/>
        </p:nvSpPr>
        <p:spPr>
          <a:xfrm>
            <a:off x="606423" y="2427374"/>
            <a:ext cx="1195860" cy="1287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100</a:t>
            </a:r>
            <a:r>
              <a:rPr lang="en-US" sz="1600" dirty="0">
                <a:solidFill>
                  <a:schemeClr val="bg1"/>
                </a:solidFill>
              </a:rPr>
              <a:t>%</a:t>
            </a:r>
            <a:endParaRPr lang="en-US" sz="2800" dirty="0">
              <a:solidFill>
                <a:schemeClr val="bg1"/>
              </a:solidFill>
            </a:endParaRPr>
          </a:p>
        </p:txBody>
      </p:sp>
      <p:sp>
        <p:nvSpPr>
          <p:cNvPr id="18" name="Rectangle 17">
            <a:extLst>
              <a:ext uri="{FF2B5EF4-FFF2-40B4-BE49-F238E27FC236}">
                <a16:creationId xmlns:a16="http://schemas.microsoft.com/office/drawing/2014/main" id="{039B0A14-AEC9-723A-9742-A929C23EF9B6}"/>
              </a:ext>
            </a:extLst>
          </p:cNvPr>
          <p:cNvSpPr/>
          <p:nvPr/>
        </p:nvSpPr>
        <p:spPr>
          <a:xfrm>
            <a:off x="5070475" y="1965428"/>
            <a:ext cx="4829174" cy="44814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457200" rtlCol="0" anchor="t" anchorCtr="0"/>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panose="020B0604020202020204"/>
                <a:ea typeface="+mn-ea"/>
                <a:cs typeface="+mn-cs"/>
              </a:rPr>
              <a:t>The Opportunity</a:t>
            </a:r>
          </a:p>
        </p:txBody>
      </p:sp>
      <p:sp>
        <p:nvSpPr>
          <p:cNvPr id="20" name="Rectangle: Rounded Corners 19">
            <a:extLst>
              <a:ext uri="{FF2B5EF4-FFF2-40B4-BE49-F238E27FC236}">
                <a16:creationId xmlns:a16="http://schemas.microsoft.com/office/drawing/2014/main" id="{D47482F1-66B9-5C48-4C5C-8360EAC814B9}"/>
              </a:ext>
            </a:extLst>
          </p:cNvPr>
          <p:cNvSpPr/>
          <p:nvPr/>
        </p:nvSpPr>
        <p:spPr>
          <a:xfrm>
            <a:off x="5275405" y="2427374"/>
            <a:ext cx="4020995" cy="1282455"/>
          </a:xfrm>
          <a:prstGeom prst="roundRect">
            <a:avLst>
              <a:gd name="adj" fmla="val 10207"/>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22" name="Rectangle 21">
            <a:extLst>
              <a:ext uri="{FF2B5EF4-FFF2-40B4-BE49-F238E27FC236}">
                <a16:creationId xmlns:a16="http://schemas.microsoft.com/office/drawing/2014/main" id="{4ADA069F-B8BC-0E74-830D-1BD725BAF93E}"/>
              </a:ext>
            </a:extLst>
          </p:cNvPr>
          <p:cNvSpPr/>
          <p:nvPr/>
        </p:nvSpPr>
        <p:spPr>
          <a:xfrm>
            <a:off x="6478731" y="2427374"/>
            <a:ext cx="2817669" cy="1282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100" dirty="0">
                <a:solidFill>
                  <a:schemeClr val="bg1"/>
                </a:solidFill>
              </a:rPr>
              <a:t>e-finance is aiming to digitize the remaining 3 billion annual government transactions</a:t>
            </a:r>
          </a:p>
        </p:txBody>
      </p:sp>
      <p:sp>
        <p:nvSpPr>
          <p:cNvPr id="23" name="Rectangle 22">
            <a:extLst>
              <a:ext uri="{FF2B5EF4-FFF2-40B4-BE49-F238E27FC236}">
                <a16:creationId xmlns:a16="http://schemas.microsoft.com/office/drawing/2014/main" id="{229E6528-93BA-8A57-029A-DA3661DD6A37}"/>
              </a:ext>
            </a:extLst>
          </p:cNvPr>
          <p:cNvSpPr/>
          <p:nvPr/>
        </p:nvSpPr>
        <p:spPr>
          <a:xfrm>
            <a:off x="5275405" y="2427374"/>
            <a:ext cx="1195860" cy="1287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3</a:t>
            </a:r>
            <a:endParaRPr lang="en-US" sz="1600" dirty="0">
              <a:solidFill>
                <a:schemeClr val="bg1"/>
              </a:solidFill>
            </a:endParaRPr>
          </a:p>
          <a:p>
            <a:pPr algn="ctr"/>
            <a:r>
              <a:rPr lang="en-US" sz="1600" dirty="0">
                <a:solidFill>
                  <a:schemeClr val="bg1"/>
                </a:solidFill>
              </a:rPr>
              <a:t>Bn</a:t>
            </a:r>
            <a:endParaRPr lang="en-US" sz="2800" dirty="0">
              <a:solidFill>
                <a:schemeClr val="bg1"/>
              </a:solidFill>
            </a:endParaRPr>
          </a:p>
        </p:txBody>
      </p:sp>
      <p:sp>
        <p:nvSpPr>
          <p:cNvPr id="31" name="Rectangle: Rounded Corners 30">
            <a:extLst>
              <a:ext uri="{FF2B5EF4-FFF2-40B4-BE49-F238E27FC236}">
                <a16:creationId xmlns:a16="http://schemas.microsoft.com/office/drawing/2014/main" id="{8F8C1EA2-67EA-C31A-CCBF-B0BD641A1D14}"/>
              </a:ext>
            </a:extLst>
          </p:cNvPr>
          <p:cNvSpPr/>
          <p:nvPr/>
        </p:nvSpPr>
        <p:spPr>
          <a:xfrm>
            <a:off x="5275404" y="3709830"/>
            <a:ext cx="4020995" cy="1254864"/>
          </a:xfrm>
          <a:prstGeom prst="roundRect">
            <a:avLst>
              <a:gd name="adj" fmla="val 5874"/>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sp>
        <p:nvSpPr>
          <p:cNvPr id="34" name="Rectangle 33">
            <a:extLst>
              <a:ext uri="{FF2B5EF4-FFF2-40B4-BE49-F238E27FC236}">
                <a16:creationId xmlns:a16="http://schemas.microsoft.com/office/drawing/2014/main" id="{BC6F001C-548A-C35C-4342-6238D5931D96}"/>
              </a:ext>
            </a:extLst>
          </p:cNvPr>
          <p:cNvSpPr/>
          <p:nvPr/>
        </p:nvSpPr>
        <p:spPr>
          <a:xfrm>
            <a:off x="6478731" y="3726435"/>
            <a:ext cx="2817669" cy="1282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100" dirty="0">
                <a:solidFill>
                  <a:schemeClr val="tx1">
                    <a:lumMod val="65000"/>
                    <a:lumOff val="35000"/>
                  </a:schemeClr>
                </a:solidFill>
              </a:rPr>
              <a:t>e-finance is now mandated to process c. EGP 1.5 trillion worth of transactions generated from +50 economic authorities, including the Suez Canal and Egypt Post </a:t>
            </a:r>
          </a:p>
        </p:txBody>
      </p:sp>
      <p:sp>
        <p:nvSpPr>
          <p:cNvPr id="36" name="Rectangle 35">
            <a:extLst>
              <a:ext uri="{FF2B5EF4-FFF2-40B4-BE49-F238E27FC236}">
                <a16:creationId xmlns:a16="http://schemas.microsoft.com/office/drawing/2014/main" id="{E5779CFB-B320-95B9-5F59-E81FD7480339}"/>
              </a:ext>
            </a:extLst>
          </p:cNvPr>
          <p:cNvSpPr/>
          <p:nvPr/>
        </p:nvSpPr>
        <p:spPr>
          <a:xfrm>
            <a:off x="5275405" y="3726435"/>
            <a:ext cx="1195860" cy="1287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2"/>
                </a:solidFill>
                <a:effectLst/>
                <a:uLnTx/>
                <a:uFillTx/>
                <a:latin typeface="Arial" panose="020B0604020202020204"/>
                <a:ea typeface="+mn-ea"/>
                <a:cs typeface="+mn-cs"/>
              </a:rPr>
              <a:t>EGP</a:t>
            </a:r>
            <a:endParaRPr kumimoji="0" lang="en-US" sz="2800" b="0" i="0" u="none" strike="noStrike" kern="1200" cap="none" spc="0" normalizeH="0" baseline="0" noProof="0" dirty="0">
              <a:ln>
                <a:noFill/>
              </a:ln>
              <a:solidFill>
                <a:schemeClr val="accent2"/>
              </a:solidFill>
              <a:effectLst/>
              <a:uLnTx/>
              <a:uFillTx/>
              <a:latin typeface="Arial" panose="020B0604020202020204"/>
              <a:ea typeface="+mn-ea"/>
              <a:cs typeface="+mn-cs"/>
            </a:endParaRPr>
          </a:p>
          <a:p>
            <a:pPr algn="ctr"/>
            <a:r>
              <a:rPr lang="en-US" sz="2800" b="1" dirty="0">
                <a:solidFill>
                  <a:schemeClr val="accent2"/>
                </a:solidFill>
              </a:rPr>
              <a:t>1.5</a:t>
            </a:r>
            <a:endParaRPr lang="en-US" sz="1600" dirty="0">
              <a:solidFill>
                <a:schemeClr val="accent2"/>
              </a:solidFill>
            </a:endParaRPr>
          </a:p>
          <a:p>
            <a:pPr algn="ctr"/>
            <a:r>
              <a:rPr lang="en-US" sz="1600" dirty="0">
                <a:solidFill>
                  <a:schemeClr val="accent2"/>
                </a:solidFill>
              </a:rPr>
              <a:t>Tn</a:t>
            </a:r>
            <a:endParaRPr lang="en-US" sz="2800" dirty="0">
              <a:solidFill>
                <a:schemeClr val="accent2"/>
              </a:solidFill>
            </a:endParaRPr>
          </a:p>
        </p:txBody>
      </p:sp>
      <p:sp>
        <p:nvSpPr>
          <p:cNvPr id="30" name="Rectangle: Rounded Corners 29">
            <a:extLst>
              <a:ext uri="{FF2B5EF4-FFF2-40B4-BE49-F238E27FC236}">
                <a16:creationId xmlns:a16="http://schemas.microsoft.com/office/drawing/2014/main" id="{0CE76EEE-ECAD-B980-B0B1-545C7FB90894}"/>
              </a:ext>
            </a:extLst>
          </p:cNvPr>
          <p:cNvSpPr/>
          <p:nvPr/>
        </p:nvSpPr>
        <p:spPr>
          <a:xfrm>
            <a:off x="5275404" y="4964693"/>
            <a:ext cx="4020995" cy="1299061"/>
          </a:xfrm>
          <a:prstGeom prst="roundRect">
            <a:avLst>
              <a:gd name="adj" fmla="val 10207"/>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32" name="Rectangle 31">
            <a:extLst>
              <a:ext uri="{FF2B5EF4-FFF2-40B4-BE49-F238E27FC236}">
                <a16:creationId xmlns:a16="http://schemas.microsoft.com/office/drawing/2014/main" id="{A83D1A65-AFBA-6EDD-8979-4EB6A2003A85}"/>
              </a:ext>
            </a:extLst>
          </p:cNvPr>
          <p:cNvSpPr/>
          <p:nvPr/>
        </p:nvSpPr>
        <p:spPr>
          <a:xfrm>
            <a:off x="5298265" y="4995314"/>
            <a:ext cx="1195860" cy="1287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panose="020B0604020202020204"/>
                <a:ea typeface="+mn-ea"/>
                <a:cs typeface="+mn-cs"/>
              </a:rPr>
              <a:t>EGP</a:t>
            </a:r>
            <a:endParaRPr kumimoji="0" lang="en-US" sz="2800" b="0" i="0" u="none" strike="noStrike" kern="1200" cap="none" spc="0" normalizeH="0" baseline="0" noProof="0" dirty="0">
              <a:ln>
                <a:noFill/>
              </a:ln>
              <a:solidFill>
                <a:schemeClr val="bg1"/>
              </a:solidFill>
              <a:effectLst/>
              <a:uLnTx/>
              <a:uFillTx/>
              <a:latin typeface="Arial" panose="020B0604020202020204"/>
              <a:ea typeface="+mn-ea"/>
              <a:cs typeface="+mn-cs"/>
            </a:endParaRPr>
          </a:p>
          <a:p>
            <a:pPr algn="ctr"/>
            <a:r>
              <a:rPr lang="en-US" sz="2800" b="1" dirty="0">
                <a:solidFill>
                  <a:schemeClr val="bg1"/>
                </a:solidFill>
              </a:rPr>
              <a:t>2</a:t>
            </a:r>
            <a:endParaRPr lang="en-US" sz="1600" dirty="0">
              <a:solidFill>
                <a:schemeClr val="bg1"/>
              </a:solidFill>
            </a:endParaRPr>
          </a:p>
          <a:p>
            <a:pPr algn="ctr"/>
            <a:r>
              <a:rPr lang="en-US" sz="1600" dirty="0">
                <a:solidFill>
                  <a:schemeClr val="bg1"/>
                </a:solidFill>
              </a:rPr>
              <a:t>Tn</a:t>
            </a:r>
            <a:endParaRPr lang="en-US" sz="2800" dirty="0">
              <a:solidFill>
                <a:schemeClr val="bg1"/>
              </a:solidFill>
            </a:endParaRPr>
          </a:p>
        </p:txBody>
      </p:sp>
      <p:sp>
        <p:nvSpPr>
          <p:cNvPr id="33" name="Rectangle 32">
            <a:extLst>
              <a:ext uri="{FF2B5EF4-FFF2-40B4-BE49-F238E27FC236}">
                <a16:creationId xmlns:a16="http://schemas.microsoft.com/office/drawing/2014/main" id="{8C82D70C-ABC1-AF33-38B5-6304E385BF59}"/>
              </a:ext>
            </a:extLst>
          </p:cNvPr>
          <p:cNvSpPr/>
          <p:nvPr/>
        </p:nvSpPr>
        <p:spPr>
          <a:xfrm>
            <a:off x="6463568" y="4964693"/>
            <a:ext cx="2817669" cy="1282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100" dirty="0">
                <a:solidFill>
                  <a:schemeClr val="bg1"/>
                </a:solidFill>
              </a:rPr>
              <a:t>The annual volume of transactions processed expected to exceed the 2 trillion mark over the next three years </a:t>
            </a:r>
          </a:p>
        </p:txBody>
      </p:sp>
      <p:sp>
        <p:nvSpPr>
          <p:cNvPr id="2" name="Rectangle 1">
            <a:extLst>
              <a:ext uri="{FF2B5EF4-FFF2-40B4-BE49-F238E27FC236}">
                <a16:creationId xmlns:a16="http://schemas.microsoft.com/office/drawing/2014/main" id="{DC163AFA-1628-945F-F55A-6972A0797326}"/>
              </a:ext>
            </a:extLst>
          </p:cNvPr>
          <p:cNvSpPr/>
          <p:nvPr/>
        </p:nvSpPr>
        <p:spPr>
          <a:xfrm>
            <a:off x="577743" y="4995314"/>
            <a:ext cx="1195860" cy="1287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panose="020B0604020202020204"/>
                <a:ea typeface="+mn-ea"/>
                <a:cs typeface="+mn-cs"/>
              </a:rPr>
              <a:t>EGP</a:t>
            </a:r>
            <a:endParaRPr kumimoji="0" lang="en-US" sz="2800" b="0" i="0" u="none" strike="noStrike" kern="1200" cap="none" spc="0" normalizeH="0" baseline="0" noProof="0" dirty="0">
              <a:ln>
                <a:noFill/>
              </a:ln>
              <a:solidFill>
                <a:schemeClr val="bg1"/>
              </a:solidFill>
              <a:effectLst/>
              <a:uLnTx/>
              <a:uFillTx/>
              <a:latin typeface="Arial" panose="020B0604020202020204"/>
              <a:ea typeface="+mn-ea"/>
              <a:cs typeface="+mn-cs"/>
            </a:endParaRPr>
          </a:p>
          <a:p>
            <a:pPr algn="ctr"/>
            <a:r>
              <a:rPr lang="en-US" sz="2800" b="1" dirty="0">
                <a:solidFill>
                  <a:schemeClr val="bg1"/>
                </a:solidFill>
              </a:rPr>
              <a:t>1</a:t>
            </a:r>
            <a:endParaRPr lang="en-US" sz="1600" dirty="0">
              <a:solidFill>
                <a:schemeClr val="bg1"/>
              </a:solidFill>
            </a:endParaRPr>
          </a:p>
          <a:p>
            <a:pPr algn="ctr"/>
            <a:r>
              <a:rPr lang="en-US" sz="1600" dirty="0">
                <a:solidFill>
                  <a:schemeClr val="bg1"/>
                </a:solidFill>
              </a:rPr>
              <a:t>Tn</a:t>
            </a:r>
            <a:endParaRPr lang="en-US" sz="2800" dirty="0">
              <a:solidFill>
                <a:schemeClr val="bg1"/>
              </a:solidFill>
            </a:endParaRPr>
          </a:p>
        </p:txBody>
      </p:sp>
    </p:spTree>
    <p:extLst>
      <p:ext uri="{BB962C8B-B14F-4D97-AF65-F5344CB8AC3E}">
        <p14:creationId xmlns:p14="http://schemas.microsoft.com/office/powerpoint/2010/main" val="2188929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2">
            <a:extLst>
              <a:ext uri="{FF2B5EF4-FFF2-40B4-BE49-F238E27FC236}">
                <a16:creationId xmlns:a16="http://schemas.microsoft.com/office/drawing/2014/main" id="{936F19BF-2790-F56E-3AE9-D75AC58A5D85}"/>
              </a:ext>
            </a:extLst>
          </p:cNvPr>
          <p:cNvSpPr>
            <a:spLocks noGrp="1"/>
          </p:cNvSpPr>
          <p:nvPr>
            <p:ph type="body" sz="quarter" idx="11"/>
          </p:nvPr>
        </p:nvSpPr>
        <p:spPr>
          <a:prstGeom prst="rect">
            <a:avLst/>
          </a:prstGeom>
        </p:spPr>
        <p:txBody>
          <a:bodyPr anchor="t" anchorCtr="0"/>
          <a:lstStyle/>
          <a:p>
            <a:r>
              <a:rPr lang="en-US" sz="1400" b="1" i="1" dirty="0"/>
              <a:t>New Sector – Tourism</a:t>
            </a:r>
          </a:p>
        </p:txBody>
      </p:sp>
      <p:sp>
        <p:nvSpPr>
          <p:cNvPr id="4" name="Title 3">
            <a:extLst>
              <a:ext uri="{FF2B5EF4-FFF2-40B4-BE49-F238E27FC236}">
                <a16:creationId xmlns:a16="http://schemas.microsoft.com/office/drawing/2014/main" id="{B66C498B-707B-88D5-7BF7-E2A85D8FB7EF}"/>
              </a:ext>
            </a:extLst>
          </p:cNvPr>
          <p:cNvSpPr>
            <a:spLocks noGrp="1"/>
          </p:cNvSpPr>
          <p:nvPr>
            <p:ph type="title"/>
          </p:nvPr>
        </p:nvSpPr>
        <p:spPr>
          <a:xfrm>
            <a:off x="606424" y="412751"/>
            <a:ext cx="3937001" cy="692149"/>
          </a:xfrm>
        </p:spPr>
        <p:txBody>
          <a:bodyPr/>
          <a:lstStyle/>
          <a:p>
            <a:r>
              <a:rPr lang="en-US"/>
              <a:t>Expand sector presence to fuel growth </a:t>
            </a:r>
          </a:p>
        </p:txBody>
      </p:sp>
      <p:sp>
        <p:nvSpPr>
          <p:cNvPr id="5" name="Rectangle 4">
            <a:extLst>
              <a:ext uri="{FF2B5EF4-FFF2-40B4-BE49-F238E27FC236}">
                <a16:creationId xmlns:a16="http://schemas.microsoft.com/office/drawing/2014/main" id="{F9B26EBD-44B1-EB94-C2AF-BA4848EFEE35}"/>
              </a:ext>
            </a:extLst>
          </p:cNvPr>
          <p:cNvSpPr/>
          <p:nvPr/>
        </p:nvSpPr>
        <p:spPr>
          <a:xfrm>
            <a:off x="606424" y="1503484"/>
            <a:ext cx="8689976" cy="45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r>
              <a:rPr lang="en-US" sz="1200" dirty="0">
                <a:solidFill>
                  <a:schemeClr val="tx1">
                    <a:lumMod val="50000"/>
                    <a:lumOff val="50000"/>
                  </a:schemeClr>
                </a:solidFill>
              </a:rPr>
              <a:t>e-finance’s efforts have left it well-positioned to capitalize on Egypt’s attractive tourism space </a:t>
            </a:r>
          </a:p>
        </p:txBody>
      </p:sp>
      <p:sp>
        <p:nvSpPr>
          <p:cNvPr id="6" name="Rectangle 5">
            <a:extLst>
              <a:ext uri="{FF2B5EF4-FFF2-40B4-BE49-F238E27FC236}">
                <a16:creationId xmlns:a16="http://schemas.microsoft.com/office/drawing/2014/main" id="{4102B831-D644-4E35-48BF-F3FCAF9A1A6D}"/>
              </a:ext>
            </a:extLst>
          </p:cNvPr>
          <p:cNvSpPr/>
          <p:nvPr/>
        </p:nvSpPr>
        <p:spPr>
          <a:xfrm>
            <a:off x="0" y="1965429"/>
            <a:ext cx="9945920" cy="4479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rtlCol="0" anchor="t" anchorCtr="0"/>
          <a:lstStyle/>
          <a:p>
            <a:pPr algn="ctr"/>
            <a:r>
              <a:rPr lang="en-US" sz="1600" b="1" dirty="0">
                <a:solidFill>
                  <a:schemeClr val="accent2"/>
                </a:solidFill>
              </a:rPr>
              <a:t>Opportunities in Egypt’s Tourism Sector</a:t>
            </a:r>
          </a:p>
        </p:txBody>
      </p:sp>
      <p:sp>
        <p:nvSpPr>
          <p:cNvPr id="7" name="Rectangle: Top Corners Rounded 6">
            <a:extLst>
              <a:ext uri="{FF2B5EF4-FFF2-40B4-BE49-F238E27FC236}">
                <a16:creationId xmlns:a16="http://schemas.microsoft.com/office/drawing/2014/main" id="{F54515BA-F657-33D0-4BE5-2C35BD4B8A15}"/>
              </a:ext>
            </a:extLst>
          </p:cNvPr>
          <p:cNvSpPr/>
          <p:nvPr/>
        </p:nvSpPr>
        <p:spPr>
          <a:xfrm>
            <a:off x="606424" y="2427374"/>
            <a:ext cx="2898070" cy="4430625"/>
          </a:xfrm>
          <a:prstGeom prst="round2SameRect">
            <a:avLst>
              <a:gd name="adj1" fmla="val 14289"/>
              <a:gd name="adj2"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8" name="Rectangle: Top Corners Rounded 7">
            <a:extLst>
              <a:ext uri="{FF2B5EF4-FFF2-40B4-BE49-F238E27FC236}">
                <a16:creationId xmlns:a16="http://schemas.microsoft.com/office/drawing/2014/main" id="{E0B6F8A1-6F14-4163-E71F-C755A9D8F132}"/>
              </a:ext>
            </a:extLst>
          </p:cNvPr>
          <p:cNvSpPr/>
          <p:nvPr/>
        </p:nvSpPr>
        <p:spPr>
          <a:xfrm>
            <a:off x="3504494" y="2427374"/>
            <a:ext cx="2898070" cy="4430625"/>
          </a:xfrm>
          <a:prstGeom prst="round2SameRect">
            <a:avLst>
              <a:gd name="adj1" fmla="val 14289"/>
              <a:gd name="adj2" fmla="val 0"/>
            </a:avLst>
          </a:prstGeom>
          <a:solidFill>
            <a:schemeClr val="bg1">
              <a:lumMod val="85000"/>
            </a:schemeClr>
          </a:solidFill>
          <a:ln>
            <a:noFill/>
          </a:ln>
          <a:effectLst>
            <a:outerShdw blurRad="63500" dist="139700" dir="10800000" sx="99000" sy="99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sp>
        <p:nvSpPr>
          <p:cNvPr id="9" name="Rectangle: Top Corners Rounded 8">
            <a:extLst>
              <a:ext uri="{FF2B5EF4-FFF2-40B4-BE49-F238E27FC236}">
                <a16:creationId xmlns:a16="http://schemas.microsoft.com/office/drawing/2014/main" id="{1A45FB24-DFA9-DD79-65FA-AC9BC88D217F}"/>
              </a:ext>
            </a:extLst>
          </p:cNvPr>
          <p:cNvSpPr/>
          <p:nvPr/>
        </p:nvSpPr>
        <p:spPr>
          <a:xfrm>
            <a:off x="6398330" y="2430046"/>
            <a:ext cx="2898070" cy="4430625"/>
          </a:xfrm>
          <a:prstGeom prst="round2SameRect">
            <a:avLst>
              <a:gd name="adj1" fmla="val 14289"/>
              <a:gd name="adj2" fmla="val 0"/>
            </a:avLst>
          </a:prstGeom>
          <a:solidFill>
            <a:schemeClr val="accent2"/>
          </a:solidFill>
          <a:ln>
            <a:noFill/>
          </a:ln>
          <a:effectLst>
            <a:outerShdw blurRad="63500" dist="139700" dir="10800000" sx="99000" sy="99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sp>
        <p:nvSpPr>
          <p:cNvPr id="16" name="Rectangle: Rounded Corners 15">
            <a:extLst>
              <a:ext uri="{FF2B5EF4-FFF2-40B4-BE49-F238E27FC236}">
                <a16:creationId xmlns:a16="http://schemas.microsoft.com/office/drawing/2014/main" id="{3EDBB90B-676B-88C6-5715-ED50ADA60B14}"/>
              </a:ext>
            </a:extLst>
          </p:cNvPr>
          <p:cNvSpPr/>
          <p:nvPr/>
        </p:nvSpPr>
        <p:spPr>
          <a:xfrm>
            <a:off x="606425" y="4880537"/>
            <a:ext cx="2884325" cy="1564711"/>
          </a:xfrm>
          <a:prstGeom prst="roundRect">
            <a:avLst>
              <a:gd name="adj" fmla="val 44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nchorCtr="0"/>
          <a:lstStyle/>
          <a:p>
            <a:pPr algn="ctr"/>
            <a:r>
              <a:rPr lang="en-US" sz="1200" dirty="0">
                <a:solidFill>
                  <a:schemeClr val="bg1"/>
                </a:solidFill>
              </a:rPr>
              <a:t>Egypt’s tourism revenues in 2022-2023 have reached an all-time high of over USD 16 billion…</a:t>
            </a:r>
            <a:endParaRPr lang="en-US" sz="1200" i="1" dirty="0">
              <a:solidFill>
                <a:schemeClr val="bg1"/>
              </a:solidFill>
            </a:endParaRPr>
          </a:p>
        </p:txBody>
      </p:sp>
      <p:sp>
        <p:nvSpPr>
          <p:cNvPr id="19" name="Rectangle: Rounded Corners 18">
            <a:extLst>
              <a:ext uri="{FF2B5EF4-FFF2-40B4-BE49-F238E27FC236}">
                <a16:creationId xmlns:a16="http://schemas.microsoft.com/office/drawing/2014/main" id="{4FBD49FD-D02F-E433-2A41-0AA80EF7DFB6}"/>
              </a:ext>
            </a:extLst>
          </p:cNvPr>
          <p:cNvSpPr/>
          <p:nvPr/>
        </p:nvSpPr>
        <p:spPr>
          <a:xfrm>
            <a:off x="606423" y="3978275"/>
            <a:ext cx="2898071" cy="746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a:ea typeface="+mn-ea"/>
                <a:cs typeface="+mn-cs"/>
              </a:rPr>
              <a:t>USD</a:t>
            </a:r>
            <a:r>
              <a:rPr kumimoji="0" lang="en-US" sz="2800" b="1" i="0" u="none" strike="noStrike" kern="1200" cap="none" spc="0" normalizeH="0" baseline="0" noProof="0" dirty="0">
                <a:ln>
                  <a:noFill/>
                </a:ln>
                <a:solidFill>
                  <a:schemeClr val="bg1"/>
                </a:solidFill>
                <a:effectLst/>
                <a:uLnTx/>
                <a:uFillTx/>
                <a:latin typeface="Arial"/>
                <a:ea typeface="+mn-ea"/>
                <a:cs typeface="+mn-cs"/>
              </a:rPr>
              <a:t> +</a:t>
            </a:r>
            <a:r>
              <a:rPr kumimoji="0" lang="en-US" sz="3200" b="1" i="0" u="none" strike="noStrike" kern="1200" cap="none" spc="0" normalizeH="0" baseline="0" noProof="0" dirty="0">
                <a:ln>
                  <a:noFill/>
                </a:ln>
                <a:solidFill>
                  <a:schemeClr val="bg1"/>
                </a:solidFill>
                <a:effectLst/>
                <a:uLnTx/>
                <a:uFillTx/>
                <a:latin typeface="Arial"/>
                <a:ea typeface="+mn-ea"/>
                <a:cs typeface="+mn-cs"/>
              </a:rPr>
              <a:t>16</a:t>
            </a:r>
            <a:r>
              <a:rPr kumimoji="0" lang="en-US" sz="1600" i="0" u="none" strike="noStrike" kern="1200" cap="none" spc="0" normalizeH="0" baseline="0" noProof="0" dirty="0">
                <a:ln>
                  <a:noFill/>
                </a:ln>
                <a:solidFill>
                  <a:schemeClr val="bg1"/>
                </a:solidFill>
                <a:effectLst/>
                <a:uLnTx/>
                <a:uFillTx/>
                <a:latin typeface="Arial"/>
                <a:ea typeface="+mn-ea"/>
                <a:cs typeface="+mn-cs"/>
              </a:rPr>
              <a:t>Bn</a:t>
            </a:r>
            <a:endParaRPr kumimoji="0" lang="en-US" sz="2800" i="0" u="none" strike="noStrike" kern="1200" cap="none" spc="0" normalizeH="0" baseline="0" noProof="0" dirty="0">
              <a:ln>
                <a:noFill/>
              </a:ln>
              <a:solidFill>
                <a:schemeClr val="bg1"/>
              </a:solidFill>
              <a:effectLst/>
              <a:uLnTx/>
              <a:uFillTx/>
              <a:latin typeface="Arial"/>
              <a:ea typeface="+mn-ea"/>
              <a:cs typeface="+mn-cs"/>
            </a:endParaRPr>
          </a:p>
        </p:txBody>
      </p:sp>
      <p:pic>
        <p:nvPicPr>
          <p:cNvPr id="8205" name="Graphic 8204" descr="Bar graph with upward trend with solid fill">
            <a:extLst>
              <a:ext uri="{FF2B5EF4-FFF2-40B4-BE49-F238E27FC236}">
                <a16:creationId xmlns:a16="http://schemas.microsoft.com/office/drawing/2014/main" id="{354EC410-10A3-D4B8-2A34-A9B35D5148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23572" y="2642528"/>
            <a:ext cx="1447586" cy="1447586"/>
          </a:xfrm>
          <a:prstGeom prst="rect">
            <a:avLst/>
          </a:prstGeom>
        </p:spPr>
      </p:pic>
      <p:pic>
        <p:nvPicPr>
          <p:cNvPr id="8207" name="Graphic 8206" descr="Money with solid fill">
            <a:extLst>
              <a:ext uri="{FF2B5EF4-FFF2-40B4-BE49-F238E27FC236}">
                <a16:creationId xmlns:a16="http://schemas.microsoft.com/office/drawing/2014/main" id="{915DAEDD-2E49-F317-B388-6C33F98F4A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01770" y="2712635"/>
            <a:ext cx="1307378" cy="1307374"/>
          </a:xfrm>
          <a:prstGeom prst="rect">
            <a:avLst/>
          </a:prstGeom>
        </p:spPr>
      </p:pic>
      <p:pic>
        <p:nvPicPr>
          <p:cNvPr id="8209" name="Graphic 8208" descr="Selfie Stick with solid fill">
            <a:extLst>
              <a:ext uri="{FF2B5EF4-FFF2-40B4-BE49-F238E27FC236}">
                <a16:creationId xmlns:a16="http://schemas.microsoft.com/office/drawing/2014/main" id="{F1819725-7A0A-DA0A-97B7-5772AA74BA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58981" y="2771776"/>
            <a:ext cx="1189096" cy="1189092"/>
          </a:xfrm>
          <a:prstGeom prst="rect">
            <a:avLst/>
          </a:prstGeom>
        </p:spPr>
      </p:pic>
      <p:sp>
        <p:nvSpPr>
          <p:cNvPr id="13" name="Rectangle: Rounded Corners 12">
            <a:extLst>
              <a:ext uri="{FF2B5EF4-FFF2-40B4-BE49-F238E27FC236}">
                <a16:creationId xmlns:a16="http://schemas.microsoft.com/office/drawing/2014/main" id="{C5A13D79-D356-4E98-59FB-0299625BF25E}"/>
              </a:ext>
            </a:extLst>
          </p:cNvPr>
          <p:cNvSpPr/>
          <p:nvPr/>
        </p:nvSpPr>
        <p:spPr>
          <a:xfrm>
            <a:off x="3503964" y="3978275"/>
            <a:ext cx="2898071" cy="746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Arial"/>
                <a:ea typeface="+mn-ea"/>
                <a:cs typeface="+mn-cs"/>
              </a:rPr>
              <a:t>+15</a:t>
            </a:r>
            <a:r>
              <a:rPr kumimoji="0" lang="en-US" sz="1600" i="0" u="none" strike="noStrike" kern="1200" cap="none" spc="0" normalizeH="0" baseline="0" noProof="0" dirty="0">
                <a:ln>
                  <a:noFill/>
                </a:ln>
                <a:solidFill>
                  <a:schemeClr val="accent2"/>
                </a:solidFill>
                <a:effectLst/>
                <a:uLnTx/>
                <a:uFillTx/>
                <a:latin typeface="Arial"/>
                <a:ea typeface="+mn-ea"/>
                <a:cs typeface="+mn-cs"/>
              </a:rPr>
              <a:t>Mn</a:t>
            </a:r>
            <a:endParaRPr kumimoji="0" lang="en-US" sz="2800" i="0" u="none" strike="noStrike" kern="1200" cap="none" spc="0" normalizeH="0" baseline="0" noProof="0" dirty="0">
              <a:ln>
                <a:noFill/>
              </a:ln>
              <a:solidFill>
                <a:schemeClr val="accent2"/>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accent2"/>
              </a:solidFill>
              <a:effectLst/>
              <a:uLnTx/>
              <a:uFillTx/>
              <a:latin typeface="Arial"/>
              <a:ea typeface="+mn-ea"/>
              <a:cs typeface="+mn-cs"/>
            </a:endParaRPr>
          </a:p>
        </p:txBody>
      </p:sp>
      <p:sp>
        <p:nvSpPr>
          <p:cNvPr id="14" name="Rectangle: Rounded Corners 13">
            <a:extLst>
              <a:ext uri="{FF2B5EF4-FFF2-40B4-BE49-F238E27FC236}">
                <a16:creationId xmlns:a16="http://schemas.microsoft.com/office/drawing/2014/main" id="{AF776B0B-F76F-6742-8D30-8B0260333DF5}"/>
              </a:ext>
            </a:extLst>
          </p:cNvPr>
          <p:cNvSpPr/>
          <p:nvPr/>
        </p:nvSpPr>
        <p:spPr>
          <a:xfrm>
            <a:off x="6398330" y="3978275"/>
            <a:ext cx="2898071" cy="746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1"/>
                </a:solidFill>
                <a:effectLst/>
                <a:uLnTx/>
                <a:uFillTx/>
                <a:latin typeface="Arial"/>
                <a:ea typeface="+mn-ea"/>
                <a:cs typeface="+mn-cs"/>
              </a:rPr>
              <a:t>USD</a:t>
            </a:r>
            <a:r>
              <a:rPr kumimoji="0" lang="en-US" sz="2800" b="1" i="0" u="none" strike="noStrike" kern="1200" cap="none" spc="0" normalizeH="0" baseline="0" noProof="0" dirty="0">
                <a:ln>
                  <a:noFill/>
                </a:ln>
                <a:solidFill>
                  <a:schemeClr val="bg1"/>
                </a:solidFill>
                <a:effectLst/>
                <a:uLnTx/>
                <a:uFillTx/>
                <a:latin typeface="Arial"/>
                <a:ea typeface="+mn-ea"/>
                <a:cs typeface="+mn-cs"/>
              </a:rPr>
              <a:t> </a:t>
            </a:r>
            <a:r>
              <a:rPr kumimoji="0" lang="en-US" sz="3200" b="1" i="0" u="none" strike="noStrike" kern="1200" cap="none" spc="0" normalizeH="0" baseline="0" noProof="0" dirty="0">
                <a:ln>
                  <a:noFill/>
                </a:ln>
                <a:solidFill>
                  <a:schemeClr val="bg1"/>
                </a:solidFill>
                <a:effectLst/>
                <a:uLnTx/>
                <a:uFillTx/>
                <a:latin typeface="Arial"/>
                <a:ea typeface="+mn-ea"/>
                <a:cs typeface="+mn-cs"/>
              </a:rPr>
              <a:t>30</a:t>
            </a:r>
            <a:r>
              <a:rPr kumimoji="0" lang="en-US" sz="1600" i="0" u="none" strike="noStrike" kern="1200" cap="none" spc="0" normalizeH="0" baseline="0" noProof="0" dirty="0">
                <a:ln>
                  <a:noFill/>
                </a:ln>
                <a:solidFill>
                  <a:schemeClr val="bg1"/>
                </a:solidFill>
                <a:effectLst/>
                <a:uLnTx/>
                <a:uFillTx/>
                <a:latin typeface="Arial"/>
                <a:ea typeface="+mn-ea"/>
                <a:cs typeface="+mn-cs"/>
              </a:rPr>
              <a:t>Bn</a:t>
            </a:r>
            <a:endParaRPr kumimoji="0" lang="en-US" sz="2800" i="0" u="none" strike="noStrike" kern="1200" cap="none" spc="0" normalizeH="0" baseline="0" noProof="0" dirty="0">
              <a:ln>
                <a:noFill/>
              </a:ln>
              <a:solidFill>
                <a:schemeClr val="bg1"/>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chemeClr val="bg1"/>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D727D45E-0AB6-A64B-A077-82D9809A5407}"/>
              </a:ext>
            </a:extLst>
          </p:cNvPr>
          <p:cNvSpPr/>
          <p:nvPr/>
        </p:nvSpPr>
        <p:spPr>
          <a:xfrm>
            <a:off x="3530927" y="4880537"/>
            <a:ext cx="2884325" cy="1564711"/>
          </a:xfrm>
          <a:prstGeom prst="roundRect">
            <a:avLst>
              <a:gd name="adj" fmla="val 44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nchorCtr="0"/>
          <a:lstStyle/>
          <a:p>
            <a:pPr algn="ctr"/>
            <a:r>
              <a:rPr lang="en-US" sz="1200" dirty="0">
                <a:solidFill>
                  <a:schemeClr val="tx1">
                    <a:lumMod val="65000"/>
                    <a:lumOff val="35000"/>
                  </a:schemeClr>
                </a:solidFill>
              </a:rPr>
              <a:t>… with the number of tourists visiting Egypt in 2022-2023 surpassing the 15 million mark</a:t>
            </a:r>
          </a:p>
        </p:txBody>
      </p:sp>
      <p:sp>
        <p:nvSpPr>
          <p:cNvPr id="17" name="Rectangle: Rounded Corners 16">
            <a:extLst>
              <a:ext uri="{FF2B5EF4-FFF2-40B4-BE49-F238E27FC236}">
                <a16:creationId xmlns:a16="http://schemas.microsoft.com/office/drawing/2014/main" id="{9DE652D8-3A80-3523-0309-603366080921}"/>
              </a:ext>
            </a:extLst>
          </p:cNvPr>
          <p:cNvSpPr/>
          <p:nvPr/>
        </p:nvSpPr>
        <p:spPr>
          <a:xfrm>
            <a:off x="6425115" y="4880537"/>
            <a:ext cx="2884325" cy="1564711"/>
          </a:xfrm>
          <a:prstGeom prst="roundRect">
            <a:avLst>
              <a:gd name="adj" fmla="val 449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nchorCtr="0"/>
          <a:lstStyle/>
          <a:p>
            <a:pPr algn="ctr"/>
            <a:r>
              <a:rPr lang="en-US" sz="1200" dirty="0">
                <a:solidFill>
                  <a:schemeClr val="bg1"/>
                </a:solidFill>
              </a:rPr>
              <a:t>e-finance’s tourism platforms are expected to benefit Egypt’s aggressive strategy to triple annual tourism revenues to c. USD 30 bn over the next three years</a:t>
            </a:r>
          </a:p>
        </p:txBody>
      </p:sp>
      <p:cxnSp>
        <p:nvCxnSpPr>
          <p:cNvPr id="27" name="Straight Connector 26">
            <a:extLst>
              <a:ext uri="{FF2B5EF4-FFF2-40B4-BE49-F238E27FC236}">
                <a16:creationId xmlns:a16="http://schemas.microsoft.com/office/drawing/2014/main" id="{96EAD5EE-0896-83E1-334D-BEA13AA8E6D2}"/>
              </a:ext>
            </a:extLst>
          </p:cNvPr>
          <p:cNvCxnSpPr>
            <a:cxnSpLocks/>
          </p:cNvCxnSpPr>
          <p:nvPr/>
        </p:nvCxnSpPr>
        <p:spPr>
          <a:xfrm>
            <a:off x="4002184" y="4848210"/>
            <a:ext cx="190269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A7494C-6091-F7F5-1D2A-7E604B46328F}"/>
              </a:ext>
            </a:extLst>
          </p:cNvPr>
          <p:cNvCxnSpPr>
            <a:cxnSpLocks/>
          </p:cNvCxnSpPr>
          <p:nvPr/>
        </p:nvCxnSpPr>
        <p:spPr>
          <a:xfrm>
            <a:off x="6896020" y="4848210"/>
            <a:ext cx="19026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23BB6F4-EE40-6669-1242-95C6A1ACEB5E}"/>
              </a:ext>
            </a:extLst>
          </p:cNvPr>
          <p:cNvCxnSpPr>
            <a:cxnSpLocks/>
          </p:cNvCxnSpPr>
          <p:nvPr/>
        </p:nvCxnSpPr>
        <p:spPr>
          <a:xfrm>
            <a:off x="1104114" y="4848210"/>
            <a:ext cx="19026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040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E55029-E5A4-1E04-66BD-06C2DC3773E2}"/>
              </a:ext>
            </a:extLst>
          </p:cNvPr>
          <p:cNvSpPr/>
          <p:nvPr/>
        </p:nvSpPr>
        <p:spPr>
          <a:xfrm>
            <a:off x="0" y="1965428"/>
            <a:ext cx="9905999" cy="44814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91440" rtlCol="0" anchor="t" anchorCtr="0"/>
          <a:lstStyle/>
          <a:p>
            <a:r>
              <a:rPr lang="en-US" sz="1400" b="1" dirty="0">
                <a:solidFill>
                  <a:srgbClr val="002060"/>
                </a:solidFill>
              </a:rPr>
              <a:t>What has e-finance done?</a:t>
            </a:r>
          </a:p>
        </p:txBody>
      </p:sp>
      <p:sp>
        <p:nvSpPr>
          <p:cNvPr id="4" name="Rectangle: Rounded Corners 3">
            <a:extLst>
              <a:ext uri="{FF2B5EF4-FFF2-40B4-BE49-F238E27FC236}">
                <a16:creationId xmlns:a16="http://schemas.microsoft.com/office/drawing/2014/main" id="{3D26AAFE-FF46-22AC-EF11-6C78705A87F4}"/>
              </a:ext>
            </a:extLst>
          </p:cNvPr>
          <p:cNvSpPr/>
          <p:nvPr/>
        </p:nvSpPr>
        <p:spPr>
          <a:xfrm>
            <a:off x="5275405" y="4347334"/>
            <a:ext cx="4020995" cy="1920789"/>
          </a:xfrm>
          <a:prstGeom prst="roundRect">
            <a:avLst>
              <a:gd name="adj" fmla="val 8223"/>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2" name="Rectangle 1">
            <a:extLst>
              <a:ext uri="{FF2B5EF4-FFF2-40B4-BE49-F238E27FC236}">
                <a16:creationId xmlns:a16="http://schemas.microsoft.com/office/drawing/2014/main" id="{BAC3C25F-2C81-BD43-21B2-6E649CE6CD8C}"/>
              </a:ext>
            </a:extLst>
          </p:cNvPr>
          <p:cNvSpPr/>
          <p:nvPr/>
        </p:nvSpPr>
        <p:spPr>
          <a:xfrm>
            <a:off x="5450059" y="4850606"/>
            <a:ext cx="914244" cy="914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27AAF9B2-DDEB-DD98-A770-48FF000C332F}"/>
              </a:ext>
            </a:extLst>
          </p:cNvPr>
          <p:cNvSpPr/>
          <p:nvPr/>
        </p:nvSpPr>
        <p:spPr>
          <a:xfrm>
            <a:off x="606423" y="4992284"/>
            <a:ext cx="4020995" cy="1282455"/>
          </a:xfrm>
          <a:prstGeom prst="roundRect">
            <a:avLst>
              <a:gd name="adj" fmla="val 10207"/>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grpSp>
        <p:nvGrpSpPr>
          <p:cNvPr id="11" name="Group 10">
            <a:extLst>
              <a:ext uri="{FF2B5EF4-FFF2-40B4-BE49-F238E27FC236}">
                <a16:creationId xmlns:a16="http://schemas.microsoft.com/office/drawing/2014/main" id="{15ABD851-EF7D-9D3B-1DEA-48ED6D70B7A1}"/>
              </a:ext>
            </a:extLst>
          </p:cNvPr>
          <p:cNvGrpSpPr/>
          <p:nvPr/>
        </p:nvGrpSpPr>
        <p:grpSpPr>
          <a:xfrm>
            <a:off x="606423" y="3709829"/>
            <a:ext cx="4020995" cy="1597900"/>
            <a:chOff x="606423" y="3709829"/>
            <a:chExt cx="4020995" cy="1597900"/>
          </a:xfrm>
          <a:solidFill>
            <a:schemeClr val="bg1">
              <a:lumMod val="85000"/>
            </a:schemeClr>
          </a:solidFill>
          <a:effectLst>
            <a:outerShdw blurRad="76200" dist="63500" dir="5400000" algn="t" rotWithShape="0">
              <a:prstClr val="black">
                <a:alpha val="10000"/>
              </a:prstClr>
            </a:outerShdw>
          </a:effectLst>
        </p:grpSpPr>
        <p:sp>
          <p:nvSpPr>
            <p:cNvPr id="13" name="Rectangle: Rounded Corners 12">
              <a:extLst>
                <a:ext uri="{FF2B5EF4-FFF2-40B4-BE49-F238E27FC236}">
                  <a16:creationId xmlns:a16="http://schemas.microsoft.com/office/drawing/2014/main" id="{8BF9909B-E09F-7A63-99F5-BEC7AFD27979}"/>
                </a:ext>
              </a:extLst>
            </p:cNvPr>
            <p:cNvSpPr/>
            <p:nvPr/>
          </p:nvSpPr>
          <p:spPr>
            <a:xfrm>
              <a:off x="606423" y="3709829"/>
              <a:ext cx="4020995" cy="1282455"/>
            </a:xfrm>
            <a:prstGeom prst="roundRect">
              <a:avLst>
                <a:gd name="adj" fmla="val 10207"/>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sp>
          <p:nvSpPr>
            <p:cNvPr id="14" name="Isosceles Triangle 13">
              <a:extLst>
                <a:ext uri="{FF2B5EF4-FFF2-40B4-BE49-F238E27FC236}">
                  <a16:creationId xmlns:a16="http://schemas.microsoft.com/office/drawing/2014/main" id="{C2CF6467-26BD-C924-185D-C622BE16E170}"/>
                </a:ext>
              </a:extLst>
            </p:cNvPr>
            <p:cNvSpPr/>
            <p:nvPr/>
          </p:nvSpPr>
          <p:spPr>
            <a:xfrm rot="10800000">
              <a:off x="2414098" y="4992284"/>
              <a:ext cx="405646" cy="315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D75EEEF-C712-DDC0-398B-98AB77A1EDD9}"/>
              </a:ext>
            </a:extLst>
          </p:cNvPr>
          <p:cNvGrpSpPr/>
          <p:nvPr/>
        </p:nvGrpSpPr>
        <p:grpSpPr>
          <a:xfrm>
            <a:off x="606423" y="2427374"/>
            <a:ext cx="4020995" cy="1597900"/>
            <a:chOff x="606423" y="2427374"/>
            <a:chExt cx="4020995" cy="1597900"/>
          </a:xfrm>
          <a:solidFill>
            <a:schemeClr val="accent2"/>
          </a:solidFill>
          <a:effectLst>
            <a:outerShdw blurRad="76200" dist="63500" dir="5400000" algn="t" rotWithShape="0">
              <a:prstClr val="black">
                <a:alpha val="10000"/>
              </a:prstClr>
            </a:outerShdw>
          </a:effectLst>
        </p:grpSpPr>
        <p:sp>
          <p:nvSpPr>
            <p:cNvPr id="18" name="Rectangle: Rounded Corners 17">
              <a:extLst>
                <a:ext uri="{FF2B5EF4-FFF2-40B4-BE49-F238E27FC236}">
                  <a16:creationId xmlns:a16="http://schemas.microsoft.com/office/drawing/2014/main" id="{6BAC0456-C307-4F25-B4E7-98F934FF94DA}"/>
                </a:ext>
              </a:extLst>
            </p:cNvPr>
            <p:cNvSpPr/>
            <p:nvPr/>
          </p:nvSpPr>
          <p:spPr>
            <a:xfrm>
              <a:off x="606423" y="2427374"/>
              <a:ext cx="4020995" cy="1282455"/>
            </a:xfrm>
            <a:prstGeom prst="roundRect">
              <a:avLst>
                <a:gd name="adj" fmla="val 10207"/>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19" name="Isosceles Triangle 18">
              <a:extLst>
                <a:ext uri="{FF2B5EF4-FFF2-40B4-BE49-F238E27FC236}">
                  <a16:creationId xmlns:a16="http://schemas.microsoft.com/office/drawing/2014/main" id="{9E7CADE1-20E4-9749-9C6E-6C02209D7E56}"/>
                </a:ext>
              </a:extLst>
            </p:cNvPr>
            <p:cNvSpPr/>
            <p:nvPr/>
          </p:nvSpPr>
          <p:spPr>
            <a:xfrm rot="10800000">
              <a:off x="2414098" y="3709829"/>
              <a:ext cx="405646" cy="315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 Placeholder 2">
            <a:extLst>
              <a:ext uri="{FF2B5EF4-FFF2-40B4-BE49-F238E27FC236}">
                <a16:creationId xmlns:a16="http://schemas.microsoft.com/office/drawing/2014/main" id="{936F19BF-2790-F56E-3AE9-D75AC58A5D85}"/>
              </a:ext>
            </a:extLst>
          </p:cNvPr>
          <p:cNvSpPr>
            <a:spLocks noGrp="1"/>
          </p:cNvSpPr>
          <p:nvPr>
            <p:ph type="body" sz="quarter" idx="11"/>
          </p:nvPr>
        </p:nvSpPr>
        <p:spPr>
          <a:prstGeom prst="rect">
            <a:avLst/>
          </a:prstGeom>
        </p:spPr>
        <p:txBody>
          <a:bodyPr anchor="t" anchorCtr="0"/>
          <a:lstStyle/>
          <a:p>
            <a:r>
              <a:rPr lang="en-US" sz="1400" b="1" i="1" dirty="0"/>
              <a:t>New sector – Tourism</a:t>
            </a:r>
          </a:p>
        </p:txBody>
      </p:sp>
      <p:sp>
        <p:nvSpPr>
          <p:cNvPr id="28" name="Title 27">
            <a:extLst>
              <a:ext uri="{FF2B5EF4-FFF2-40B4-BE49-F238E27FC236}">
                <a16:creationId xmlns:a16="http://schemas.microsoft.com/office/drawing/2014/main" id="{145EE09B-D46B-DDBA-DF5C-2A3D8F6C3D9B}"/>
              </a:ext>
            </a:extLst>
          </p:cNvPr>
          <p:cNvSpPr>
            <a:spLocks noGrp="1"/>
          </p:cNvSpPr>
          <p:nvPr>
            <p:ph type="title"/>
          </p:nvPr>
        </p:nvSpPr>
        <p:spPr>
          <a:xfrm>
            <a:off x="606424" y="412751"/>
            <a:ext cx="3860801" cy="692149"/>
          </a:xfrm>
        </p:spPr>
        <p:txBody>
          <a:bodyPr/>
          <a:lstStyle/>
          <a:p>
            <a:r>
              <a:rPr lang="en-US" dirty="0"/>
              <a:t>Expand sector presence to fuel growth </a:t>
            </a:r>
          </a:p>
        </p:txBody>
      </p:sp>
      <p:pic>
        <p:nvPicPr>
          <p:cNvPr id="37" name="Graphic 36" descr="Ticket with solid fill">
            <a:extLst>
              <a:ext uri="{FF2B5EF4-FFF2-40B4-BE49-F238E27FC236}">
                <a16:creationId xmlns:a16="http://schemas.microsoft.com/office/drawing/2014/main" id="{0966FB93-9067-2376-794D-FBB0474E77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7687" y="2645017"/>
            <a:ext cx="815262" cy="815262"/>
          </a:xfrm>
          <a:prstGeom prst="rect">
            <a:avLst/>
          </a:prstGeom>
        </p:spPr>
      </p:pic>
      <p:sp>
        <p:nvSpPr>
          <p:cNvPr id="5" name="Rectangle: Rounded Corners 4">
            <a:extLst>
              <a:ext uri="{FF2B5EF4-FFF2-40B4-BE49-F238E27FC236}">
                <a16:creationId xmlns:a16="http://schemas.microsoft.com/office/drawing/2014/main" id="{5FA1C2ED-14A6-239A-4EB4-76A444BD3BD9}"/>
              </a:ext>
            </a:extLst>
          </p:cNvPr>
          <p:cNvSpPr/>
          <p:nvPr/>
        </p:nvSpPr>
        <p:spPr>
          <a:xfrm>
            <a:off x="5275405" y="2427374"/>
            <a:ext cx="4020995" cy="1920789"/>
          </a:xfrm>
          <a:prstGeom prst="roundRect">
            <a:avLst>
              <a:gd name="adj" fmla="val 7480"/>
            </a:avLst>
          </a:prstGeom>
          <a:solidFill>
            <a:schemeClr val="accent2"/>
          </a:solidFill>
          <a:ln>
            <a:noFill/>
          </a:ln>
          <a:effectLst>
            <a:outerShdw blurRad="76200" dist="635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8" name="Rectangle 7">
            <a:extLst>
              <a:ext uri="{FF2B5EF4-FFF2-40B4-BE49-F238E27FC236}">
                <a16:creationId xmlns:a16="http://schemas.microsoft.com/office/drawing/2014/main" id="{CFE27F6E-BD85-A460-A61A-2D9C46BC8038}"/>
              </a:ext>
            </a:extLst>
          </p:cNvPr>
          <p:cNvSpPr/>
          <p:nvPr/>
        </p:nvSpPr>
        <p:spPr>
          <a:xfrm>
            <a:off x="606424" y="1503484"/>
            <a:ext cx="8689976" cy="45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r>
              <a:rPr lang="en-US" sz="1200" dirty="0">
                <a:solidFill>
                  <a:schemeClr val="tx1">
                    <a:lumMod val="50000"/>
                    <a:lumOff val="50000"/>
                  </a:schemeClr>
                </a:solidFill>
              </a:rPr>
              <a:t>As one of the most visited countries in the MENA region, tourism is vital to Egypt’s ability to generate foreign currency and </a:t>
            </a:r>
          </a:p>
          <a:p>
            <a:r>
              <a:rPr lang="en-US" sz="1200" dirty="0">
                <a:solidFill>
                  <a:schemeClr val="tx1">
                    <a:lumMod val="50000"/>
                    <a:lumOff val="50000"/>
                  </a:schemeClr>
                </a:solidFill>
              </a:rPr>
              <a:t>e-finance has been mandated to a play key role in supporting the growth of the sector</a:t>
            </a:r>
          </a:p>
        </p:txBody>
      </p:sp>
      <p:sp>
        <p:nvSpPr>
          <p:cNvPr id="20" name="Rectangle 19">
            <a:extLst>
              <a:ext uri="{FF2B5EF4-FFF2-40B4-BE49-F238E27FC236}">
                <a16:creationId xmlns:a16="http://schemas.microsoft.com/office/drawing/2014/main" id="{D17DFB0E-90F8-6C82-5C9F-F5BF4AA4170B}"/>
              </a:ext>
            </a:extLst>
          </p:cNvPr>
          <p:cNvSpPr/>
          <p:nvPr/>
        </p:nvSpPr>
        <p:spPr>
          <a:xfrm>
            <a:off x="1809749" y="2427374"/>
            <a:ext cx="2817669" cy="1282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100" dirty="0">
                <a:solidFill>
                  <a:schemeClr val="bg1"/>
                </a:solidFill>
              </a:rPr>
              <a:t>Develop e-ticketing and booking solutions for touristic attractions in Egypt</a:t>
            </a:r>
          </a:p>
        </p:txBody>
      </p:sp>
      <p:sp>
        <p:nvSpPr>
          <p:cNvPr id="21" name="Rectangle 20">
            <a:extLst>
              <a:ext uri="{FF2B5EF4-FFF2-40B4-BE49-F238E27FC236}">
                <a16:creationId xmlns:a16="http://schemas.microsoft.com/office/drawing/2014/main" id="{D5B9D62F-66BD-7380-E0FA-6F627B01A926}"/>
              </a:ext>
            </a:extLst>
          </p:cNvPr>
          <p:cNvSpPr/>
          <p:nvPr/>
        </p:nvSpPr>
        <p:spPr>
          <a:xfrm>
            <a:off x="1809749" y="3705432"/>
            <a:ext cx="2817669" cy="1282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100" dirty="0">
                <a:solidFill>
                  <a:schemeClr val="tx1">
                    <a:lumMod val="65000"/>
                    <a:lumOff val="35000"/>
                  </a:schemeClr>
                </a:solidFill>
              </a:rPr>
              <a:t>Mandated to automate digitalized ticketing and payment systems at gift shops across 100 touristic destinations in Egypt</a:t>
            </a:r>
          </a:p>
        </p:txBody>
      </p:sp>
      <p:sp>
        <p:nvSpPr>
          <p:cNvPr id="22" name="Rectangle 21">
            <a:extLst>
              <a:ext uri="{FF2B5EF4-FFF2-40B4-BE49-F238E27FC236}">
                <a16:creationId xmlns:a16="http://schemas.microsoft.com/office/drawing/2014/main" id="{437E7E89-CEA3-2E6B-443A-7C8D8CF6161F}"/>
              </a:ext>
            </a:extLst>
          </p:cNvPr>
          <p:cNvSpPr/>
          <p:nvPr/>
        </p:nvSpPr>
        <p:spPr>
          <a:xfrm>
            <a:off x="1809749" y="4992282"/>
            <a:ext cx="2817669" cy="1282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100" dirty="0">
                <a:solidFill>
                  <a:schemeClr val="bg1"/>
                </a:solidFill>
              </a:rPr>
              <a:t>The number of touristic sites with operational and revenue generating ticketing portals developed by e-finance</a:t>
            </a:r>
          </a:p>
        </p:txBody>
      </p:sp>
      <p:sp>
        <p:nvSpPr>
          <p:cNvPr id="23" name="Rectangle 22">
            <a:extLst>
              <a:ext uri="{FF2B5EF4-FFF2-40B4-BE49-F238E27FC236}">
                <a16:creationId xmlns:a16="http://schemas.microsoft.com/office/drawing/2014/main" id="{D0DBD9F0-B6BD-A254-CBAC-F31CB6B73214}"/>
              </a:ext>
            </a:extLst>
          </p:cNvPr>
          <p:cNvSpPr/>
          <p:nvPr/>
        </p:nvSpPr>
        <p:spPr>
          <a:xfrm>
            <a:off x="740887" y="3701038"/>
            <a:ext cx="1068862" cy="1291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accent2"/>
                </a:solidFill>
              </a:rPr>
              <a:t>+100</a:t>
            </a:r>
          </a:p>
          <a:p>
            <a:r>
              <a:rPr lang="en-US" sz="1600" dirty="0">
                <a:solidFill>
                  <a:srgbClr val="002060"/>
                </a:solidFill>
              </a:rPr>
              <a:t>Touristic Sites</a:t>
            </a:r>
          </a:p>
        </p:txBody>
      </p:sp>
      <p:sp>
        <p:nvSpPr>
          <p:cNvPr id="24" name="Rectangle 23">
            <a:extLst>
              <a:ext uri="{FF2B5EF4-FFF2-40B4-BE49-F238E27FC236}">
                <a16:creationId xmlns:a16="http://schemas.microsoft.com/office/drawing/2014/main" id="{2330AF78-ACAB-1CF3-97FA-B5254C75460E}"/>
              </a:ext>
            </a:extLst>
          </p:cNvPr>
          <p:cNvSpPr/>
          <p:nvPr/>
        </p:nvSpPr>
        <p:spPr>
          <a:xfrm>
            <a:off x="606423" y="5001072"/>
            <a:ext cx="1195860" cy="1264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69</a:t>
            </a:r>
          </a:p>
        </p:txBody>
      </p:sp>
      <p:sp>
        <p:nvSpPr>
          <p:cNvPr id="26" name="Rectangle 25">
            <a:extLst>
              <a:ext uri="{FF2B5EF4-FFF2-40B4-BE49-F238E27FC236}">
                <a16:creationId xmlns:a16="http://schemas.microsoft.com/office/drawing/2014/main" id="{7913E8DF-ADE8-F297-C6A4-E35714142473}"/>
              </a:ext>
            </a:extLst>
          </p:cNvPr>
          <p:cNvSpPr/>
          <p:nvPr/>
        </p:nvSpPr>
        <p:spPr>
          <a:xfrm>
            <a:off x="6478731" y="2427374"/>
            <a:ext cx="2817669" cy="1919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100" dirty="0">
                <a:solidFill>
                  <a:schemeClr val="bg1"/>
                </a:solidFill>
              </a:rPr>
              <a:t>Develop a tourism booking platform for transportation, entertainment, and events </a:t>
            </a:r>
          </a:p>
          <a:p>
            <a:r>
              <a:rPr lang="en-US" sz="1100" dirty="0">
                <a:solidFill>
                  <a:schemeClr val="bg1"/>
                </a:solidFill>
              </a:rPr>
              <a:t>at Egypt’s major touristic sites</a:t>
            </a:r>
          </a:p>
        </p:txBody>
      </p:sp>
      <p:sp>
        <p:nvSpPr>
          <p:cNvPr id="27" name="Rectangle 26">
            <a:extLst>
              <a:ext uri="{FF2B5EF4-FFF2-40B4-BE49-F238E27FC236}">
                <a16:creationId xmlns:a16="http://schemas.microsoft.com/office/drawing/2014/main" id="{3854F4E8-B61A-B170-4C53-94A1F99E4208}"/>
              </a:ext>
            </a:extLst>
          </p:cNvPr>
          <p:cNvSpPr/>
          <p:nvPr/>
        </p:nvSpPr>
        <p:spPr>
          <a:xfrm>
            <a:off x="6478731" y="4354778"/>
            <a:ext cx="2817669" cy="1919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100" dirty="0">
                <a:solidFill>
                  <a:schemeClr val="tx1">
                    <a:lumMod val="65000"/>
                    <a:lumOff val="35000"/>
                  </a:schemeClr>
                </a:solidFill>
              </a:rPr>
              <a:t>Providing a platform called “</a:t>
            </a:r>
            <a:r>
              <a:rPr lang="en-US" sz="1100" dirty="0" err="1">
                <a:solidFill>
                  <a:schemeClr val="tx1">
                    <a:lumMod val="65000"/>
                    <a:lumOff val="35000"/>
                  </a:schemeClr>
                </a:solidFill>
              </a:rPr>
              <a:t>Konouz</a:t>
            </a:r>
            <a:r>
              <a:rPr lang="en-US" sz="1100" dirty="0">
                <a:solidFill>
                  <a:schemeClr val="tx1">
                    <a:lumMod val="65000"/>
                    <a:lumOff val="35000"/>
                  </a:schemeClr>
                </a:solidFill>
              </a:rPr>
              <a:t>” dedicated to the sale of certified high-quality replicas of Egyptian artifacts</a:t>
            </a:r>
          </a:p>
        </p:txBody>
      </p:sp>
      <p:pic>
        <p:nvPicPr>
          <p:cNvPr id="8194" name="Picture 2" descr="Egypt Replica Treasures Company | Odoo">
            <a:extLst>
              <a:ext uri="{FF2B5EF4-FFF2-40B4-BE49-F238E27FC236}">
                <a16:creationId xmlns:a16="http://schemas.microsoft.com/office/drawing/2014/main" id="{94D98B2A-5CB9-ED24-341A-CF252D0192D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84" t="12071" r="4284" b="13124"/>
          <a:stretch/>
        </p:blipFill>
        <p:spPr bwMode="auto">
          <a:xfrm>
            <a:off x="5450060" y="4972445"/>
            <a:ext cx="914244" cy="670566"/>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Pyramid with solid fill">
            <a:extLst>
              <a:ext uri="{FF2B5EF4-FFF2-40B4-BE49-F238E27FC236}">
                <a16:creationId xmlns:a16="http://schemas.microsoft.com/office/drawing/2014/main" id="{A81B8DB0-6B69-5F7B-E131-2D7157268B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78634" y="2817164"/>
            <a:ext cx="914400" cy="914400"/>
          </a:xfrm>
          <a:prstGeom prst="rect">
            <a:avLst/>
          </a:prstGeom>
        </p:spPr>
      </p:pic>
    </p:spTree>
    <p:extLst>
      <p:ext uri="{BB962C8B-B14F-4D97-AF65-F5344CB8AC3E}">
        <p14:creationId xmlns:p14="http://schemas.microsoft.com/office/powerpoint/2010/main" val="22328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F3B5B4-6D10-ECE3-EF71-82482E1A2F54}"/>
              </a:ext>
            </a:extLst>
          </p:cNvPr>
          <p:cNvSpPr/>
          <p:nvPr/>
        </p:nvSpPr>
        <p:spPr>
          <a:xfrm>
            <a:off x="0" y="0"/>
            <a:ext cx="990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FC96971-0983-BA0F-0B1E-34D8959CEE8E}"/>
              </a:ext>
            </a:extLst>
          </p:cNvPr>
          <p:cNvSpPr txBox="1"/>
          <p:nvPr/>
        </p:nvSpPr>
        <p:spPr>
          <a:xfrm>
            <a:off x="606425" y="3178627"/>
            <a:ext cx="3860254" cy="765571"/>
          </a:xfrm>
          <a:prstGeom prst="rect">
            <a:avLst/>
          </a:prstGeom>
          <a:noFill/>
        </p:spPr>
        <p:txBody>
          <a:bodyPr wrap="square" lIns="0" tIns="0" rIns="0" bIns="0" anchor="ctr" anchorCtr="0">
            <a:noAutofit/>
          </a:bodyPr>
          <a:lstStyle/>
          <a:p>
            <a:pPr defTabSz="413126"/>
            <a:r>
              <a:rPr lang="en-US" sz="4800" b="1" dirty="0">
                <a:solidFill>
                  <a:schemeClr val="bg1"/>
                </a:solidFill>
                <a:latin typeface="Arial" panose="020B0604020202020204" pitchFamily="34" charset="0"/>
                <a:cs typeface="Arial" panose="020B0604020202020204" pitchFamily="34" charset="0"/>
              </a:rPr>
              <a:t>Introduction</a:t>
            </a:r>
          </a:p>
        </p:txBody>
      </p:sp>
      <p:sp>
        <p:nvSpPr>
          <p:cNvPr id="10" name="TextBox 9">
            <a:extLst>
              <a:ext uri="{FF2B5EF4-FFF2-40B4-BE49-F238E27FC236}">
                <a16:creationId xmlns:a16="http://schemas.microsoft.com/office/drawing/2014/main" id="{D09CA477-405D-469E-DA1A-0B67D17FD441}"/>
              </a:ext>
            </a:extLst>
          </p:cNvPr>
          <p:cNvSpPr txBox="1"/>
          <p:nvPr/>
        </p:nvSpPr>
        <p:spPr>
          <a:xfrm>
            <a:off x="606423" y="3944198"/>
            <a:ext cx="4495029" cy="765565"/>
          </a:xfrm>
          <a:prstGeom prst="rect">
            <a:avLst/>
          </a:prstGeom>
          <a:noFill/>
        </p:spPr>
        <p:txBody>
          <a:bodyPr wrap="square" lIns="0" tIns="0" rIns="0" bIns="0" anchor="ctr" anchorCtr="0">
            <a:noAutofit/>
          </a:bodyPr>
          <a:lstStyle/>
          <a:p>
            <a:pPr defTabSz="413126"/>
            <a:r>
              <a:rPr lang="en-US" sz="1600" dirty="0">
                <a:solidFill>
                  <a:schemeClr val="bg1"/>
                </a:solidFill>
                <a:latin typeface="Arial" panose="020B0604020202020204" pitchFamily="34" charset="0"/>
                <a:cs typeface="Arial" panose="020B0604020202020204" pitchFamily="34" charset="0"/>
              </a:rPr>
              <a:t>e-finance is a leading fintech focused investment management firm in Egypt</a:t>
            </a:r>
          </a:p>
        </p:txBody>
      </p:sp>
      <p:cxnSp>
        <p:nvCxnSpPr>
          <p:cNvPr id="11" name="Straight Connector 10">
            <a:extLst>
              <a:ext uri="{FF2B5EF4-FFF2-40B4-BE49-F238E27FC236}">
                <a16:creationId xmlns:a16="http://schemas.microsoft.com/office/drawing/2014/main" id="{381E011B-9AB9-A65B-B73C-EEE710F3ACE0}"/>
              </a:ext>
            </a:extLst>
          </p:cNvPr>
          <p:cNvCxnSpPr/>
          <p:nvPr/>
        </p:nvCxnSpPr>
        <p:spPr>
          <a:xfrm>
            <a:off x="606425" y="3944203"/>
            <a:ext cx="4222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B065A270-82AA-C888-9911-EE73E4F57107}"/>
              </a:ext>
            </a:extLst>
          </p:cNvPr>
          <p:cNvGrpSpPr/>
          <p:nvPr/>
        </p:nvGrpSpPr>
        <p:grpSpPr>
          <a:xfrm>
            <a:off x="5435598" y="977900"/>
            <a:ext cx="6321307" cy="6237288"/>
            <a:chOff x="11471275" y="1035050"/>
            <a:chExt cx="4538663" cy="4478338"/>
          </a:xfrm>
          <a:solidFill>
            <a:schemeClr val="bg1">
              <a:alpha val="20000"/>
            </a:schemeClr>
          </a:solidFill>
        </p:grpSpPr>
        <p:sp>
          <p:nvSpPr>
            <p:cNvPr id="17" name="Oval 6">
              <a:extLst>
                <a:ext uri="{FF2B5EF4-FFF2-40B4-BE49-F238E27FC236}">
                  <a16:creationId xmlns:a16="http://schemas.microsoft.com/office/drawing/2014/main" id="{AA4F6041-D386-2792-6430-76A82F0874F3}"/>
                </a:ext>
              </a:extLst>
            </p:cNvPr>
            <p:cNvSpPr>
              <a:spLocks noChangeArrowheads="1"/>
            </p:cNvSpPr>
            <p:nvPr/>
          </p:nvSpPr>
          <p:spPr bwMode="auto">
            <a:xfrm>
              <a:off x="13569950" y="1035050"/>
              <a:ext cx="342900" cy="3429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C3D375F5-20FF-5AED-2D6C-5D887D5EDEC7}"/>
                </a:ext>
              </a:extLst>
            </p:cNvPr>
            <p:cNvSpPr>
              <a:spLocks/>
            </p:cNvSpPr>
            <p:nvPr/>
          </p:nvSpPr>
          <p:spPr bwMode="auto">
            <a:xfrm>
              <a:off x="13438188" y="1368425"/>
              <a:ext cx="606425" cy="427038"/>
            </a:xfrm>
            <a:custGeom>
              <a:avLst/>
              <a:gdLst>
                <a:gd name="T0" fmla="*/ 1390 w 1412"/>
                <a:gd name="T1" fmla="*/ 663 h 996"/>
                <a:gd name="T2" fmla="*/ 1026 w 1412"/>
                <a:gd name="T3" fmla="*/ 0 h 996"/>
                <a:gd name="T4" fmla="*/ 947 w 1412"/>
                <a:gd name="T5" fmla="*/ 79 h 996"/>
                <a:gd name="T6" fmla="*/ 386 w 1412"/>
                <a:gd name="T7" fmla="*/ 0 h 996"/>
                <a:gd name="T8" fmla="*/ 22 w 1412"/>
                <a:gd name="T9" fmla="*/ 663 h 996"/>
                <a:gd name="T10" fmla="*/ 1390 w 1412"/>
                <a:gd name="T11" fmla="*/ 663 h 996"/>
              </a:gdLst>
              <a:ahLst/>
              <a:cxnLst>
                <a:cxn ang="0">
                  <a:pos x="T0" y="T1"/>
                </a:cxn>
                <a:cxn ang="0">
                  <a:pos x="T2" y="T3"/>
                </a:cxn>
                <a:cxn ang="0">
                  <a:pos x="T4" y="T5"/>
                </a:cxn>
                <a:cxn ang="0">
                  <a:pos x="T6" y="T7"/>
                </a:cxn>
                <a:cxn ang="0">
                  <a:pos x="T8" y="T9"/>
                </a:cxn>
                <a:cxn ang="0">
                  <a:pos x="T10" y="T11"/>
                </a:cxn>
              </a:cxnLst>
              <a:rect l="0" t="0" r="r" b="b"/>
              <a:pathLst>
                <a:path w="1412" h="996">
                  <a:moveTo>
                    <a:pt x="1390" y="663"/>
                  </a:moveTo>
                  <a:cubicBezTo>
                    <a:pt x="1412" y="389"/>
                    <a:pt x="1269" y="128"/>
                    <a:pt x="1026" y="0"/>
                  </a:cubicBezTo>
                  <a:cubicBezTo>
                    <a:pt x="1004" y="30"/>
                    <a:pt x="977" y="57"/>
                    <a:pt x="947" y="79"/>
                  </a:cubicBezTo>
                  <a:cubicBezTo>
                    <a:pt x="770" y="212"/>
                    <a:pt x="519" y="177"/>
                    <a:pt x="386" y="0"/>
                  </a:cubicBezTo>
                  <a:cubicBezTo>
                    <a:pt x="143" y="128"/>
                    <a:pt x="0" y="389"/>
                    <a:pt x="22" y="663"/>
                  </a:cubicBezTo>
                  <a:cubicBezTo>
                    <a:pt x="417" y="996"/>
                    <a:pt x="995" y="996"/>
                    <a:pt x="1390" y="6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8">
              <a:extLst>
                <a:ext uri="{FF2B5EF4-FFF2-40B4-BE49-F238E27FC236}">
                  <a16:creationId xmlns:a16="http://schemas.microsoft.com/office/drawing/2014/main" id="{CF55B889-B4FF-63A0-F137-0A78A8850842}"/>
                </a:ext>
              </a:extLst>
            </p:cNvPr>
            <p:cNvSpPr>
              <a:spLocks noChangeArrowheads="1"/>
            </p:cNvSpPr>
            <p:nvPr/>
          </p:nvSpPr>
          <p:spPr bwMode="auto">
            <a:xfrm>
              <a:off x="11603038" y="2589213"/>
              <a:ext cx="342900" cy="3429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5C2B46D9-7E92-8819-2E49-971E52A54FF1}"/>
                </a:ext>
              </a:extLst>
            </p:cNvPr>
            <p:cNvSpPr>
              <a:spLocks/>
            </p:cNvSpPr>
            <p:nvPr/>
          </p:nvSpPr>
          <p:spPr bwMode="auto">
            <a:xfrm>
              <a:off x="11471275" y="2922588"/>
              <a:ext cx="604838" cy="427038"/>
            </a:xfrm>
            <a:custGeom>
              <a:avLst/>
              <a:gdLst>
                <a:gd name="T0" fmla="*/ 1391 w 1413"/>
                <a:gd name="T1" fmla="*/ 663 h 996"/>
                <a:gd name="T2" fmla="*/ 1027 w 1413"/>
                <a:gd name="T3" fmla="*/ 0 h 996"/>
                <a:gd name="T4" fmla="*/ 948 w 1413"/>
                <a:gd name="T5" fmla="*/ 79 h 996"/>
                <a:gd name="T6" fmla="*/ 386 w 1413"/>
                <a:gd name="T7" fmla="*/ 0 h 996"/>
                <a:gd name="T8" fmla="*/ 22 w 1413"/>
                <a:gd name="T9" fmla="*/ 663 h 996"/>
                <a:gd name="T10" fmla="*/ 1391 w 1413"/>
                <a:gd name="T11" fmla="*/ 663 h 996"/>
              </a:gdLst>
              <a:ahLst/>
              <a:cxnLst>
                <a:cxn ang="0">
                  <a:pos x="T0" y="T1"/>
                </a:cxn>
                <a:cxn ang="0">
                  <a:pos x="T2" y="T3"/>
                </a:cxn>
                <a:cxn ang="0">
                  <a:pos x="T4" y="T5"/>
                </a:cxn>
                <a:cxn ang="0">
                  <a:pos x="T6" y="T7"/>
                </a:cxn>
                <a:cxn ang="0">
                  <a:pos x="T8" y="T9"/>
                </a:cxn>
                <a:cxn ang="0">
                  <a:pos x="T10" y="T11"/>
                </a:cxn>
              </a:cxnLst>
              <a:rect l="0" t="0" r="r" b="b"/>
              <a:pathLst>
                <a:path w="1413" h="996">
                  <a:moveTo>
                    <a:pt x="1391" y="663"/>
                  </a:moveTo>
                  <a:cubicBezTo>
                    <a:pt x="1413" y="389"/>
                    <a:pt x="1270" y="128"/>
                    <a:pt x="1027" y="0"/>
                  </a:cubicBezTo>
                  <a:cubicBezTo>
                    <a:pt x="1004" y="30"/>
                    <a:pt x="977" y="57"/>
                    <a:pt x="948" y="79"/>
                  </a:cubicBezTo>
                  <a:cubicBezTo>
                    <a:pt x="771" y="212"/>
                    <a:pt x="520" y="177"/>
                    <a:pt x="386" y="0"/>
                  </a:cubicBezTo>
                  <a:cubicBezTo>
                    <a:pt x="143" y="128"/>
                    <a:pt x="0" y="389"/>
                    <a:pt x="22" y="663"/>
                  </a:cubicBezTo>
                  <a:cubicBezTo>
                    <a:pt x="418" y="996"/>
                    <a:pt x="995" y="996"/>
                    <a:pt x="1391" y="6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10">
              <a:extLst>
                <a:ext uri="{FF2B5EF4-FFF2-40B4-BE49-F238E27FC236}">
                  <a16:creationId xmlns:a16="http://schemas.microsoft.com/office/drawing/2014/main" id="{4ED6279A-8948-8E69-1C12-2955352A0154}"/>
                </a:ext>
              </a:extLst>
            </p:cNvPr>
            <p:cNvSpPr>
              <a:spLocks noChangeArrowheads="1"/>
            </p:cNvSpPr>
            <p:nvPr/>
          </p:nvSpPr>
          <p:spPr bwMode="auto">
            <a:xfrm>
              <a:off x="12247563" y="4740275"/>
              <a:ext cx="342900" cy="344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id="{41964703-D988-EC1F-1225-AB0169FF9577}"/>
                </a:ext>
              </a:extLst>
            </p:cNvPr>
            <p:cNvSpPr>
              <a:spLocks/>
            </p:cNvSpPr>
            <p:nvPr/>
          </p:nvSpPr>
          <p:spPr bwMode="auto">
            <a:xfrm>
              <a:off x="12115800" y="5073650"/>
              <a:ext cx="606425" cy="427038"/>
            </a:xfrm>
            <a:custGeom>
              <a:avLst/>
              <a:gdLst>
                <a:gd name="T0" fmla="*/ 1391 w 1413"/>
                <a:gd name="T1" fmla="*/ 663 h 996"/>
                <a:gd name="T2" fmla="*/ 1026 w 1413"/>
                <a:gd name="T3" fmla="*/ 0 h 996"/>
                <a:gd name="T4" fmla="*/ 948 w 1413"/>
                <a:gd name="T5" fmla="*/ 79 h 996"/>
                <a:gd name="T6" fmla="*/ 386 w 1413"/>
                <a:gd name="T7" fmla="*/ 0 h 996"/>
                <a:gd name="T8" fmla="*/ 22 w 1413"/>
                <a:gd name="T9" fmla="*/ 663 h 996"/>
                <a:gd name="T10" fmla="*/ 1391 w 1413"/>
                <a:gd name="T11" fmla="*/ 663 h 996"/>
              </a:gdLst>
              <a:ahLst/>
              <a:cxnLst>
                <a:cxn ang="0">
                  <a:pos x="T0" y="T1"/>
                </a:cxn>
                <a:cxn ang="0">
                  <a:pos x="T2" y="T3"/>
                </a:cxn>
                <a:cxn ang="0">
                  <a:pos x="T4" y="T5"/>
                </a:cxn>
                <a:cxn ang="0">
                  <a:pos x="T6" y="T7"/>
                </a:cxn>
                <a:cxn ang="0">
                  <a:pos x="T8" y="T9"/>
                </a:cxn>
                <a:cxn ang="0">
                  <a:pos x="T10" y="T11"/>
                </a:cxn>
              </a:cxnLst>
              <a:rect l="0" t="0" r="r" b="b"/>
              <a:pathLst>
                <a:path w="1413" h="996">
                  <a:moveTo>
                    <a:pt x="1391" y="663"/>
                  </a:moveTo>
                  <a:cubicBezTo>
                    <a:pt x="1413" y="389"/>
                    <a:pt x="1270" y="128"/>
                    <a:pt x="1026" y="0"/>
                  </a:cubicBezTo>
                  <a:cubicBezTo>
                    <a:pt x="1004" y="30"/>
                    <a:pt x="977" y="57"/>
                    <a:pt x="948" y="79"/>
                  </a:cubicBezTo>
                  <a:cubicBezTo>
                    <a:pt x="771" y="212"/>
                    <a:pt x="519" y="177"/>
                    <a:pt x="386" y="0"/>
                  </a:cubicBezTo>
                  <a:cubicBezTo>
                    <a:pt x="143" y="128"/>
                    <a:pt x="0" y="389"/>
                    <a:pt x="22" y="663"/>
                  </a:cubicBezTo>
                  <a:cubicBezTo>
                    <a:pt x="418" y="996"/>
                    <a:pt x="995" y="996"/>
                    <a:pt x="1391" y="6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12">
              <a:extLst>
                <a:ext uri="{FF2B5EF4-FFF2-40B4-BE49-F238E27FC236}">
                  <a16:creationId xmlns:a16="http://schemas.microsoft.com/office/drawing/2014/main" id="{E91094FA-5EA0-7A44-3A17-FB3DAAD70D04}"/>
                </a:ext>
              </a:extLst>
            </p:cNvPr>
            <p:cNvSpPr>
              <a:spLocks noChangeArrowheads="1"/>
            </p:cNvSpPr>
            <p:nvPr/>
          </p:nvSpPr>
          <p:spPr bwMode="auto">
            <a:xfrm>
              <a:off x="15535275" y="2589213"/>
              <a:ext cx="344488" cy="3429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id="{7528E4D5-6123-CADA-2A94-6B840A6D7D75}"/>
                </a:ext>
              </a:extLst>
            </p:cNvPr>
            <p:cNvSpPr>
              <a:spLocks/>
            </p:cNvSpPr>
            <p:nvPr/>
          </p:nvSpPr>
          <p:spPr bwMode="auto">
            <a:xfrm>
              <a:off x="15405100" y="2922588"/>
              <a:ext cx="604838" cy="427038"/>
            </a:xfrm>
            <a:custGeom>
              <a:avLst/>
              <a:gdLst>
                <a:gd name="T0" fmla="*/ 22 w 1412"/>
                <a:gd name="T1" fmla="*/ 663 h 996"/>
                <a:gd name="T2" fmla="*/ 386 w 1412"/>
                <a:gd name="T3" fmla="*/ 0 h 996"/>
                <a:gd name="T4" fmla="*/ 465 w 1412"/>
                <a:gd name="T5" fmla="*/ 79 h 996"/>
                <a:gd name="T6" fmla="*/ 1026 w 1412"/>
                <a:gd name="T7" fmla="*/ 0 h 996"/>
                <a:gd name="T8" fmla="*/ 1390 w 1412"/>
                <a:gd name="T9" fmla="*/ 663 h 996"/>
                <a:gd name="T10" fmla="*/ 22 w 1412"/>
                <a:gd name="T11" fmla="*/ 663 h 996"/>
              </a:gdLst>
              <a:ahLst/>
              <a:cxnLst>
                <a:cxn ang="0">
                  <a:pos x="T0" y="T1"/>
                </a:cxn>
                <a:cxn ang="0">
                  <a:pos x="T2" y="T3"/>
                </a:cxn>
                <a:cxn ang="0">
                  <a:pos x="T4" y="T5"/>
                </a:cxn>
                <a:cxn ang="0">
                  <a:pos x="T6" y="T7"/>
                </a:cxn>
                <a:cxn ang="0">
                  <a:pos x="T8" y="T9"/>
                </a:cxn>
                <a:cxn ang="0">
                  <a:pos x="T10" y="T11"/>
                </a:cxn>
              </a:cxnLst>
              <a:rect l="0" t="0" r="r" b="b"/>
              <a:pathLst>
                <a:path w="1412" h="996">
                  <a:moveTo>
                    <a:pt x="22" y="663"/>
                  </a:moveTo>
                  <a:cubicBezTo>
                    <a:pt x="0" y="389"/>
                    <a:pt x="143" y="128"/>
                    <a:pt x="386" y="0"/>
                  </a:cubicBezTo>
                  <a:cubicBezTo>
                    <a:pt x="408" y="30"/>
                    <a:pt x="435" y="57"/>
                    <a:pt x="465" y="79"/>
                  </a:cubicBezTo>
                  <a:cubicBezTo>
                    <a:pt x="642" y="212"/>
                    <a:pt x="893" y="177"/>
                    <a:pt x="1026" y="0"/>
                  </a:cubicBezTo>
                  <a:cubicBezTo>
                    <a:pt x="1269" y="128"/>
                    <a:pt x="1412" y="389"/>
                    <a:pt x="1390" y="663"/>
                  </a:cubicBezTo>
                  <a:cubicBezTo>
                    <a:pt x="995" y="996"/>
                    <a:pt x="417" y="996"/>
                    <a:pt x="22" y="6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Oval 14">
              <a:extLst>
                <a:ext uri="{FF2B5EF4-FFF2-40B4-BE49-F238E27FC236}">
                  <a16:creationId xmlns:a16="http://schemas.microsoft.com/office/drawing/2014/main" id="{BEC2F6B4-DACB-0841-C1D5-3E073A91C61A}"/>
                </a:ext>
              </a:extLst>
            </p:cNvPr>
            <p:cNvSpPr>
              <a:spLocks noChangeArrowheads="1"/>
            </p:cNvSpPr>
            <p:nvPr/>
          </p:nvSpPr>
          <p:spPr bwMode="auto">
            <a:xfrm>
              <a:off x="14890750" y="4740275"/>
              <a:ext cx="342900" cy="3444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a:extLst>
                <a:ext uri="{FF2B5EF4-FFF2-40B4-BE49-F238E27FC236}">
                  <a16:creationId xmlns:a16="http://schemas.microsoft.com/office/drawing/2014/main" id="{2998F31A-4BAF-F336-B355-5553BD373D34}"/>
                </a:ext>
              </a:extLst>
            </p:cNvPr>
            <p:cNvSpPr>
              <a:spLocks/>
            </p:cNvSpPr>
            <p:nvPr/>
          </p:nvSpPr>
          <p:spPr bwMode="auto">
            <a:xfrm>
              <a:off x="14758988" y="5073650"/>
              <a:ext cx="606425" cy="427038"/>
            </a:xfrm>
            <a:custGeom>
              <a:avLst/>
              <a:gdLst>
                <a:gd name="T0" fmla="*/ 22 w 1413"/>
                <a:gd name="T1" fmla="*/ 663 h 996"/>
                <a:gd name="T2" fmla="*/ 386 w 1413"/>
                <a:gd name="T3" fmla="*/ 0 h 996"/>
                <a:gd name="T4" fmla="*/ 465 w 1413"/>
                <a:gd name="T5" fmla="*/ 79 h 996"/>
                <a:gd name="T6" fmla="*/ 1026 w 1413"/>
                <a:gd name="T7" fmla="*/ 0 h 996"/>
                <a:gd name="T8" fmla="*/ 1390 w 1413"/>
                <a:gd name="T9" fmla="*/ 663 h 996"/>
                <a:gd name="T10" fmla="*/ 22 w 1413"/>
                <a:gd name="T11" fmla="*/ 663 h 996"/>
              </a:gdLst>
              <a:ahLst/>
              <a:cxnLst>
                <a:cxn ang="0">
                  <a:pos x="T0" y="T1"/>
                </a:cxn>
                <a:cxn ang="0">
                  <a:pos x="T2" y="T3"/>
                </a:cxn>
                <a:cxn ang="0">
                  <a:pos x="T4" y="T5"/>
                </a:cxn>
                <a:cxn ang="0">
                  <a:pos x="T6" y="T7"/>
                </a:cxn>
                <a:cxn ang="0">
                  <a:pos x="T8" y="T9"/>
                </a:cxn>
                <a:cxn ang="0">
                  <a:pos x="T10" y="T11"/>
                </a:cxn>
              </a:cxnLst>
              <a:rect l="0" t="0" r="r" b="b"/>
              <a:pathLst>
                <a:path w="1413" h="996">
                  <a:moveTo>
                    <a:pt x="22" y="663"/>
                  </a:moveTo>
                  <a:cubicBezTo>
                    <a:pt x="0" y="389"/>
                    <a:pt x="143" y="128"/>
                    <a:pt x="386" y="0"/>
                  </a:cubicBezTo>
                  <a:cubicBezTo>
                    <a:pt x="409" y="30"/>
                    <a:pt x="435" y="57"/>
                    <a:pt x="465" y="79"/>
                  </a:cubicBezTo>
                  <a:cubicBezTo>
                    <a:pt x="642" y="212"/>
                    <a:pt x="893" y="177"/>
                    <a:pt x="1026" y="0"/>
                  </a:cubicBezTo>
                  <a:cubicBezTo>
                    <a:pt x="1269" y="128"/>
                    <a:pt x="1413" y="389"/>
                    <a:pt x="1390" y="663"/>
                  </a:cubicBezTo>
                  <a:cubicBezTo>
                    <a:pt x="995" y="996"/>
                    <a:pt x="417" y="996"/>
                    <a:pt x="22" y="6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BAD1F72E-3DA9-16DA-44B2-83920028DFC7}"/>
                </a:ext>
              </a:extLst>
            </p:cNvPr>
            <p:cNvSpPr>
              <a:spLocks/>
            </p:cNvSpPr>
            <p:nvPr/>
          </p:nvSpPr>
          <p:spPr bwMode="auto">
            <a:xfrm>
              <a:off x="11931650" y="1409700"/>
              <a:ext cx="1354138" cy="1041400"/>
            </a:xfrm>
            <a:custGeom>
              <a:avLst/>
              <a:gdLst>
                <a:gd name="T0" fmla="*/ 126 w 3158"/>
                <a:gd name="T1" fmla="*/ 2429 h 2429"/>
                <a:gd name="T2" fmla="*/ 70 w 3158"/>
                <a:gd name="T3" fmla="*/ 2414 h 2429"/>
                <a:gd name="T4" fmla="*/ 31 w 3158"/>
                <a:gd name="T5" fmla="*/ 2264 h 2429"/>
                <a:gd name="T6" fmla="*/ 590 w 3158"/>
                <a:gd name="T7" fmla="*/ 1494 h 2429"/>
                <a:gd name="T8" fmla="*/ 1287 w 3158"/>
                <a:gd name="T9" fmla="*/ 849 h 2429"/>
                <a:gd name="T10" fmla="*/ 2100 w 3158"/>
                <a:gd name="T11" fmla="*/ 349 h 2429"/>
                <a:gd name="T12" fmla="*/ 3009 w 3158"/>
                <a:gd name="T13" fmla="*/ 15 h 2429"/>
                <a:gd name="T14" fmla="*/ 3143 w 3158"/>
                <a:gd name="T15" fmla="*/ 95 h 2429"/>
                <a:gd name="T16" fmla="*/ 3063 w 3158"/>
                <a:gd name="T17" fmla="*/ 229 h 2429"/>
                <a:gd name="T18" fmla="*/ 221 w 3158"/>
                <a:gd name="T19" fmla="*/ 2375 h 2429"/>
                <a:gd name="T20" fmla="*/ 126 w 3158"/>
                <a:gd name="T21" fmla="*/ 2429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8" h="2429">
                  <a:moveTo>
                    <a:pt x="126" y="2429"/>
                  </a:moveTo>
                  <a:cubicBezTo>
                    <a:pt x="107" y="2429"/>
                    <a:pt x="88" y="2425"/>
                    <a:pt x="70" y="2414"/>
                  </a:cubicBezTo>
                  <a:cubicBezTo>
                    <a:pt x="18" y="2384"/>
                    <a:pt x="0" y="2316"/>
                    <a:pt x="31" y="2264"/>
                  </a:cubicBezTo>
                  <a:cubicBezTo>
                    <a:pt x="191" y="1991"/>
                    <a:pt x="380" y="1732"/>
                    <a:pt x="590" y="1494"/>
                  </a:cubicBezTo>
                  <a:cubicBezTo>
                    <a:pt x="801" y="1258"/>
                    <a:pt x="1035" y="1041"/>
                    <a:pt x="1287" y="849"/>
                  </a:cubicBezTo>
                  <a:cubicBezTo>
                    <a:pt x="1541" y="657"/>
                    <a:pt x="1814" y="488"/>
                    <a:pt x="2100" y="349"/>
                  </a:cubicBezTo>
                  <a:cubicBezTo>
                    <a:pt x="2390" y="208"/>
                    <a:pt x="2696" y="96"/>
                    <a:pt x="3009" y="15"/>
                  </a:cubicBezTo>
                  <a:cubicBezTo>
                    <a:pt x="3067" y="0"/>
                    <a:pt x="3127" y="36"/>
                    <a:pt x="3143" y="95"/>
                  </a:cubicBezTo>
                  <a:cubicBezTo>
                    <a:pt x="3158" y="153"/>
                    <a:pt x="3122" y="213"/>
                    <a:pt x="3063" y="229"/>
                  </a:cubicBezTo>
                  <a:cubicBezTo>
                    <a:pt x="1879" y="533"/>
                    <a:pt x="843" y="1315"/>
                    <a:pt x="221" y="2375"/>
                  </a:cubicBezTo>
                  <a:cubicBezTo>
                    <a:pt x="200" y="2410"/>
                    <a:pt x="163" y="2429"/>
                    <a:pt x="126" y="2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a:extLst>
                <a:ext uri="{FF2B5EF4-FFF2-40B4-BE49-F238E27FC236}">
                  <a16:creationId xmlns:a16="http://schemas.microsoft.com/office/drawing/2014/main" id="{B276E022-2052-0B99-BAFD-5105446B017A}"/>
                </a:ext>
              </a:extLst>
            </p:cNvPr>
            <p:cNvSpPr>
              <a:spLocks/>
            </p:cNvSpPr>
            <p:nvPr/>
          </p:nvSpPr>
          <p:spPr bwMode="auto">
            <a:xfrm>
              <a:off x="14197013" y="1409700"/>
              <a:ext cx="1354138" cy="1041400"/>
            </a:xfrm>
            <a:custGeom>
              <a:avLst/>
              <a:gdLst>
                <a:gd name="T0" fmla="*/ 3032 w 3158"/>
                <a:gd name="T1" fmla="*/ 2429 h 2429"/>
                <a:gd name="T2" fmla="*/ 2938 w 3158"/>
                <a:gd name="T3" fmla="*/ 2375 h 2429"/>
                <a:gd name="T4" fmla="*/ 95 w 3158"/>
                <a:gd name="T5" fmla="*/ 229 h 2429"/>
                <a:gd name="T6" fmla="*/ 16 w 3158"/>
                <a:gd name="T7" fmla="*/ 95 h 2429"/>
                <a:gd name="T8" fmla="*/ 149 w 3158"/>
                <a:gd name="T9" fmla="*/ 15 h 2429"/>
                <a:gd name="T10" fmla="*/ 1058 w 3158"/>
                <a:gd name="T11" fmla="*/ 349 h 2429"/>
                <a:gd name="T12" fmla="*/ 1871 w 3158"/>
                <a:gd name="T13" fmla="*/ 849 h 2429"/>
                <a:gd name="T14" fmla="*/ 2568 w 3158"/>
                <a:gd name="T15" fmla="*/ 1494 h 2429"/>
                <a:gd name="T16" fmla="*/ 3127 w 3158"/>
                <a:gd name="T17" fmla="*/ 2264 h 2429"/>
                <a:gd name="T18" fmla="*/ 3088 w 3158"/>
                <a:gd name="T19" fmla="*/ 2414 h 2429"/>
                <a:gd name="T20" fmla="*/ 3032 w 3158"/>
                <a:gd name="T21" fmla="*/ 2429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8" h="2429">
                  <a:moveTo>
                    <a:pt x="3032" y="2429"/>
                  </a:moveTo>
                  <a:cubicBezTo>
                    <a:pt x="2995" y="2429"/>
                    <a:pt x="2958" y="2410"/>
                    <a:pt x="2938" y="2375"/>
                  </a:cubicBezTo>
                  <a:cubicBezTo>
                    <a:pt x="2316" y="1315"/>
                    <a:pt x="1279" y="533"/>
                    <a:pt x="95" y="229"/>
                  </a:cubicBezTo>
                  <a:cubicBezTo>
                    <a:pt x="36" y="213"/>
                    <a:pt x="0" y="153"/>
                    <a:pt x="16" y="95"/>
                  </a:cubicBezTo>
                  <a:cubicBezTo>
                    <a:pt x="31" y="36"/>
                    <a:pt x="91" y="0"/>
                    <a:pt x="149" y="15"/>
                  </a:cubicBezTo>
                  <a:cubicBezTo>
                    <a:pt x="462" y="96"/>
                    <a:pt x="768" y="208"/>
                    <a:pt x="1058" y="349"/>
                  </a:cubicBezTo>
                  <a:cubicBezTo>
                    <a:pt x="1344" y="488"/>
                    <a:pt x="1617" y="657"/>
                    <a:pt x="1871" y="849"/>
                  </a:cubicBezTo>
                  <a:cubicBezTo>
                    <a:pt x="2123" y="1041"/>
                    <a:pt x="2357" y="1258"/>
                    <a:pt x="2568" y="1494"/>
                  </a:cubicBezTo>
                  <a:cubicBezTo>
                    <a:pt x="2779" y="1732"/>
                    <a:pt x="2967" y="1991"/>
                    <a:pt x="3127" y="2264"/>
                  </a:cubicBezTo>
                  <a:cubicBezTo>
                    <a:pt x="3158" y="2316"/>
                    <a:pt x="3140" y="2384"/>
                    <a:pt x="3088" y="2414"/>
                  </a:cubicBezTo>
                  <a:cubicBezTo>
                    <a:pt x="3071" y="2425"/>
                    <a:pt x="3051" y="2429"/>
                    <a:pt x="3032" y="24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
              <a:extLst>
                <a:ext uri="{FF2B5EF4-FFF2-40B4-BE49-F238E27FC236}">
                  <a16:creationId xmlns:a16="http://schemas.microsoft.com/office/drawing/2014/main" id="{1D393284-96D8-8C8F-E6A7-91A86B3B1467}"/>
                </a:ext>
              </a:extLst>
            </p:cNvPr>
            <p:cNvSpPr>
              <a:spLocks/>
            </p:cNvSpPr>
            <p:nvPr/>
          </p:nvSpPr>
          <p:spPr bwMode="auto">
            <a:xfrm>
              <a:off x="12909550" y="5256213"/>
              <a:ext cx="1670050" cy="257175"/>
            </a:xfrm>
            <a:custGeom>
              <a:avLst/>
              <a:gdLst>
                <a:gd name="T0" fmla="*/ 1941 w 3896"/>
                <a:gd name="T1" fmla="*/ 600 h 600"/>
                <a:gd name="T2" fmla="*/ 1009 w 3896"/>
                <a:gd name="T3" fmla="*/ 510 h 600"/>
                <a:gd name="T4" fmla="*/ 83 w 3896"/>
                <a:gd name="T5" fmla="*/ 230 h 600"/>
                <a:gd name="T6" fmla="*/ 23 w 3896"/>
                <a:gd name="T7" fmla="*/ 86 h 600"/>
                <a:gd name="T8" fmla="*/ 167 w 3896"/>
                <a:gd name="T9" fmla="*/ 27 h 600"/>
                <a:gd name="T10" fmla="*/ 1942 w 3896"/>
                <a:gd name="T11" fmla="*/ 378 h 600"/>
                <a:gd name="T12" fmla="*/ 3729 w 3896"/>
                <a:gd name="T13" fmla="*/ 23 h 600"/>
                <a:gd name="T14" fmla="*/ 3873 w 3896"/>
                <a:gd name="T15" fmla="*/ 82 h 600"/>
                <a:gd name="T16" fmla="*/ 3814 w 3896"/>
                <a:gd name="T17" fmla="*/ 226 h 600"/>
                <a:gd name="T18" fmla="*/ 2904 w 3896"/>
                <a:gd name="T19" fmla="*/ 504 h 600"/>
                <a:gd name="T20" fmla="*/ 1959 w 3896"/>
                <a:gd name="T21" fmla="*/ 600 h 600"/>
                <a:gd name="T22" fmla="*/ 1941 w 3896"/>
                <a:gd name="T2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6" h="600">
                  <a:moveTo>
                    <a:pt x="1941" y="600"/>
                  </a:moveTo>
                  <a:cubicBezTo>
                    <a:pt x="1628" y="600"/>
                    <a:pt x="1315" y="570"/>
                    <a:pt x="1009" y="510"/>
                  </a:cubicBezTo>
                  <a:cubicBezTo>
                    <a:pt x="692" y="448"/>
                    <a:pt x="380" y="354"/>
                    <a:pt x="83" y="230"/>
                  </a:cubicBezTo>
                  <a:cubicBezTo>
                    <a:pt x="26" y="206"/>
                    <a:pt x="0" y="142"/>
                    <a:pt x="23" y="86"/>
                  </a:cubicBezTo>
                  <a:cubicBezTo>
                    <a:pt x="47" y="30"/>
                    <a:pt x="111" y="3"/>
                    <a:pt x="167" y="27"/>
                  </a:cubicBezTo>
                  <a:cubicBezTo>
                    <a:pt x="730" y="261"/>
                    <a:pt x="1336" y="378"/>
                    <a:pt x="1942" y="378"/>
                  </a:cubicBezTo>
                  <a:cubicBezTo>
                    <a:pt x="2551" y="378"/>
                    <a:pt x="3160" y="260"/>
                    <a:pt x="3729" y="23"/>
                  </a:cubicBezTo>
                  <a:cubicBezTo>
                    <a:pt x="3785" y="0"/>
                    <a:pt x="3850" y="26"/>
                    <a:pt x="3873" y="82"/>
                  </a:cubicBezTo>
                  <a:cubicBezTo>
                    <a:pt x="3896" y="138"/>
                    <a:pt x="3870" y="203"/>
                    <a:pt x="3814" y="226"/>
                  </a:cubicBezTo>
                  <a:cubicBezTo>
                    <a:pt x="3521" y="348"/>
                    <a:pt x="3215" y="441"/>
                    <a:pt x="2904" y="504"/>
                  </a:cubicBezTo>
                  <a:cubicBezTo>
                    <a:pt x="2593" y="566"/>
                    <a:pt x="2276" y="599"/>
                    <a:pt x="1959" y="600"/>
                  </a:cubicBezTo>
                  <a:cubicBezTo>
                    <a:pt x="1953" y="600"/>
                    <a:pt x="1947" y="600"/>
                    <a:pt x="1941" y="6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9">
              <a:extLst>
                <a:ext uri="{FF2B5EF4-FFF2-40B4-BE49-F238E27FC236}">
                  <a16:creationId xmlns:a16="http://schemas.microsoft.com/office/drawing/2014/main" id="{02500218-806A-DF85-D61D-FD4BF2206F90}"/>
                </a:ext>
              </a:extLst>
            </p:cNvPr>
            <p:cNvSpPr>
              <a:spLocks noEditPoints="1"/>
            </p:cNvSpPr>
            <p:nvPr/>
          </p:nvSpPr>
          <p:spPr bwMode="auto">
            <a:xfrm>
              <a:off x="12371388" y="2062163"/>
              <a:ext cx="2738438" cy="2738438"/>
            </a:xfrm>
            <a:custGeom>
              <a:avLst/>
              <a:gdLst>
                <a:gd name="T0" fmla="*/ 6282 w 6388"/>
                <a:gd name="T1" fmla="*/ 2849 h 6388"/>
                <a:gd name="T2" fmla="*/ 5714 w 6388"/>
                <a:gd name="T3" fmla="*/ 2660 h 6388"/>
                <a:gd name="T4" fmla="*/ 5353 w 6388"/>
                <a:gd name="T5" fmla="*/ 1789 h 6388"/>
                <a:gd name="T6" fmla="*/ 5621 w 6388"/>
                <a:gd name="T7" fmla="*/ 1253 h 6388"/>
                <a:gd name="T8" fmla="*/ 5592 w 6388"/>
                <a:gd name="T9" fmla="*/ 1075 h 6388"/>
                <a:gd name="T10" fmla="*/ 5312 w 6388"/>
                <a:gd name="T11" fmla="*/ 795 h 6388"/>
                <a:gd name="T12" fmla="*/ 5134 w 6388"/>
                <a:gd name="T13" fmla="*/ 766 h 6388"/>
                <a:gd name="T14" fmla="*/ 4598 w 6388"/>
                <a:gd name="T15" fmla="*/ 1034 h 6388"/>
                <a:gd name="T16" fmla="*/ 3727 w 6388"/>
                <a:gd name="T17" fmla="*/ 674 h 6388"/>
                <a:gd name="T18" fmla="*/ 3538 w 6388"/>
                <a:gd name="T19" fmla="*/ 105 h 6388"/>
                <a:gd name="T20" fmla="*/ 3391 w 6388"/>
                <a:gd name="T21" fmla="*/ 0 h 6388"/>
                <a:gd name="T22" fmla="*/ 2996 w 6388"/>
                <a:gd name="T23" fmla="*/ 0 h 6388"/>
                <a:gd name="T24" fmla="*/ 2849 w 6388"/>
                <a:gd name="T25" fmla="*/ 105 h 6388"/>
                <a:gd name="T26" fmla="*/ 2660 w 6388"/>
                <a:gd name="T27" fmla="*/ 674 h 6388"/>
                <a:gd name="T28" fmla="*/ 1789 w 6388"/>
                <a:gd name="T29" fmla="*/ 1034 h 6388"/>
                <a:gd name="T30" fmla="*/ 1253 w 6388"/>
                <a:gd name="T31" fmla="*/ 766 h 6388"/>
                <a:gd name="T32" fmla="*/ 1075 w 6388"/>
                <a:gd name="T33" fmla="*/ 795 h 6388"/>
                <a:gd name="T34" fmla="*/ 795 w 6388"/>
                <a:gd name="T35" fmla="*/ 1075 h 6388"/>
                <a:gd name="T36" fmla="*/ 766 w 6388"/>
                <a:gd name="T37" fmla="*/ 1253 h 6388"/>
                <a:gd name="T38" fmla="*/ 1034 w 6388"/>
                <a:gd name="T39" fmla="*/ 1789 h 6388"/>
                <a:gd name="T40" fmla="*/ 674 w 6388"/>
                <a:gd name="T41" fmla="*/ 2660 h 6388"/>
                <a:gd name="T42" fmla="*/ 105 w 6388"/>
                <a:gd name="T43" fmla="*/ 2849 h 6388"/>
                <a:gd name="T44" fmla="*/ 0 w 6388"/>
                <a:gd name="T45" fmla="*/ 2996 h 6388"/>
                <a:gd name="T46" fmla="*/ 0 w 6388"/>
                <a:gd name="T47" fmla="*/ 3391 h 6388"/>
                <a:gd name="T48" fmla="*/ 105 w 6388"/>
                <a:gd name="T49" fmla="*/ 3538 h 6388"/>
                <a:gd name="T50" fmla="*/ 674 w 6388"/>
                <a:gd name="T51" fmla="*/ 3727 h 6388"/>
                <a:gd name="T52" fmla="*/ 1034 w 6388"/>
                <a:gd name="T53" fmla="*/ 4598 h 6388"/>
                <a:gd name="T54" fmla="*/ 766 w 6388"/>
                <a:gd name="T55" fmla="*/ 5134 h 6388"/>
                <a:gd name="T56" fmla="*/ 795 w 6388"/>
                <a:gd name="T57" fmla="*/ 5312 h 6388"/>
                <a:gd name="T58" fmla="*/ 935 w 6388"/>
                <a:gd name="T59" fmla="*/ 5452 h 6388"/>
                <a:gd name="T60" fmla="*/ 1075 w 6388"/>
                <a:gd name="T61" fmla="*/ 5592 h 6388"/>
                <a:gd name="T62" fmla="*/ 1253 w 6388"/>
                <a:gd name="T63" fmla="*/ 5621 h 6388"/>
                <a:gd name="T64" fmla="*/ 1789 w 6388"/>
                <a:gd name="T65" fmla="*/ 5353 h 6388"/>
                <a:gd name="T66" fmla="*/ 2660 w 6388"/>
                <a:gd name="T67" fmla="*/ 5714 h 6388"/>
                <a:gd name="T68" fmla="*/ 2849 w 6388"/>
                <a:gd name="T69" fmla="*/ 6282 h 6388"/>
                <a:gd name="T70" fmla="*/ 2996 w 6388"/>
                <a:gd name="T71" fmla="*/ 6388 h 6388"/>
                <a:gd name="T72" fmla="*/ 3391 w 6388"/>
                <a:gd name="T73" fmla="*/ 6388 h 6388"/>
                <a:gd name="T74" fmla="*/ 3538 w 6388"/>
                <a:gd name="T75" fmla="*/ 6282 h 6388"/>
                <a:gd name="T76" fmla="*/ 3727 w 6388"/>
                <a:gd name="T77" fmla="*/ 5714 h 6388"/>
                <a:gd name="T78" fmla="*/ 4598 w 6388"/>
                <a:gd name="T79" fmla="*/ 5353 h 6388"/>
                <a:gd name="T80" fmla="*/ 5134 w 6388"/>
                <a:gd name="T81" fmla="*/ 5621 h 6388"/>
                <a:gd name="T82" fmla="*/ 5312 w 6388"/>
                <a:gd name="T83" fmla="*/ 5592 h 6388"/>
                <a:gd name="T84" fmla="*/ 5452 w 6388"/>
                <a:gd name="T85" fmla="*/ 5452 h 6388"/>
                <a:gd name="T86" fmla="*/ 5592 w 6388"/>
                <a:gd name="T87" fmla="*/ 5312 h 6388"/>
                <a:gd name="T88" fmla="*/ 5621 w 6388"/>
                <a:gd name="T89" fmla="*/ 5134 h 6388"/>
                <a:gd name="T90" fmla="*/ 5353 w 6388"/>
                <a:gd name="T91" fmla="*/ 4598 h 6388"/>
                <a:gd name="T92" fmla="*/ 5714 w 6388"/>
                <a:gd name="T93" fmla="*/ 3727 h 6388"/>
                <a:gd name="T94" fmla="*/ 6282 w 6388"/>
                <a:gd name="T95" fmla="*/ 3538 h 6388"/>
                <a:gd name="T96" fmla="*/ 6388 w 6388"/>
                <a:gd name="T97" fmla="*/ 3391 h 6388"/>
                <a:gd name="T98" fmla="*/ 6388 w 6388"/>
                <a:gd name="T99" fmla="*/ 2996 h 6388"/>
                <a:gd name="T100" fmla="*/ 6282 w 6388"/>
                <a:gd name="T101" fmla="*/ 2849 h 6388"/>
                <a:gd name="T102" fmla="*/ 3194 w 6388"/>
                <a:gd name="T103" fmla="*/ 5094 h 6388"/>
                <a:gd name="T104" fmla="*/ 1294 w 6388"/>
                <a:gd name="T105" fmla="*/ 3194 h 6388"/>
                <a:gd name="T106" fmla="*/ 3194 w 6388"/>
                <a:gd name="T107" fmla="*/ 1294 h 6388"/>
                <a:gd name="T108" fmla="*/ 5094 w 6388"/>
                <a:gd name="T109" fmla="*/ 3194 h 6388"/>
                <a:gd name="T110" fmla="*/ 3194 w 6388"/>
                <a:gd name="T111" fmla="*/ 5094 h 6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88" h="6388">
                  <a:moveTo>
                    <a:pt x="6282" y="2849"/>
                  </a:moveTo>
                  <a:cubicBezTo>
                    <a:pt x="5714" y="2660"/>
                    <a:pt x="5714" y="2660"/>
                    <a:pt x="5714" y="2660"/>
                  </a:cubicBezTo>
                  <a:cubicBezTo>
                    <a:pt x="5648" y="2350"/>
                    <a:pt x="5526" y="2055"/>
                    <a:pt x="5353" y="1789"/>
                  </a:cubicBezTo>
                  <a:cubicBezTo>
                    <a:pt x="5621" y="1253"/>
                    <a:pt x="5621" y="1253"/>
                    <a:pt x="5621" y="1253"/>
                  </a:cubicBezTo>
                  <a:cubicBezTo>
                    <a:pt x="5651" y="1194"/>
                    <a:pt x="5639" y="1122"/>
                    <a:pt x="5592" y="1075"/>
                  </a:cubicBezTo>
                  <a:cubicBezTo>
                    <a:pt x="5312" y="795"/>
                    <a:pt x="5312" y="795"/>
                    <a:pt x="5312" y="795"/>
                  </a:cubicBezTo>
                  <a:cubicBezTo>
                    <a:pt x="5265" y="748"/>
                    <a:pt x="5193" y="737"/>
                    <a:pt x="5134" y="766"/>
                  </a:cubicBezTo>
                  <a:cubicBezTo>
                    <a:pt x="4598" y="1034"/>
                    <a:pt x="4598" y="1034"/>
                    <a:pt x="4598" y="1034"/>
                  </a:cubicBezTo>
                  <a:cubicBezTo>
                    <a:pt x="4332" y="862"/>
                    <a:pt x="4037" y="739"/>
                    <a:pt x="3727" y="674"/>
                  </a:cubicBezTo>
                  <a:cubicBezTo>
                    <a:pt x="3538" y="105"/>
                    <a:pt x="3538" y="105"/>
                    <a:pt x="3538" y="105"/>
                  </a:cubicBezTo>
                  <a:cubicBezTo>
                    <a:pt x="3517" y="42"/>
                    <a:pt x="3458" y="0"/>
                    <a:pt x="3391" y="0"/>
                  </a:cubicBezTo>
                  <a:cubicBezTo>
                    <a:pt x="2996" y="0"/>
                    <a:pt x="2996" y="0"/>
                    <a:pt x="2996" y="0"/>
                  </a:cubicBezTo>
                  <a:cubicBezTo>
                    <a:pt x="2929" y="0"/>
                    <a:pt x="2870" y="42"/>
                    <a:pt x="2849" y="105"/>
                  </a:cubicBezTo>
                  <a:cubicBezTo>
                    <a:pt x="2660" y="674"/>
                    <a:pt x="2660" y="674"/>
                    <a:pt x="2660" y="674"/>
                  </a:cubicBezTo>
                  <a:cubicBezTo>
                    <a:pt x="2350" y="739"/>
                    <a:pt x="2055" y="862"/>
                    <a:pt x="1789" y="1034"/>
                  </a:cubicBezTo>
                  <a:cubicBezTo>
                    <a:pt x="1253" y="766"/>
                    <a:pt x="1253" y="766"/>
                    <a:pt x="1253" y="766"/>
                  </a:cubicBezTo>
                  <a:cubicBezTo>
                    <a:pt x="1194" y="737"/>
                    <a:pt x="1122" y="748"/>
                    <a:pt x="1075" y="795"/>
                  </a:cubicBezTo>
                  <a:cubicBezTo>
                    <a:pt x="795" y="1075"/>
                    <a:pt x="795" y="1075"/>
                    <a:pt x="795" y="1075"/>
                  </a:cubicBezTo>
                  <a:cubicBezTo>
                    <a:pt x="748" y="1122"/>
                    <a:pt x="737" y="1194"/>
                    <a:pt x="766" y="1253"/>
                  </a:cubicBezTo>
                  <a:cubicBezTo>
                    <a:pt x="1034" y="1789"/>
                    <a:pt x="1034" y="1789"/>
                    <a:pt x="1034" y="1789"/>
                  </a:cubicBezTo>
                  <a:cubicBezTo>
                    <a:pt x="862" y="2055"/>
                    <a:pt x="739" y="2350"/>
                    <a:pt x="674" y="2660"/>
                  </a:cubicBezTo>
                  <a:cubicBezTo>
                    <a:pt x="105" y="2849"/>
                    <a:pt x="105" y="2849"/>
                    <a:pt x="105" y="2849"/>
                  </a:cubicBezTo>
                  <a:cubicBezTo>
                    <a:pt x="42" y="2870"/>
                    <a:pt x="0" y="2929"/>
                    <a:pt x="0" y="2996"/>
                  </a:cubicBezTo>
                  <a:cubicBezTo>
                    <a:pt x="0" y="3391"/>
                    <a:pt x="0" y="3391"/>
                    <a:pt x="0" y="3391"/>
                  </a:cubicBezTo>
                  <a:cubicBezTo>
                    <a:pt x="0" y="3458"/>
                    <a:pt x="42" y="3517"/>
                    <a:pt x="105" y="3538"/>
                  </a:cubicBezTo>
                  <a:cubicBezTo>
                    <a:pt x="674" y="3727"/>
                    <a:pt x="674" y="3727"/>
                    <a:pt x="674" y="3727"/>
                  </a:cubicBezTo>
                  <a:cubicBezTo>
                    <a:pt x="739" y="4037"/>
                    <a:pt x="862" y="4333"/>
                    <a:pt x="1034" y="4598"/>
                  </a:cubicBezTo>
                  <a:cubicBezTo>
                    <a:pt x="766" y="5134"/>
                    <a:pt x="766" y="5134"/>
                    <a:pt x="766" y="5134"/>
                  </a:cubicBezTo>
                  <a:cubicBezTo>
                    <a:pt x="737" y="5194"/>
                    <a:pt x="748" y="5265"/>
                    <a:pt x="795" y="5312"/>
                  </a:cubicBezTo>
                  <a:cubicBezTo>
                    <a:pt x="935" y="5452"/>
                    <a:pt x="935" y="5452"/>
                    <a:pt x="935" y="5452"/>
                  </a:cubicBezTo>
                  <a:cubicBezTo>
                    <a:pt x="1075" y="5592"/>
                    <a:pt x="1075" y="5592"/>
                    <a:pt x="1075" y="5592"/>
                  </a:cubicBezTo>
                  <a:cubicBezTo>
                    <a:pt x="1122" y="5639"/>
                    <a:pt x="1194" y="5651"/>
                    <a:pt x="1253" y="5621"/>
                  </a:cubicBezTo>
                  <a:cubicBezTo>
                    <a:pt x="1789" y="5353"/>
                    <a:pt x="1789" y="5353"/>
                    <a:pt x="1789" y="5353"/>
                  </a:cubicBezTo>
                  <a:cubicBezTo>
                    <a:pt x="2055" y="5526"/>
                    <a:pt x="2350" y="5648"/>
                    <a:pt x="2660" y="5714"/>
                  </a:cubicBezTo>
                  <a:cubicBezTo>
                    <a:pt x="2849" y="6282"/>
                    <a:pt x="2849" y="6282"/>
                    <a:pt x="2849" y="6282"/>
                  </a:cubicBezTo>
                  <a:cubicBezTo>
                    <a:pt x="2870" y="6345"/>
                    <a:pt x="2929" y="6388"/>
                    <a:pt x="2996" y="6388"/>
                  </a:cubicBezTo>
                  <a:cubicBezTo>
                    <a:pt x="3391" y="6388"/>
                    <a:pt x="3391" y="6388"/>
                    <a:pt x="3391" y="6388"/>
                  </a:cubicBezTo>
                  <a:cubicBezTo>
                    <a:pt x="3458" y="6388"/>
                    <a:pt x="3517" y="6345"/>
                    <a:pt x="3538" y="6282"/>
                  </a:cubicBezTo>
                  <a:cubicBezTo>
                    <a:pt x="3727" y="5714"/>
                    <a:pt x="3727" y="5714"/>
                    <a:pt x="3727" y="5714"/>
                  </a:cubicBezTo>
                  <a:cubicBezTo>
                    <a:pt x="4037" y="5648"/>
                    <a:pt x="4332" y="5526"/>
                    <a:pt x="4598" y="5353"/>
                  </a:cubicBezTo>
                  <a:cubicBezTo>
                    <a:pt x="5134" y="5621"/>
                    <a:pt x="5134" y="5621"/>
                    <a:pt x="5134" y="5621"/>
                  </a:cubicBezTo>
                  <a:cubicBezTo>
                    <a:pt x="5193" y="5651"/>
                    <a:pt x="5265" y="5639"/>
                    <a:pt x="5312" y="5592"/>
                  </a:cubicBezTo>
                  <a:cubicBezTo>
                    <a:pt x="5452" y="5452"/>
                    <a:pt x="5452" y="5452"/>
                    <a:pt x="5452" y="5452"/>
                  </a:cubicBezTo>
                  <a:cubicBezTo>
                    <a:pt x="5592" y="5312"/>
                    <a:pt x="5592" y="5312"/>
                    <a:pt x="5592" y="5312"/>
                  </a:cubicBezTo>
                  <a:cubicBezTo>
                    <a:pt x="5639" y="5265"/>
                    <a:pt x="5651" y="5194"/>
                    <a:pt x="5621" y="5134"/>
                  </a:cubicBezTo>
                  <a:cubicBezTo>
                    <a:pt x="5353" y="4598"/>
                    <a:pt x="5353" y="4598"/>
                    <a:pt x="5353" y="4598"/>
                  </a:cubicBezTo>
                  <a:cubicBezTo>
                    <a:pt x="5526" y="4333"/>
                    <a:pt x="5648" y="4037"/>
                    <a:pt x="5714" y="3727"/>
                  </a:cubicBezTo>
                  <a:cubicBezTo>
                    <a:pt x="6282" y="3538"/>
                    <a:pt x="6282" y="3538"/>
                    <a:pt x="6282" y="3538"/>
                  </a:cubicBezTo>
                  <a:cubicBezTo>
                    <a:pt x="6345" y="3517"/>
                    <a:pt x="6388" y="3458"/>
                    <a:pt x="6388" y="3391"/>
                  </a:cubicBezTo>
                  <a:cubicBezTo>
                    <a:pt x="6388" y="2996"/>
                    <a:pt x="6388" y="2996"/>
                    <a:pt x="6388" y="2996"/>
                  </a:cubicBezTo>
                  <a:cubicBezTo>
                    <a:pt x="6388" y="2929"/>
                    <a:pt x="6345" y="2870"/>
                    <a:pt x="6282" y="2849"/>
                  </a:cubicBezTo>
                  <a:close/>
                  <a:moveTo>
                    <a:pt x="3194" y="5094"/>
                  </a:moveTo>
                  <a:cubicBezTo>
                    <a:pt x="2144" y="5094"/>
                    <a:pt x="1294" y="4243"/>
                    <a:pt x="1294" y="3194"/>
                  </a:cubicBezTo>
                  <a:cubicBezTo>
                    <a:pt x="1294" y="2144"/>
                    <a:pt x="2144" y="1294"/>
                    <a:pt x="3194" y="1294"/>
                  </a:cubicBezTo>
                  <a:cubicBezTo>
                    <a:pt x="4243" y="1294"/>
                    <a:pt x="5094" y="2144"/>
                    <a:pt x="5094" y="3194"/>
                  </a:cubicBezTo>
                  <a:cubicBezTo>
                    <a:pt x="5094" y="4243"/>
                    <a:pt x="4243" y="5094"/>
                    <a:pt x="3194" y="50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a:extLst>
                <a:ext uri="{FF2B5EF4-FFF2-40B4-BE49-F238E27FC236}">
                  <a16:creationId xmlns:a16="http://schemas.microsoft.com/office/drawing/2014/main" id="{605FF767-2B91-B081-047B-0319F3CF2B59}"/>
                </a:ext>
              </a:extLst>
            </p:cNvPr>
            <p:cNvSpPr>
              <a:spLocks noEditPoints="1"/>
            </p:cNvSpPr>
            <p:nvPr/>
          </p:nvSpPr>
          <p:spPr bwMode="auto">
            <a:xfrm>
              <a:off x="13163550" y="2855913"/>
              <a:ext cx="1152525" cy="1150938"/>
            </a:xfrm>
            <a:custGeom>
              <a:avLst/>
              <a:gdLst>
                <a:gd name="T0" fmla="*/ 1344 w 2687"/>
                <a:gd name="T1" fmla="*/ 0 h 2687"/>
                <a:gd name="T2" fmla="*/ 0 w 2687"/>
                <a:gd name="T3" fmla="*/ 1344 h 2687"/>
                <a:gd name="T4" fmla="*/ 1344 w 2687"/>
                <a:gd name="T5" fmla="*/ 2687 h 2687"/>
                <a:gd name="T6" fmla="*/ 2687 w 2687"/>
                <a:gd name="T7" fmla="*/ 1344 h 2687"/>
                <a:gd name="T8" fmla="*/ 1344 w 2687"/>
                <a:gd name="T9" fmla="*/ 0 h 2687"/>
                <a:gd name="T10" fmla="*/ 1344 w 2687"/>
                <a:gd name="T11" fmla="*/ 2069 h 2687"/>
                <a:gd name="T12" fmla="*/ 618 w 2687"/>
                <a:gd name="T13" fmla="*/ 1344 h 2687"/>
                <a:gd name="T14" fmla="*/ 1344 w 2687"/>
                <a:gd name="T15" fmla="*/ 618 h 2687"/>
                <a:gd name="T16" fmla="*/ 2069 w 2687"/>
                <a:gd name="T17" fmla="*/ 1344 h 2687"/>
                <a:gd name="T18" fmla="*/ 1344 w 2687"/>
                <a:gd name="T19" fmla="*/ 2069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7" h="2687">
                  <a:moveTo>
                    <a:pt x="1344" y="0"/>
                  </a:moveTo>
                  <a:cubicBezTo>
                    <a:pt x="602" y="0"/>
                    <a:pt x="0" y="602"/>
                    <a:pt x="0" y="1344"/>
                  </a:cubicBezTo>
                  <a:cubicBezTo>
                    <a:pt x="0" y="2086"/>
                    <a:pt x="602" y="2687"/>
                    <a:pt x="1344" y="2687"/>
                  </a:cubicBezTo>
                  <a:cubicBezTo>
                    <a:pt x="2086" y="2687"/>
                    <a:pt x="2687" y="2086"/>
                    <a:pt x="2687" y="1344"/>
                  </a:cubicBezTo>
                  <a:cubicBezTo>
                    <a:pt x="2687" y="602"/>
                    <a:pt x="2086" y="0"/>
                    <a:pt x="1344" y="0"/>
                  </a:cubicBezTo>
                  <a:close/>
                  <a:moveTo>
                    <a:pt x="1344" y="2069"/>
                  </a:moveTo>
                  <a:cubicBezTo>
                    <a:pt x="943" y="2069"/>
                    <a:pt x="618" y="1744"/>
                    <a:pt x="618" y="1344"/>
                  </a:cubicBezTo>
                  <a:cubicBezTo>
                    <a:pt x="618" y="943"/>
                    <a:pt x="943" y="618"/>
                    <a:pt x="1344" y="618"/>
                  </a:cubicBezTo>
                  <a:cubicBezTo>
                    <a:pt x="1744" y="618"/>
                    <a:pt x="2069" y="943"/>
                    <a:pt x="2069" y="1344"/>
                  </a:cubicBezTo>
                  <a:cubicBezTo>
                    <a:pt x="2069" y="1744"/>
                    <a:pt x="1744" y="2069"/>
                    <a:pt x="1344" y="20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a:extLst>
                <a:ext uri="{FF2B5EF4-FFF2-40B4-BE49-F238E27FC236}">
                  <a16:creationId xmlns:a16="http://schemas.microsoft.com/office/drawing/2014/main" id="{4727F06E-6900-493E-E0A3-8ABBFE814E65}"/>
                </a:ext>
              </a:extLst>
            </p:cNvPr>
            <p:cNvSpPr>
              <a:spLocks/>
            </p:cNvSpPr>
            <p:nvPr/>
          </p:nvSpPr>
          <p:spPr bwMode="auto">
            <a:xfrm>
              <a:off x="11660188" y="3433763"/>
              <a:ext cx="538163" cy="1304925"/>
            </a:xfrm>
            <a:custGeom>
              <a:avLst/>
              <a:gdLst>
                <a:gd name="T0" fmla="*/ 1130 w 1254"/>
                <a:gd name="T1" fmla="*/ 3045 h 3045"/>
                <a:gd name="T2" fmla="*/ 1044 w 1254"/>
                <a:gd name="T3" fmla="*/ 3004 h 3045"/>
                <a:gd name="T4" fmla="*/ 296 w 1254"/>
                <a:gd name="T5" fmla="*/ 1668 h 3045"/>
                <a:gd name="T6" fmla="*/ 1 w 1254"/>
                <a:gd name="T7" fmla="*/ 114 h 3045"/>
                <a:gd name="T8" fmla="*/ 109 w 1254"/>
                <a:gd name="T9" fmla="*/ 2 h 3045"/>
                <a:gd name="T10" fmla="*/ 221 w 1254"/>
                <a:gd name="T11" fmla="*/ 109 h 3045"/>
                <a:gd name="T12" fmla="*/ 1216 w 1254"/>
                <a:gd name="T13" fmla="*/ 2867 h 3045"/>
                <a:gd name="T14" fmla="*/ 1198 w 1254"/>
                <a:gd name="T15" fmla="*/ 3022 h 3045"/>
                <a:gd name="T16" fmla="*/ 1130 w 1254"/>
                <a:gd name="T17" fmla="*/ 3045 h 3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4" h="3045">
                  <a:moveTo>
                    <a:pt x="1130" y="3045"/>
                  </a:moveTo>
                  <a:cubicBezTo>
                    <a:pt x="1098" y="3045"/>
                    <a:pt x="1066" y="3031"/>
                    <a:pt x="1044" y="3004"/>
                  </a:cubicBezTo>
                  <a:cubicBezTo>
                    <a:pt x="724" y="2599"/>
                    <a:pt x="473" y="2150"/>
                    <a:pt x="296" y="1668"/>
                  </a:cubicBezTo>
                  <a:cubicBezTo>
                    <a:pt x="113" y="1171"/>
                    <a:pt x="14" y="648"/>
                    <a:pt x="1" y="114"/>
                  </a:cubicBezTo>
                  <a:cubicBezTo>
                    <a:pt x="0" y="54"/>
                    <a:pt x="48" y="3"/>
                    <a:pt x="109" y="2"/>
                  </a:cubicBezTo>
                  <a:cubicBezTo>
                    <a:pt x="169" y="0"/>
                    <a:pt x="220" y="48"/>
                    <a:pt x="221" y="109"/>
                  </a:cubicBezTo>
                  <a:cubicBezTo>
                    <a:pt x="246" y="1121"/>
                    <a:pt x="590" y="2074"/>
                    <a:pt x="1216" y="2867"/>
                  </a:cubicBezTo>
                  <a:cubicBezTo>
                    <a:pt x="1254" y="2915"/>
                    <a:pt x="1246" y="2984"/>
                    <a:pt x="1198" y="3022"/>
                  </a:cubicBezTo>
                  <a:cubicBezTo>
                    <a:pt x="1178" y="3038"/>
                    <a:pt x="1154" y="3045"/>
                    <a:pt x="1130" y="30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a:extLst>
                <a:ext uri="{FF2B5EF4-FFF2-40B4-BE49-F238E27FC236}">
                  <a16:creationId xmlns:a16="http://schemas.microsoft.com/office/drawing/2014/main" id="{60A44013-B174-EC4D-C3DB-929EA97F8F88}"/>
                </a:ext>
              </a:extLst>
            </p:cNvPr>
            <p:cNvSpPr>
              <a:spLocks/>
            </p:cNvSpPr>
            <p:nvPr/>
          </p:nvSpPr>
          <p:spPr bwMode="auto">
            <a:xfrm>
              <a:off x="15284450" y="3433763"/>
              <a:ext cx="538163" cy="1304925"/>
            </a:xfrm>
            <a:custGeom>
              <a:avLst/>
              <a:gdLst>
                <a:gd name="T0" fmla="*/ 124 w 1255"/>
                <a:gd name="T1" fmla="*/ 3043 h 3043"/>
                <a:gd name="T2" fmla="*/ 56 w 1255"/>
                <a:gd name="T3" fmla="*/ 3020 h 3043"/>
                <a:gd name="T4" fmla="*/ 38 w 1255"/>
                <a:gd name="T5" fmla="*/ 2865 h 3043"/>
                <a:gd name="T6" fmla="*/ 1033 w 1255"/>
                <a:gd name="T7" fmla="*/ 107 h 3043"/>
                <a:gd name="T8" fmla="*/ 1143 w 1255"/>
                <a:gd name="T9" fmla="*/ 0 h 3043"/>
                <a:gd name="T10" fmla="*/ 1146 w 1255"/>
                <a:gd name="T11" fmla="*/ 0 h 3043"/>
                <a:gd name="T12" fmla="*/ 1253 w 1255"/>
                <a:gd name="T13" fmla="*/ 112 h 3043"/>
                <a:gd name="T14" fmla="*/ 959 w 1255"/>
                <a:gd name="T15" fmla="*/ 1666 h 3043"/>
                <a:gd name="T16" fmla="*/ 211 w 1255"/>
                <a:gd name="T17" fmla="*/ 3002 h 3043"/>
                <a:gd name="T18" fmla="*/ 124 w 1255"/>
                <a:gd name="T19" fmla="*/ 3043 h 3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5" h="3043">
                  <a:moveTo>
                    <a:pt x="124" y="3043"/>
                  </a:moveTo>
                  <a:cubicBezTo>
                    <a:pt x="100" y="3043"/>
                    <a:pt x="76" y="3036"/>
                    <a:pt x="56" y="3020"/>
                  </a:cubicBezTo>
                  <a:cubicBezTo>
                    <a:pt x="9" y="2982"/>
                    <a:pt x="0" y="2913"/>
                    <a:pt x="38" y="2865"/>
                  </a:cubicBezTo>
                  <a:cubicBezTo>
                    <a:pt x="665" y="2072"/>
                    <a:pt x="1009" y="1119"/>
                    <a:pt x="1033" y="107"/>
                  </a:cubicBezTo>
                  <a:cubicBezTo>
                    <a:pt x="1035" y="47"/>
                    <a:pt x="1084" y="0"/>
                    <a:pt x="1143" y="0"/>
                  </a:cubicBezTo>
                  <a:cubicBezTo>
                    <a:pt x="1144" y="0"/>
                    <a:pt x="1145" y="0"/>
                    <a:pt x="1146" y="0"/>
                  </a:cubicBezTo>
                  <a:cubicBezTo>
                    <a:pt x="1207" y="1"/>
                    <a:pt x="1255" y="52"/>
                    <a:pt x="1253" y="112"/>
                  </a:cubicBezTo>
                  <a:cubicBezTo>
                    <a:pt x="1240" y="646"/>
                    <a:pt x="1141" y="1169"/>
                    <a:pt x="959" y="1666"/>
                  </a:cubicBezTo>
                  <a:cubicBezTo>
                    <a:pt x="782" y="2148"/>
                    <a:pt x="530" y="2597"/>
                    <a:pt x="211" y="3002"/>
                  </a:cubicBezTo>
                  <a:cubicBezTo>
                    <a:pt x="189" y="3029"/>
                    <a:pt x="157" y="3043"/>
                    <a:pt x="124" y="30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54734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7C712A3D-2C2E-4E06-642F-C4C2809616E1}"/>
              </a:ext>
            </a:extLst>
          </p:cNvPr>
          <p:cNvSpPr/>
          <p:nvPr/>
        </p:nvSpPr>
        <p:spPr>
          <a:xfrm>
            <a:off x="5070475" y="1965428"/>
            <a:ext cx="4829174" cy="44814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640080" rtlCol="0" anchor="t" anchorCtr="0"/>
          <a:lstStyle/>
          <a:p>
            <a:r>
              <a:rPr lang="en-US" sz="1100" b="1" dirty="0">
                <a:solidFill>
                  <a:schemeClr val="bg1">
                    <a:lumMod val="50000"/>
                  </a:schemeClr>
                </a:solidFill>
              </a:rPr>
              <a:t>Other growth avenues for e-finance in Egypt’s transportation space</a:t>
            </a:r>
          </a:p>
        </p:txBody>
      </p:sp>
      <p:sp>
        <p:nvSpPr>
          <p:cNvPr id="10" name="Rectangle 9">
            <a:extLst>
              <a:ext uri="{FF2B5EF4-FFF2-40B4-BE49-F238E27FC236}">
                <a16:creationId xmlns:a16="http://schemas.microsoft.com/office/drawing/2014/main" id="{6ABA4823-8868-F6E9-A0C4-60F8D6180645}"/>
              </a:ext>
            </a:extLst>
          </p:cNvPr>
          <p:cNvSpPr/>
          <p:nvPr/>
        </p:nvSpPr>
        <p:spPr>
          <a:xfrm>
            <a:off x="1" y="1965428"/>
            <a:ext cx="4829174" cy="44814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91440" rtlCol="0" anchor="t" anchorCtr="0"/>
          <a:lstStyle/>
          <a:p>
            <a:r>
              <a:rPr lang="en-US" sz="1400" b="1" dirty="0">
                <a:solidFill>
                  <a:schemeClr val="bg1">
                    <a:lumMod val="50000"/>
                  </a:schemeClr>
                </a:solidFill>
              </a:rPr>
              <a:t>What has e-finance done?</a:t>
            </a:r>
          </a:p>
        </p:txBody>
      </p:sp>
      <p:sp>
        <p:nvSpPr>
          <p:cNvPr id="54" name="Text Placeholder 2">
            <a:extLst>
              <a:ext uri="{FF2B5EF4-FFF2-40B4-BE49-F238E27FC236}">
                <a16:creationId xmlns:a16="http://schemas.microsoft.com/office/drawing/2014/main" id="{8BEEC911-AA71-9C97-2566-00DABA91718C}"/>
              </a:ext>
            </a:extLst>
          </p:cNvPr>
          <p:cNvSpPr>
            <a:spLocks noGrp="1"/>
          </p:cNvSpPr>
          <p:nvPr>
            <p:ph type="body" sz="quarter" idx="11"/>
          </p:nvPr>
        </p:nvSpPr>
        <p:spPr>
          <a:prstGeom prst="rect">
            <a:avLst/>
          </a:prstGeom>
        </p:spPr>
        <p:txBody>
          <a:bodyPr anchor="t" anchorCtr="0"/>
          <a:lstStyle/>
          <a:p>
            <a:r>
              <a:rPr lang="en-US" sz="1400" b="1" i="1" dirty="0"/>
              <a:t>New Sector – Transportation</a:t>
            </a:r>
          </a:p>
        </p:txBody>
      </p:sp>
      <p:sp>
        <p:nvSpPr>
          <p:cNvPr id="3" name="Title 2">
            <a:extLst>
              <a:ext uri="{FF2B5EF4-FFF2-40B4-BE49-F238E27FC236}">
                <a16:creationId xmlns:a16="http://schemas.microsoft.com/office/drawing/2014/main" id="{1DA5DFA0-579A-24FF-FFB6-821B684E59EF}"/>
              </a:ext>
            </a:extLst>
          </p:cNvPr>
          <p:cNvSpPr>
            <a:spLocks noGrp="1"/>
          </p:cNvSpPr>
          <p:nvPr>
            <p:ph type="title"/>
          </p:nvPr>
        </p:nvSpPr>
        <p:spPr>
          <a:xfrm>
            <a:off x="606425" y="412751"/>
            <a:ext cx="3864908" cy="692149"/>
          </a:xfrm>
        </p:spPr>
        <p:txBody>
          <a:bodyPr/>
          <a:lstStyle/>
          <a:p>
            <a:r>
              <a:rPr lang="en-US" dirty="0"/>
              <a:t>Expand sector presence to fuel growth </a:t>
            </a:r>
          </a:p>
        </p:txBody>
      </p:sp>
      <p:sp>
        <p:nvSpPr>
          <p:cNvPr id="4" name="Rectangle 3">
            <a:extLst>
              <a:ext uri="{FF2B5EF4-FFF2-40B4-BE49-F238E27FC236}">
                <a16:creationId xmlns:a16="http://schemas.microsoft.com/office/drawing/2014/main" id="{8BF93E13-DB7C-728C-F0F5-5A26450CE82A}"/>
              </a:ext>
            </a:extLst>
          </p:cNvPr>
          <p:cNvSpPr/>
          <p:nvPr/>
        </p:nvSpPr>
        <p:spPr>
          <a:xfrm>
            <a:off x="606423" y="1498207"/>
            <a:ext cx="8689976" cy="45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r>
              <a:rPr lang="en-US" sz="1200" dirty="0">
                <a:solidFill>
                  <a:schemeClr val="tx1">
                    <a:lumMod val="50000"/>
                    <a:lumOff val="50000"/>
                  </a:schemeClr>
                </a:solidFill>
              </a:rPr>
              <a:t>e-finance has been mandated to support Egypt’s push to digitize payments in the transportation sector</a:t>
            </a:r>
          </a:p>
        </p:txBody>
      </p:sp>
      <p:sp>
        <p:nvSpPr>
          <p:cNvPr id="37" name="Rectangle: Rounded Corners 36">
            <a:extLst>
              <a:ext uri="{FF2B5EF4-FFF2-40B4-BE49-F238E27FC236}">
                <a16:creationId xmlns:a16="http://schemas.microsoft.com/office/drawing/2014/main" id="{1A956C43-190D-1F16-EEC0-89020B94E2B3}"/>
              </a:ext>
            </a:extLst>
          </p:cNvPr>
          <p:cNvSpPr/>
          <p:nvPr/>
        </p:nvSpPr>
        <p:spPr>
          <a:xfrm>
            <a:off x="606423" y="4992284"/>
            <a:ext cx="4020995" cy="1282455"/>
          </a:xfrm>
          <a:prstGeom prst="roundRect">
            <a:avLst>
              <a:gd name="adj" fmla="val 10207"/>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grpSp>
        <p:nvGrpSpPr>
          <p:cNvPr id="40" name="Group 39">
            <a:extLst>
              <a:ext uri="{FF2B5EF4-FFF2-40B4-BE49-F238E27FC236}">
                <a16:creationId xmlns:a16="http://schemas.microsoft.com/office/drawing/2014/main" id="{CB8EEFFC-8D43-1677-1D20-739A5017CFDB}"/>
              </a:ext>
            </a:extLst>
          </p:cNvPr>
          <p:cNvGrpSpPr/>
          <p:nvPr/>
        </p:nvGrpSpPr>
        <p:grpSpPr>
          <a:xfrm>
            <a:off x="606423" y="3709829"/>
            <a:ext cx="4020995" cy="1597900"/>
            <a:chOff x="606423" y="3709829"/>
            <a:chExt cx="4020995" cy="1597900"/>
          </a:xfrm>
          <a:solidFill>
            <a:schemeClr val="bg1">
              <a:lumMod val="85000"/>
            </a:schemeClr>
          </a:solidFill>
          <a:effectLst>
            <a:outerShdw blurRad="76200" dist="63500" dir="5400000" algn="t" rotWithShape="0">
              <a:prstClr val="black">
                <a:alpha val="10000"/>
              </a:prstClr>
            </a:outerShdw>
          </a:effectLst>
        </p:grpSpPr>
        <p:sp>
          <p:nvSpPr>
            <p:cNvPr id="33" name="Rectangle: Rounded Corners 32">
              <a:extLst>
                <a:ext uri="{FF2B5EF4-FFF2-40B4-BE49-F238E27FC236}">
                  <a16:creationId xmlns:a16="http://schemas.microsoft.com/office/drawing/2014/main" id="{2454FCB9-D380-CB43-042F-4C36C81B0AF4}"/>
                </a:ext>
              </a:extLst>
            </p:cNvPr>
            <p:cNvSpPr/>
            <p:nvPr/>
          </p:nvSpPr>
          <p:spPr>
            <a:xfrm>
              <a:off x="606423" y="3709829"/>
              <a:ext cx="4020995" cy="1282455"/>
            </a:xfrm>
            <a:prstGeom prst="roundRect">
              <a:avLst>
                <a:gd name="adj" fmla="val 10207"/>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sp>
          <p:nvSpPr>
            <p:cNvPr id="24" name="Isosceles Triangle 23">
              <a:extLst>
                <a:ext uri="{FF2B5EF4-FFF2-40B4-BE49-F238E27FC236}">
                  <a16:creationId xmlns:a16="http://schemas.microsoft.com/office/drawing/2014/main" id="{2D6CCD02-647F-8B91-B222-D68CC4C9FCDB}"/>
                </a:ext>
              </a:extLst>
            </p:cNvPr>
            <p:cNvSpPr/>
            <p:nvPr/>
          </p:nvSpPr>
          <p:spPr>
            <a:xfrm rot="10800000">
              <a:off x="2414098" y="4992284"/>
              <a:ext cx="405646" cy="315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3FB1224-56F5-182A-D32B-7E236BDBC382}"/>
              </a:ext>
            </a:extLst>
          </p:cNvPr>
          <p:cNvGrpSpPr/>
          <p:nvPr/>
        </p:nvGrpSpPr>
        <p:grpSpPr>
          <a:xfrm>
            <a:off x="606423" y="2427374"/>
            <a:ext cx="4020995" cy="1597900"/>
            <a:chOff x="606423" y="2427374"/>
            <a:chExt cx="4020995" cy="1597900"/>
          </a:xfrm>
          <a:solidFill>
            <a:schemeClr val="accent2"/>
          </a:solidFill>
          <a:effectLst>
            <a:outerShdw blurRad="76200" dist="63500" dir="5400000" algn="t" rotWithShape="0">
              <a:prstClr val="black">
                <a:alpha val="10000"/>
              </a:prstClr>
            </a:outerShdw>
          </a:effectLst>
        </p:grpSpPr>
        <p:sp>
          <p:nvSpPr>
            <p:cNvPr id="13" name="Rectangle: Rounded Corners 12">
              <a:extLst>
                <a:ext uri="{FF2B5EF4-FFF2-40B4-BE49-F238E27FC236}">
                  <a16:creationId xmlns:a16="http://schemas.microsoft.com/office/drawing/2014/main" id="{389E025F-23C9-F345-EB17-CBF6E18936FD}"/>
                </a:ext>
              </a:extLst>
            </p:cNvPr>
            <p:cNvSpPr/>
            <p:nvPr/>
          </p:nvSpPr>
          <p:spPr>
            <a:xfrm>
              <a:off x="606423" y="2427374"/>
              <a:ext cx="4020995" cy="1282455"/>
            </a:xfrm>
            <a:prstGeom prst="roundRect">
              <a:avLst>
                <a:gd name="adj" fmla="val 10207"/>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38" name="Isosceles Triangle 37">
              <a:extLst>
                <a:ext uri="{FF2B5EF4-FFF2-40B4-BE49-F238E27FC236}">
                  <a16:creationId xmlns:a16="http://schemas.microsoft.com/office/drawing/2014/main" id="{419DB255-6755-6188-8EF9-9F0BB504322A}"/>
                </a:ext>
              </a:extLst>
            </p:cNvPr>
            <p:cNvSpPr/>
            <p:nvPr/>
          </p:nvSpPr>
          <p:spPr>
            <a:xfrm rot="10800000">
              <a:off x="2414098" y="3709829"/>
              <a:ext cx="405646" cy="31544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a:extLst>
              <a:ext uri="{FF2B5EF4-FFF2-40B4-BE49-F238E27FC236}">
                <a16:creationId xmlns:a16="http://schemas.microsoft.com/office/drawing/2014/main" id="{6D44FA69-53AA-777E-7FC0-1FFE0F4603ED}"/>
              </a:ext>
            </a:extLst>
          </p:cNvPr>
          <p:cNvSpPr/>
          <p:nvPr/>
        </p:nvSpPr>
        <p:spPr>
          <a:xfrm>
            <a:off x="1809749" y="2427374"/>
            <a:ext cx="2817669" cy="1282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100" dirty="0">
                <a:solidFill>
                  <a:schemeClr val="bg1"/>
                </a:solidFill>
              </a:rPr>
              <a:t>Digitized the </a:t>
            </a:r>
            <a:r>
              <a:rPr lang="en-US" sz="1100" b="1" dirty="0">
                <a:solidFill>
                  <a:schemeClr val="bg1"/>
                </a:solidFill>
              </a:rPr>
              <a:t>4</a:t>
            </a:r>
            <a:r>
              <a:rPr lang="en-US" sz="1100" dirty="0">
                <a:solidFill>
                  <a:schemeClr val="bg1"/>
                </a:solidFill>
              </a:rPr>
              <a:t> the largest railway stations in Egypt by launching its e-gates solution</a:t>
            </a:r>
          </a:p>
        </p:txBody>
      </p:sp>
      <p:sp>
        <p:nvSpPr>
          <p:cNvPr id="43" name="Rectangle 42">
            <a:extLst>
              <a:ext uri="{FF2B5EF4-FFF2-40B4-BE49-F238E27FC236}">
                <a16:creationId xmlns:a16="http://schemas.microsoft.com/office/drawing/2014/main" id="{344D3E29-C1F2-AD94-6CFB-4C9CA095A5EA}"/>
              </a:ext>
            </a:extLst>
          </p:cNvPr>
          <p:cNvSpPr/>
          <p:nvPr/>
        </p:nvSpPr>
        <p:spPr>
          <a:xfrm>
            <a:off x="1809749" y="3705432"/>
            <a:ext cx="2817669" cy="1282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100" dirty="0">
                <a:solidFill>
                  <a:schemeClr val="tx1">
                    <a:lumMod val="65000"/>
                    <a:lumOff val="35000"/>
                  </a:schemeClr>
                </a:solidFill>
              </a:rPr>
              <a:t>The 4 stations contribute c. 50-60% of Egypt’s annual railway ticket sales, which represents c. 180 million passengers</a:t>
            </a:r>
          </a:p>
        </p:txBody>
      </p:sp>
      <p:sp>
        <p:nvSpPr>
          <p:cNvPr id="49" name="Rectangle 48">
            <a:extLst>
              <a:ext uri="{FF2B5EF4-FFF2-40B4-BE49-F238E27FC236}">
                <a16:creationId xmlns:a16="http://schemas.microsoft.com/office/drawing/2014/main" id="{8B95B043-C2B8-F555-24DF-184F28CE6725}"/>
              </a:ext>
            </a:extLst>
          </p:cNvPr>
          <p:cNvSpPr/>
          <p:nvPr/>
        </p:nvSpPr>
        <p:spPr>
          <a:xfrm>
            <a:off x="1809749" y="4992282"/>
            <a:ext cx="2817669" cy="1282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100" dirty="0">
                <a:solidFill>
                  <a:schemeClr val="bg1"/>
                </a:solidFill>
              </a:rPr>
              <a:t>e-finance is well positioned to expand its e-gates solution and capture Egypt’s total railway market traffic, which translate to</a:t>
            </a:r>
            <a:r>
              <a:rPr lang="en-US" sz="1100" b="1" dirty="0">
                <a:solidFill>
                  <a:schemeClr val="bg1"/>
                </a:solidFill>
              </a:rPr>
              <a:t> c. 320 mn annual passenger tickets</a:t>
            </a:r>
          </a:p>
        </p:txBody>
      </p:sp>
      <p:sp>
        <p:nvSpPr>
          <p:cNvPr id="51" name="Rectangle 50">
            <a:extLst>
              <a:ext uri="{FF2B5EF4-FFF2-40B4-BE49-F238E27FC236}">
                <a16:creationId xmlns:a16="http://schemas.microsoft.com/office/drawing/2014/main" id="{486254FE-5425-EB91-8114-6A32B66BE076}"/>
              </a:ext>
            </a:extLst>
          </p:cNvPr>
          <p:cNvSpPr/>
          <p:nvPr/>
        </p:nvSpPr>
        <p:spPr>
          <a:xfrm>
            <a:off x="740887" y="3701038"/>
            <a:ext cx="1068862" cy="1291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accent2"/>
                </a:solidFill>
              </a:rPr>
              <a:t>180</a:t>
            </a:r>
            <a:r>
              <a:rPr lang="en-US" b="1" dirty="0">
                <a:solidFill>
                  <a:schemeClr val="accent2"/>
                </a:solidFill>
              </a:rPr>
              <a:t> </a:t>
            </a:r>
          </a:p>
          <a:p>
            <a:r>
              <a:rPr lang="en-US" sz="1600" dirty="0">
                <a:solidFill>
                  <a:srgbClr val="002060"/>
                </a:solidFill>
              </a:rPr>
              <a:t>Million</a:t>
            </a:r>
          </a:p>
          <a:p>
            <a:r>
              <a:rPr lang="en-US" sz="1600" dirty="0">
                <a:solidFill>
                  <a:srgbClr val="002060"/>
                </a:solidFill>
              </a:rPr>
              <a:t>People</a:t>
            </a:r>
          </a:p>
        </p:txBody>
      </p:sp>
      <p:sp>
        <p:nvSpPr>
          <p:cNvPr id="60" name="Rectangle 59">
            <a:extLst>
              <a:ext uri="{FF2B5EF4-FFF2-40B4-BE49-F238E27FC236}">
                <a16:creationId xmlns:a16="http://schemas.microsoft.com/office/drawing/2014/main" id="{9D8E87B3-9415-FC2B-29D9-CA5D0EE5F747}"/>
              </a:ext>
            </a:extLst>
          </p:cNvPr>
          <p:cNvSpPr/>
          <p:nvPr/>
        </p:nvSpPr>
        <p:spPr>
          <a:xfrm>
            <a:off x="606423" y="5001072"/>
            <a:ext cx="1195860" cy="1264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320</a:t>
            </a:r>
            <a:r>
              <a:rPr lang="en-US" dirty="0">
                <a:solidFill>
                  <a:schemeClr val="bg1"/>
                </a:solidFill>
              </a:rPr>
              <a:t>Mn</a:t>
            </a:r>
            <a:endParaRPr lang="en-US" sz="2800" dirty="0">
              <a:solidFill>
                <a:schemeClr val="bg1"/>
              </a:solidFill>
            </a:endParaRPr>
          </a:p>
        </p:txBody>
      </p:sp>
      <p:pic>
        <p:nvPicPr>
          <p:cNvPr id="61" name="Graphic 60" descr="Streetcar with solid fill">
            <a:extLst>
              <a:ext uri="{FF2B5EF4-FFF2-40B4-BE49-F238E27FC236}">
                <a16:creationId xmlns:a16="http://schemas.microsoft.com/office/drawing/2014/main" id="{C3880B7B-4E2B-D6F8-DB42-E0515478A2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6425" y="2524524"/>
            <a:ext cx="1088155" cy="1088155"/>
          </a:xfrm>
          <a:prstGeom prst="rect">
            <a:avLst/>
          </a:prstGeom>
        </p:spPr>
      </p:pic>
      <p:sp>
        <p:nvSpPr>
          <p:cNvPr id="8" name="Rectangle: Rounded Corners 7">
            <a:extLst>
              <a:ext uri="{FF2B5EF4-FFF2-40B4-BE49-F238E27FC236}">
                <a16:creationId xmlns:a16="http://schemas.microsoft.com/office/drawing/2014/main" id="{79B8AF24-230B-7D6B-3E6D-1FDCA245649E}"/>
              </a:ext>
            </a:extLst>
          </p:cNvPr>
          <p:cNvSpPr/>
          <p:nvPr/>
        </p:nvSpPr>
        <p:spPr>
          <a:xfrm>
            <a:off x="5275405" y="4346659"/>
            <a:ext cx="4020995" cy="1919286"/>
          </a:xfrm>
          <a:prstGeom prst="roundRect">
            <a:avLst>
              <a:gd name="adj" fmla="val 10207"/>
            </a:avLst>
          </a:prstGeom>
          <a:solidFill>
            <a:schemeClr val="accent2"/>
          </a:solidFill>
          <a:ln>
            <a:noFill/>
          </a:ln>
          <a:effectLst>
            <a:outerShdw blurRad="76200" dist="63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sp>
        <p:nvSpPr>
          <p:cNvPr id="14" name="Rectangle 13">
            <a:extLst>
              <a:ext uri="{FF2B5EF4-FFF2-40B4-BE49-F238E27FC236}">
                <a16:creationId xmlns:a16="http://schemas.microsoft.com/office/drawing/2014/main" id="{EB983A9E-2922-F924-5415-102004A1D8B4}"/>
              </a:ext>
            </a:extLst>
          </p:cNvPr>
          <p:cNvSpPr/>
          <p:nvPr/>
        </p:nvSpPr>
        <p:spPr>
          <a:xfrm>
            <a:off x="6478729" y="4665074"/>
            <a:ext cx="2817669" cy="1282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100" b="1" dirty="0">
                <a:solidFill>
                  <a:schemeClr val="bg1"/>
                </a:solidFill>
              </a:rPr>
              <a:t>Leveraging the Smart City Platform:</a:t>
            </a:r>
          </a:p>
          <a:p>
            <a:r>
              <a:rPr lang="en-US" sz="1100" dirty="0">
                <a:solidFill>
                  <a:schemeClr val="bg1"/>
                </a:solidFill>
              </a:rPr>
              <a:t>Developing smart parking management systems, taxi management systems, and security and surveillance systems</a:t>
            </a:r>
          </a:p>
        </p:txBody>
      </p:sp>
      <p:grpSp>
        <p:nvGrpSpPr>
          <p:cNvPr id="52" name="Group 51">
            <a:extLst>
              <a:ext uri="{FF2B5EF4-FFF2-40B4-BE49-F238E27FC236}">
                <a16:creationId xmlns:a16="http://schemas.microsoft.com/office/drawing/2014/main" id="{DB4DAE71-3392-7482-F48F-80991080AB5D}"/>
              </a:ext>
            </a:extLst>
          </p:cNvPr>
          <p:cNvGrpSpPr/>
          <p:nvPr/>
        </p:nvGrpSpPr>
        <p:grpSpPr>
          <a:xfrm>
            <a:off x="5544918" y="4909343"/>
            <a:ext cx="642754" cy="793918"/>
            <a:chOff x="10966451" y="2071688"/>
            <a:chExt cx="830263" cy="1025525"/>
          </a:xfrm>
          <a:solidFill>
            <a:schemeClr val="bg1">
              <a:lumMod val="95000"/>
            </a:schemeClr>
          </a:solidFill>
        </p:grpSpPr>
        <p:sp>
          <p:nvSpPr>
            <p:cNvPr id="18" name="Freeform 7">
              <a:extLst>
                <a:ext uri="{FF2B5EF4-FFF2-40B4-BE49-F238E27FC236}">
                  <a16:creationId xmlns:a16="http://schemas.microsoft.com/office/drawing/2014/main" id="{5ACB52BF-5D55-DC25-85D1-8548F21F3A6A}"/>
                </a:ext>
              </a:extLst>
            </p:cNvPr>
            <p:cNvSpPr>
              <a:spLocks noEditPoints="1"/>
            </p:cNvSpPr>
            <p:nvPr/>
          </p:nvSpPr>
          <p:spPr bwMode="auto">
            <a:xfrm>
              <a:off x="11060113" y="2822575"/>
              <a:ext cx="515938" cy="274638"/>
            </a:xfrm>
            <a:custGeom>
              <a:avLst/>
              <a:gdLst>
                <a:gd name="T0" fmla="*/ 0 w 136"/>
                <a:gd name="T1" fmla="*/ 73 h 73"/>
                <a:gd name="T2" fmla="*/ 136 w 136"/>
                <a:gd name="T3" fmla="*/ 73 h 73"/>
                <a:gd name="T4" fmla="*/ 136 w 136"/>
                <a:gd name="T5" fmla="*/ 0 h 73"/>
                <a:gd name="T6" fmla="*/ 0 w 136"/>
                <a:gd name="T7" fmla="*/ 0 h 73"/>
                <a:gd name="T8" fmla="*/ 0 w 136"/>
                <a:gd name="T9" fmla="*/ 73 h 73"/>
                <a:gd name="T10" fmla="*/ 9 w 136"/>
                <a:gd name="T11" fmla="*/ 39 h 73"/>
                <a:gd name="T12" fmla="*/ 13 w 136"/>
                <a:gd name="T13" fmla="*/ 28 h 73"/>
                <a:gd name="T14" fmla="*/ 22 w 136"/>
                <a:gd name="T15" fmla="*/ 23 h 73"/>
                <a:gd name="T16" fmla="*/ 37 w 136"/>
                <a:gd name="T17" fmla="*/ 20 h 73"/>
                <a:gd name="T18" fmla="*/ 42 w 136"/>
                <a:gd name="T19" fmla="*/ 16 h 73"/>
                <a:gd name="T20" fmla="*/ 42 w 136"/>
                <a:gd name="T21" fmla="*/ 16 h 73"/>
                <a:gd name="T22" fmla="*/ 63 w 136"/>
                <a:gd name="T23" fmla="*/ 10 h 73"/>
                <a:gd name="T24" fmla="*/ 79 w 136"/>
                <a:gd name="T25" fmla="*/ 10 h 73"/>
                <a:gd name="T26" fmla="*/ 104 w 136"/>
                <a:gd name="T27" fmla="*/ 20 h 73"/>
                <a:gd name="T28" fmla="*/ 118 w 136"/>
                <a:gd name="T29" fmla="*/ 25 h 73"/>
                <a:gd name="T30" fmla="*/ 121 w 136"/>
                <a:gd name="T31" fmla="*/ 29 h 73"/>
                <a:gd name="T32" fmla="*/ 121 w 136"/>
                <a:gd name="T33" fmla="*/ 49 h 73"/>
                <a:gd name="T34" fmla="*/ 120 w 136"/>
                <a:gd name="T35" fmla="*/ 52 h 73"/>
                <a:gd name="T36" fmla="*/ 116 w 136"/>
                <a:gd name="T37" fmla="*/ 54 h 73"/>
                <a:gd name="T38" fmla="*/ 111 w 136"/>
                <a:gd name="T39" fmla="*/ 54 h 73"/>
                <a:gd name="T40" fmla="*/ 103 w 136"/>
                <a:gd name="T41" fmla="*/ 62 h 73"/>
                <a:gd name="T42" fmla="*/ 91 w 136"/>
                <a:gd name="T43" fmla="*/ 62 h 73"/>
                <a:gd name="T44" fmla="*/ 83 w 136"/>
                <a:gd name="T45" fmla="*/ 54 h 73"/>
                <a:gd name="T46" fmla="*/ 52 w 136"/>
                <a:gd name="T47" fmla="*/ 54 h 73"/>
                <a:gd name="T48" fmla="*/ 44 w 136"/>
                <a:gd name="T49" fmla="*/ 62 h 73"/>
                <a:gd name="T50" fmla="*/ 33 w 136"/>
                <a:gd name="T51" fmla="*/ 62 h 73"/>
                <a:gd name="T52" fmla="*/ 25 w 136"/>
                <a:gd name="T53" fmla="*/ 54 h 73"/>
                <a:gd name="T54" fmla="*/ 14 w 136"/>
                <a:gd name="T55" fmla="*/ 54 h 73"/>
                <a:gd name="T56" fmla="*/ 9 w 136"/>
                <a:gd name="T57" fmla="*/ 49 h 73"/>
                <a:gd name="T58" fmla="*/ 9 w 136"/>
                <a:gd name="T59" fmla="*/ 3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73">
                  <a:moveTo>
                    <a:pt x="0" y="73"/>
                  </a:moveTo>
                  <a:cubicBezTo>
                    <a:pt x="136" y="73"/>
                    <a:pt x="136" y="73"/>
                    <a:pt x="136" y="73"/>
                  </a:cubicBezTo>
                  <a:cubicBezTo>
                    <a:pt x="136" y="0"/>
                    <a:pt x="136" y="0"/>
                    <a:pt x="136" y="0"/>
                  </a:cubicBezTo>
                  <a:cubicBezTo>
                    <a:pt x="0" y="0"/>
                    <a:pt x="0" y="0"/>
                    <a:pt x="0" y="0"/>
                  </a:cubicBezTo>
                  <a:lnTo>
                    <a:pt x="0" y="73"/>
                  </a:lnTo>
                  <a:close/>
                  <a:moveTo>
                    <a:pt x="9" y="39"/>
                  </a:moveTo>
                  <a:cubicBezTo>
                    <a:pt x="9" y="35"/>
                    <a:pt x="11" y="31"/>
                    <a:pt x="13" y="28"/>
                  </a:cubicBezTo>
                  <a:cubicBezTo>
                    <a:pt x="15" y="25"/>
                    <a:pt x="19" y="23"/>
                    <a:pt x="22" y="23"/>
                  </a:cubicBezTo>
                  <a:cubicBezTo>
                    <a:pt x="37" y="20"/>
                    <a:pt x="37" y="20"/>
                    <a:pt x="37" y="20"/>
                  </a:cubicBezTo>
                  <a:cubicBezTo>
                    <a:pt x="42" y="16"/>
                    <a:pt x="42" y="16"/>
                    <a:pt x="42" y="16"/>
                  </a:cubicBezTo>
                  <a:cubicBezTo>
                    <a:pt x="42" y="16"/>
                    <a:pt x="42" y="16"/>
                    <a:pt x="42" y="16"/>
                  </a:cubicBezTo>
                  <a:cubicBezTo>
                    <a:pt x="48" y="12"/>
                    <a:pt x="56" y="10"/>
                    <a:pt x="63" y="10"/>
                  </a:cubicBezTo>
                  <a:cubicBezTo>
                    <a:pt x="79" y="10"/>
                    <a:pt x="79" y="10"/>
                    <a:pt x="79" y="10"/>
                  </a:cubicBezTo>
                  <a:cubicBezTo>
                    <a:pt x="88" y="10"/>
                    <a:pt x="97" y="13"/>
                    <a:pt x="104" y="20"/>
                  </a:cubicBezTo>
                  <a:cubicBezTo>
                    <a:pt x="118" y="25"/>
                    <a:pt x="118" y="25"/>
                    <a:pt x="118" y="25"/>
                  </a:cubicBezTo>
                  <a:cubicBezTo>
                    <a:pt x="120" y="25"/>
                    <a:pt x="121" y="27"/>
                    <a:pt x="121" y="29"/>
                  </a:cubicBezTo>
                  <a:cubicBezTo>
                    <a:pt x="121" y="49"/>
                    <a:pt x="121" y="49"/>
                    <a:pt x="121" y="49"/>
                  </a:cubicBezTo>
                  <a:cubicBezTo>
                    <a:pt x="121" y="50"/>
                    <a:pt x="121" y="51"/>
                    <a:pt x="120" y="52"/>
                  </a:cubicBezTo>
                  <a:cubicBezTo>
                    <a:pt x="119" y="53"/>
                    <a:pt x="118" y="54"/>
                    <a:pt x="116" y="54"/>
                  </a:cubicBezTo>
                  <a:cubicBezTo>
                    <a:pt x="111" y="54"/>
                    <a:pt x="111" y="54"/>
                    <a:pt x="111" y="54"/>
                  </a:cubicBezTo>
                  <a:cubicBezTo>
                    <a:pt x="109" y="57"/>
                    <a:pt x="106" y="60"/>
                    <a:pt x="103" y="62"/>
                  </a:cubicBezTo>
                  <a:cubicBezTo>
                    <a:pt x="99" y="64"/>
                    <a:pt x="95" y="64"/>
                    <a:pt x="91" y="62"/>
                  </a:cubicBezTo>
                  <a:cubicBezTo>
                    <a:pt x="87" y="60"/>
                    <a:pt x="84" y="57"/>
                    <a:pt x="83" y="54"/>
                  </a:cubicBezTo>
                  <a:cubicBezTo>
                    <a:pt x="52" y="54"/>
                    <a:pt x="52" y="54"/>
                    <a:pt x="52" y="54"/>
                  </a:cubicBezTo>
                  <a:cubicBezTo>
                    <a:pt x="51" y="57"/>
                    <a:pt x="48" y="60"/>
                    <a:pt x="44" y="62"/>
                  </a:cubicBezTo>
                  <a:cubicBezTo>
                    <a:pt x="41" y="64"/>
                    <a:pt x="36" y="64"/>
                    <a:pt x="33" y="62"/>
                  </a:cubicBezTo>
                  <a:cubicBezTo>
                    <a:pt x="29" y="60"/>
                    <a:pt x="26" y="57"/>
                    <a:pt x="25" y="54"/>
                  </a:cubicBezTo>
                  <a:cubicBezTo>
                    <a:pt x="14" y="54"/>
                    <a:pt x="14" y="54"/>
                    <a:pt x="14" y="54"/>
                  </a:cubicBezTo>
                  <a:cubicBezTo>
                    <a:pt x="12" y="54"/>
                    <a:pt x="9" y="51"/>
                    <a:pt x="9" y="49"/>
                  </a:cubicBezTo>
                  <a:lnTo>
                    <a:pt x="9"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626FF009-33BC-97E3-1E9B-A7C7DFFF2676}"/>
                </a:ext>
              </a:extLst>
            </p:cNvPr>
            <p:cNvSpPr>
              <a:spLocks/>
            </p:cNvSpPr>
            <p:nvPr/>
          </p:nvSpPr>
          <p:spPr bwMode="auto">
            <a:xfrm>
              <a:off x="11133138" y="2897188"/>
              <a:ext cx="349250" cy="90488"/>
            </a:xfrm>
            <a:custGeom>
              <a:avLst/>
              <a:gdLst>
                <a:gd name="T0" fmla="*/ 20 w 92"/>
                <a:gd name="T1" fmla="*/ 14 h 24"/>
                <a:gd name="T2" fmla="*/ 28 w 92"/>
                <a:gd name="T3" fmla="*/ 17 h 24"/>
                <a:gd name="T4" fmla="*/ 33 w 92"/>
                <a:gd name="T5" fmla="*/ 24 h 24"/>
                <a:gd name="T6" fmla="*/ 64 w 92"/>
                <a:gd name="T7" fmla="*/ 24 h 24"/>
                <a:gd name="T8" fmla="*/ 64 w 92"/>
                <a:gd name="T9" fmla="*/ 24 h 24"/>
                <a:gd name="T10" fmla="*/ 72 w 92"/>
                <a:gd name="T11" fmla="*/ 15 h 24"/>
                <a:gd name="T12" fmla="*/ 84 w 92"/>
                <a:gd name="T13" fmla="*/ 15 h 24"/>
                <a:gd name="T14" fmla="*/ 92 w 92"/>
                <a:gd name="T15" fmla="*/ 24 h 24"/>
                <a:gd name="T16" fmla="*/ 92 w 92"/>
                <a:gd name="T17" fmla="*/ 24 h 24"/>
                <a:gd name="T18" fmla="*/ 92 w 92"/>
                <a:gd name="T19" fmla="*/ 13 h 24"/>
                <a:gd name="T20" fmla="*/ 81 w 92"/>
                <a:gd name="T21" fmla="*/ 9 h 24"/>
                <a:gd name="T22" fmla="*/ 79 w 92"/>
                <a:gd name="T23" fmla="*/ 8 h 24"/>
                <a:gd name="T24" fmla="*/ 79 w 92"/>
                <a:gd name="T25" fmla="*/ 8 h 24"/>
                <a:gd name="T26" fmla="*/ 60 w 92"/>
                <a:gd name="T27" fmla="*/ 0 h 24"/>
                <a:gd name="T28" fmla="*/ 44 w 92"/>
                <a:gd name="T29" fmla="*/ 0 h 24"/>
                <a:gd name="T30" fmla="*/ 29 w 92"/>
                <a:gd name="T31" fmla="*/ 4 h 24"/>
                <a:gd name="T32" fmla="*/ 22 w 92"/>
                <a:gd name="T33" fmla="*/ 8 h 24"/>
                <a:gd name="T34" fmla="*/ 22 w 92"/>
                <a:gd name="T35" fmla="*/ 8 h 24"/>
                <a:gd name="T36" fmla="*/ 20 w 92"/>
                <a:gd name="T37" fmla="*/ 9 h 24"/>
                <a:gd name="T38" fmla="*/ 5 w 92"/>
                <a:gd name="T39" fmla="*/ 12 h 24"/>
                <a:gd name="T40" fmla="*/ 5 w 92"/>
                <a:gd name="T41" fmla="*/ 12 h 24"/>
                <a:gd name="T42" fmla="*/ 0 w 92"/>
                <a:gd name="T43" fmla="*/ 19 h 24"/>
                <a:gd name="T44" fmla="*/ 0 w 92"/>
                <a:gd name="T45" fmla="*/ 24 h 24"/>
                <a:gd name="T46" fmla="*/ 6 w 92"/>
                <a:gd name="T47" fmla="*/ 24 h 24"/>
                <a:gd name="T48" fmla="*/ 11 w 92"/>
                <a:gd name="T49" fmla="*/ 17 h 24"/>
                <a:gd name="T50" fmla="*/ 20 w 92"/>
                <a:gd name="T5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24">
                  <a:moveTo>
                    <a:pt x="20" y="14"/>
                  </a:moveTo>
                  <a:cubicBezTo>
                    <a:pt x="23" y="14"/>
                    <a:pt x="25" y="15"/>
                    <a:pt x="28" y="17"/>
                  </a:cubicBezTo>
                  <a:cubicBezTo>
                    <a:pt x="30" y="19"/>
                    <a:pt x="32" y="21"/>
                    <a:pt x="33" y="24"/>
                  </a:cubicBezTo>
                  <a:cubicBezTo>
                    <a:pt x="64" y="24"/>
                    <a:pt x="64" y="24"/>
                    <a:pt x="64" y="24"/>
                  </a:cubicBezTo>
                  <a:cubicBezTo>
                    <a:pt x="64" y="24"/>
                    <a:pt x="64" y="24"/>
                    <a:pt x="64" y="24"/>
                  </a:cubicBezTo>
                  <a:cubicBezTo>
                    <a:pt x="65" y="20"/>
                    <a:pt x="68" y="17"/>
                    <a:pt x="72" y="15"/>
                  </a:cubicBezTo>
                  <a:cubicBezTo>
                    <a:pt x="76" y="14"/>
                    <a:pt x="80" y="14"/>
                    <a:pt x="84" y="15"/>
                  </a:cubicBezTo>
                  <a:cubicBezTo>
                    <a:pt x="87" y="17"/>
                    <a:pt x="90" y="20"/>
                    <a:pt x="92" y="24"/>
                  </a:cubicBezTo>
                  <a:cubicBezTo>
                    <a:pt x="92" y="24"/>
                    <a:pt x="92" y="24"/>
                    <a:pt x="92" y="24"/>
                  </a:cubicBezTo>
                  <a:cubicBezTo>
                    <a:pt x="92" y="13"/>
                    <a:pt x="92" y="13"/>
                    <a:pt x="92" y="13"/>
                  </a:cubicBezTo>
                  <a:cubicBezTo>
                    <a:pt x="81" y="9"/>
                    <a:pt x="81" y="9"/>
                    <a:pt x="81" y="9"/>
                  </a:cubicBezTo>
                  <a:cubicBezTo>
                    <a:pt x="80" y="9"/>
                    <a:pt x="80" y="8"/>
                    <a:pt x="79" y="8"/>
                  </a:cubicBezTo>
                  <a:cubicBezTo>
                    <a:pt x="79" y="8"/>
                    <a:pt x="79" y="8"/>
                    <a:pt x="79" y="8"/>
                  </a:cubicBezTo>
                  <a:cubicBezTo>
                    <a:pt x="74" y="2"/>
                    <a:pt x="67" y="0"/>
                    <a:pt x="60" y="0"/>
                  </a:cubicBezTo>
                  <a:cubicBezTo>
                    <a:pt x="44" y="0"/>
                    <a:pt x="44" y="0"/>
                    <a:pt x="44" y="0"/>
                  </a:cubicBezTo>
                  <a:cubicBezTo>
                    <a:pt x="38" y="0"/>
                    <a:pt x="33" y="1"/>
                    <a:pt x="29" y="4"/>
                  </a:cubicBezTo>
                  <a:cubicBezTo>
                    <a:pt x="22" y="8"/>
                    <a:pt x="22" y="8"/>
                    <a:pt x="22" y="8"/>
                  </a:cubicBezTo>
                  <a:cubicBezTo>
                    <a:pt x="22" y="8"/>
                    <a:pt x="22" y="8"/>
                    <a:pt x="22" y="8"/>
                  </a:cubicBezTo>
                  <a:cubicBezTo>
                    <a:pt x="22" y="9"/>
                    <a:pt x="21" y="9"/>
                    <a:pt x="20" y="9"/>
                  </a:cubicBezTo>
                  <a:cubicBezTo>
                    <a:pt x="5" y="12"/>
                    <a:pt x="5" y="12"/>
                    <a:pt x="5" y="12"/>
                  </a:cubicBezTo>
                  <a:cubicBezTo>
                    <a:pt x="5" y="12"/>
                    <a:pt x="5" y="12"/>
                    <a:pt x="5" y="12"/>
                  </a:cubicBezTo>
                  <a:cubicBezTo>
                    <a:pt x="2" y="13"/>
                    <a:pt x="0" y="15"/>
                    <a:pt x="0" y="19"/>
                  </a:cubicBezTo>
                  <a:cubicBezTo>
                    <a:pt x="0" y="24"/>
                    <a:pt x="0" y="24"/>
                    <a:pt x="0" y="24"/>
                  </a:cubicBezTo>
                  <a:cubicBezTo>
                    <a:pt x="6" y="24"/>
                    <a:pt x="6" y="24"/>
                    <a:pt x="6" y="24"/>
                  </a:cubicBezTo>
                  <a:cubicBezTo>
                    <a:pt x="7" y="21"/>
                    <a:pt x="9" y="19"/>
                    <a:pt x="11" y="17"/>
                  </a:cubicBezTo>
                  <a:cubicBezTo>
                    <a:pt x="14" y="15"/>
                    <a:pt x="16" y="14"/>
                    <a:pt x="2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9">
              <a:extLst>
                <a:ext uri="{FF2B5EF4-FFF2-40B4-BE49-F238E27FC236}">
                  <a16:creationId xmlns:a16="http://schemas.microsoft.com/office/drawing/2014/main" id="{2E16856F-CEA6-1CEB-445F-B4CCDBE258A7}"/>
                </a:ext>
              </a:extLst>
            </p:cNvPr>
            <p:cNvSpPr>
              <a:spLocks noChangeArrowheads="1"/>
            </p:cNvSpPr>
            <p:nvPr/>
          </p:nvSpPr>
          <p:spPr bwMode="auto">
            <a:xfrm>
              <a:off x="11133138" y="2509838"/>
              <a:ext cx="166688"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7781842B-3C62-74AE-7BCE-5DE40834473C}"/>
                </a:ext>
              </a:extLst>
            </p:cNvPr>
            <p:cNvSpPr>
              <a:spLocks/>
            </p:cNvSpPr>
            <p:nvPr/>
          </p:nvSpPr>
          <p:spPr bwMode="auto">
            <a:xfrm>
              <a:off x="10966451" y="2071688"/>
              <a:ext cx="701675" cy="534988"/>
            </a:xfrm>
            <a:custGeom>
              <a:avLst/>
              <a:gdLst>
                <a:gd name="T0" fmla="*/ 93 w 185"/>
                <a:gd name="T1" fmla="*/ 9 h 142"/>
                <a:gd name="T2" fmla="*/ 175 w 185"/>
                <a:gd name="T3" fmla="*/ 92 h 142"/>
                <a:gd name="T4" fmla="*/ 170 w 185"/>
                <a:gd name="T5" fmla="*/ 120 h 142"/>
                <a:gd name="T6" fmla="*/ 170 w 185"/>
                <a:gd name="T7" fmla="*/ 142 h 142"/>
                <a:gd name="T8" fmla="*/ 185 w 185"/>
                <a:gd name="T9" fmla="*/ 92 h 142"/>
                <a:gd name="T10" fmla="*/ 93 w 185"/>
                <a:gd name="T11" fmla="*/ 0 h 142"/>
                <a:gd name="T12" fmla="*/ 0 w 185"/>
                <a:gd name="T13" fmla="*/ 92 h 142"/>
                <a:gd name="T14" fmla="*/ 15 w 185"/>
                <a:gd name="T15" fmla="*/ 142 h 142"/>
                <a:gd name="T16" fmla="*/ 15 w 185"/>
                <a:gd name="T17" fmla="*/ 120 h 142"/>
                <a:gd name="T18" fmla="*/ 10 w 185"/>
                <a:gd name="T19" fmla="*/ 92 h 142"/>
                <a:gd name="T20" fmla="*/ 93 w 185"/>
                <a:gd name="T21"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142">
                  <a:moveTo>
                    <a:pt x="93" y="9"/>
                  </a:moveTo>
                  <a:cubicBezTo>
                    <a:pt x="138" y="9"/>
                    <a:pt x="175" y="47"/>
                    <a:pt x="175" y="92"/>
                  </a:cubicBezTo>
                  <a:cubicBezTo>
                    <a:pt x="175" y="102"/>
                    <a:pt x="174" y="111"/>
                    <a:pt x="170" y="120"/>
                  </a:cubicBezTo>
                  <a:cubicBezTo>
                    <a:pt x="170" y="142"/>
                    <a:pt x="170" y="142"/>
                    <a:pt x="170" y="142"/>
                  </a:cubicBezTo>
                  <a:cubicBezTo>
                    <a:pt x="180" y="127"/>
                    <a:pt x="185" y="110"/>
                    <a:pt x="185" y="92"/>
                  </a:cubicBezTo>
                  <a:cubicBezTo>
                    <a:pt x="185" y="41"/>
                    <a:pt x="144" y="0"/>
                    <a:pt x="93" y="0"/>
                  </a:cubicBezTo>
                  <a:cubicBezTo>
                    <a:pt x="42" y="0"/>
                    <a:pt x="0" y="41"/>
                    <a:pt x="0" y="92"/>
                  </a:cubicBezTo>
                  <a:cubicBezTo>
                    <a:pt x="0" y="110"/>
                    <a:pt x="5" y="127"/>
                    <a:pt x="15" y="142"/>
                  </a:cubicBezTo>
                  <a:cubicBezTo>
                    <a:pt x="15" y="120"/>
                    <a:pt x="15" y="120"/>
                    <a:pt x="15" y="120"/>
                  </a:cubicBezTo>
                  <a:cubicBezTo>
                    <a:pt x="12" y="111"/>
                    <a:pt x="10" y="102"/>
                    <a:pt x="10" y="92"/>
                  </a:cubicBezTo>
                  <a:cubicBezTo>
                    <a:pt x="10" y="47"/>
                    <a:pt x="47" y="9"/>
                    <a:pt x="9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11">
              <a:extLst>
                <a:ext uri="{FF2B5EF4-FFF2-40B4-BE49-F238E27FC236}">
                  <a16:creationId xmlns:a16="http://schemas.microsoft.com/office/drawing/2014/main" id="{C7325F83-1CA5-B73C-6DA6-C8069EC01E48}"/>
                </a:ext>
              </a:extLst>
            </p:cNvPr>
            <p:cNvSpPr>
              <a:spLocks noChangeArrowheads="1"/>
            </p:cNvSpPr>
            <p:nvPr/>
          </p:nvSpPr>
          <p:spPr bwMode="auto">
            <a:xfrm>
              <a:off x="11409363" y="2987675"/>
              <a:ext cx="38100"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12">
              <a:extLst>
                <a:ext uri="{FF2B5EF4-FFF2-40B4-BE49-F238E27FC236}">
                  <a16:creationId xmlns:a16="http://schemas.microsoft.com/office/drawing/2014/main" id="{F0E30CB3-EECC-5873-1BA0-BE4DBF6298EA}"/>
                </a:ext>
              </a:extLst>
            </p:cNvPr>
            <p:cNvSpPr>
              <a:spLocks noChangeArrowheads="1"/>
            </p:cNvSpPr>
            <p:nvPr/>
          </p:nvSpPr>
          <p:spPr bwMode="auto">
            <a:xfrm>
              <a:off x="11190288" y="2987675"/>
              <a:ext cx="33338"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a:extLst>
                <a:ext uri="{FF2B5EF4-FFF2-40B4-BE49-F238E27FC236}">
                  <a16:creationId xmlns:a16="http://schemas.microsoft.com/office/drawing/2014/main" id="{15DB6657-4C5F-7D27-0203-84477ECEAAD0}"/>
                </a:ext>
              </a:extLst>
            </p:cNvPr>
            <p:cNvSpPr>
              <a:spLocks/>
            </p:cNvSpPr>
            <p:nvPr/>
          </p:nvSpPr>
          <p:spPr bwMode="auto">
            <a:xfrm>
              <a:off x="11466513" y="2528888"/>
              <a:ext cx="52388" cy="74613"/>
            </a:xfrm>
            <a:custGeom>
              <a:avLst/>
              <a:gdLst>
                <a:gd name="T0" fmla="*/ 14 w 14"/>
                <a:gd name="T1" fmla="*/ 10 h 20"/>
                <a:gd name="T2" fmla="*/ 12 w 14"/>
                <a:gd name="T3" fmla="*/ 4 h 20"/>
                <a:gd name="T4" fmla="*/ 6 w 14"/>
                <a:gd name="T5" fmla="*/ 0 h 20"/>
                <a:gd name="T6" fmla="*/ 0 w 14"/>
                <a:gd name="T7" fmla="*/ 2 h 20"/>
                <a:gd name="T8" fmla="*/ 0 w 14"/>
                <a:gd name="T9" fmla="*/ 18 h 20"/>
                <a:gd name="T10" fmla="*/ 0 w 14"/>
                <a:gd name="T11" fmla="*/ 18 h 20"/>
                <a:gd name="T12" fmla="*/ 6 w 14"/>
                <a:gd name="T13" fmla="*/ 20 h 20"/>
                <a:gd name="T14" fmla="*/ 12 w 14"/>
                <a:gd name="T15" fmla="*/ 16 h 20"/>
                <a:gd name="T16" fmla="*/ 14 w 14"/>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0">
                  <a:moveTo>
                    <a:pt x="14" y="10"/>
                  </a:moveTo>
                  <a:cubicBezTo>
                    <a:pt x="14" y="8"/>
                    <a:pt x="13" y="6"/>
                    <a:pt x="12" y="4"/>
                  </a:cubicBezTo>
                  <a:cubicBezTo>
                    <a:pt x="10" y="2"/>
                    <a:pt x="8" y="1"/>
                    <a:pt x="6" y="0"/>
                  </a:cubicBezTo>
                  <a:cubicBezTo>
                    <a:pt x="4" y="0"/>
                    <a:pt x="2" y="0"/>
                    <a:pt x="0" y="2"/>
                  </a:cubicBezTo>
                  <a:cubicBezTo>
                    <a:pt x="0" y="18"/>
                    <a:pt x="0" y="18"/>
                    <a:pt x="0" y="18"/>
                  </a:cubicBezTo>
                  <a:cubicBezTo>
                    <a:pt x="0" y="18"/>
                    <a:pt x="0" y="18"/>
                    <a:pt x="0" y="18"/>
                  </a:cubicBezTo>
                  <a:cubicBezTo>
                    <a:pt x="2" y="20"/>
                    <a:pt x="4" y="20"/>
                    <a:pt x="6" y="20"/>
                  </a:cubicBezTo>
                  <a:cubicBezTo>
                    <a:pt x="8" y="19"/>
                    <a:pt x="10" y="18"/>
                    <a:pt x="12" y="16"/>
                  </a:cubicBezTo>
                  <a:cubicBezTo>
                    <a:pt x="13" y="15"/>
                    <a:pt x="14" y="12"/>
                    <a:pt x="1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9CE164D2-0337-990E-2C78-711E50EB49E6}"/>
                </a:ext>
              </a:extLst>
            </p:cNvPr>
            <p:cNvSpPr>
              <a:spLocks/>
            </p:cNvSpPr>
            <p:nvPr/>
          </p:nvSpPr>
          <p:spPr bwMode="auto">
            <a:xfrm>
              <a:off x="11042651" y="2143125"/>
              <a:ext cx="549275" cy="257175"/>
            </a:xfrm>
            <a:custGeom>
              <a:avLst/>
              <a:gdLst>
                <a:gd name="T0" fmla="*/ 120 w 145"/>
                <a:gd name="T1" fmla="*/ 33 h 68"/>
                <a:gd name="T2" fmla="*/ 113 w 145"/>
                <a:gd name="T3" fmla="*/ 33 h 68"/>
                <a:gd name="T4" fmla="*/ 113 w 145"/>
                <a:gd name="T5" fmla="*/ 26 h 68"/>
                <a:gd name="T6" fmla="*/ 121 w 145"/>
                <a:gd name="T7" fmla="*/ 18 h 68"/>
                <a:gd name="T8" fmla="*/ 78 w 145"/>
                <a:gd name="T9" fmla="*/ 0 h 68"/>
                <a:gd name="T10" fmla="*/ 78 w 145"/>
                <a:gd name="T11" fmla="*/ 10 h 68"/>
                <a:gd name="T12" fmla="*/ 73 w 145"/>
                <a:gd name="T13" fmla="*/ 15 h 68"/>
                <a:gd name="T14" fmla="*/ 68 w 145"/>
                <a:gd name="T15" fmla="*/ 10 h 68"/>
                <a:gd name="T16" fmla="*/ 68 w 145"/>
                <a:gd name="T17" fmla="*/ 0 h 68"/>
                <a:gd name="T18" fmla="*/ 25 w 145"/>
                <a:gd name="T19" fmla="*/ 18 h 68"/>
                <a:gd name="T20" fmla="*/ 32 w 145"/>
                <a:gd name="T21" fmla="*/ 26 h 68"/>
                <a:gd name="T22" fmla="*/ 32 w 145"/>
                <a:gd name="T23" fmla="*/ 33 h 68"/>
                <a:gd name="T24" fmla="*/ 25 w 145"/>
                <a:gd name="T25" fmla="*/ 33 h 68"/>
                <a:gd name="T26" fmla="*/ 18 w 145"/>
                <a:gd name="T27" fmla="*/ 25 h 68"/>
                <a:gd name="T28" fmla="*/ 0 w 145"/>
                <a:gd name="T29" fmla="*/ 68 h 68"/>
                <a:gd name="T30" fmla="*/ 54 w 145"/>
                <a:gd name="T31" fmla="*/ 68 h 68"/>
                <a:gd name="T32" fmla="*/ 56 w 145"/>
                <a:gd name="T33" fmla="*/ 63 h 68"/>
                <a:gd name="T34" fmla="*/ 40 w 145"/>
                <a:gd name="T35" fmla="*/ 47 h 68"/>
                <a:gd name="T36" fmla="*/ 40 w 145"/>
                <a:gd name="T37" fmla="*/ 40 h 68"/>
                <a:gd name="T38" fmla="*/ 47 w 145"/>
                <a:gd name="T39" fmla="*/ 40 h 68"/>
                <a:gd name="T40" fmla="*/ 63 w 145"/>
                <a:gd name="T41" fmla="*/ 56 h 68"/>
                <a:gd name="T42" fmla="*/ 80 w 145"/>
                <a:gd name="T43" fmla="*/ 55 h 68"/>
                <a:gd name="T44" fmla="*/ 92 w 145"/>
                <a:gd name="T45" fmla="*/ 68 h 68"/>
                <a:gd name="T46" fmla="*/ 145 w 145"/>
                <a:gd name="T47" fmla="*/ 68 h 68"/>
                <a:gd name="T48" fmla="*/ 128 w 145"/>
                <a:gd name="T49" fmla="*/ 25 h 68"/>
                <a:gd name="T50" fmla="*/ 120 w 145"/>
                <a:gd name="T51"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68">
                  <a:moveTo>
                    <a:pt x="120" y="33"/>
                  </a:moveTo>
                  <a:cubicBezTo>
                    <a:pt x="118" y="35"/>
                    <a:pt x="115" y="35"/>
                    <a:pt x="113" y="33"/>
                  </a:cubicBezTo>
                  <a:cubicBezTo>
                    <a:pt x="111" y="31"/>
                    <a:pt x="111" y="28"/>
                    <a:pt x="113" y="26"/>
                  </a:cubicBezTo>
                  <a:cubicBezTo>
                    <a:pt x="121" y="18"/>
                    <a:pt x="121" y="18"/>
                    <a:pt x="121" y="18"/>
                  </a:cubicBezTo>
                  <a:cubicBezTo>
                    <a:pt x="109" y="8"/>
                    <a:pt x="94" y="1"/>
                    <a:pt x="78" y="0"/>
                  </a:cubicBezTo>
                  <a:cubicBezTo>
                    <a:pt x="78" y="10"/>
                    <a:pt x="78" y="10"/>
                    <a:pt x="78" y="10"/>
                  </a:cubicBezTo>
                  <a:cubicBezTo>
                    <a:pt x="78" y="13"/>
                    <a:pt x="75" y="15"/>
                    <a:pt x="73" y="15"/>
                  </a:cubicBezTo>
                  <a:cubicBezTo>
                    <a:pt x="70" y="15"/>
                    <a:pt x="68" y="13"/>
                    <a:pt x="68" y="10"/>
                  </a:cubicBezTo>
                  <a:cubicBezTo>
                    <a:pt x="68" y="0"/>
                    <a:pt x="68" y="0"/>
                    <a:pt x="68" y="0"/>
                  </a:cubicBezTo>
                  <a:cubicBezTo>
                    <a:pt x="52" y="1"/>
                    <a:pt x="37" y="8"/>
                    <a:pt x="25" y="18"/>
                  </a:cubicBezTo>
                  <a:cubicBezTo>
                    <a:pt x="32" y="26"/>
                    <a:pt x="32" y="26"/>
                    <a:pt x="32" y="26"/>
                  </a:cubicBezTo>
                  <a:cubicBezTo>
                    <a:pt x="34" y="28"/>
                    <a:pt x="34" y="31"/>
                    <a:pt x="32" y="33"/>
                  </a:cubicBezTo>
                  <a:cubicBezTo>
                    <a:pt x="30" y="35"/>
                    <a:pt x="27" y="35"/>
                    <a:pt x="25" y="33"/>
                  </a:cubicBezTo>
                  <a:cubicBezTo>
                    <a:pt x="18" y="25"/>
                    <a:pt x="18" y="25"/>
                    <a:pt x="18" y="25"/>
                  </a:cubicBezTo>
                  <a:cubicBezTo>
                    <a:pt x="7" y="37"/>
                    <a:pt x="1" y="52"/>
                    <a:pt x="0" y="68"/>
                  </a:cubicBezTo>
                  <a:cubicBezTo>
                    <a:pt x="54" y="68"/>
                    <a:pt x="54" y="68"/>
                    <a:pt x="54" y="68"/>
                  </a:cubicBezTo>
                  <a:cubicBezTo>
                    <a:pt x="54" y="66"/>
                    <a:pt x="55" y="65"/>
                    <a:pt x="56" y="63"/>
                  </a:cubicBezTo>
                  <a:cubicBezTo>
                    <a:pt x="40" y="47"/>
                    <a:pt x="40" y="47"/>
                    <a:pt x="40" y="47"/>
                  </a:cubicBezTo>
                  <a:cubicBezTo>
                    <a:pt x="38" y="45"/>
                    <a:pt x="38" y="42"/>
                    <a:pt x="40" y="40"/>
                  </a:cubicBezTo>
                  <a:cubicBezTo>
                    <a:pt x="42" y="39"/>
                    <a:pt x="45" y="39"/>
                    <a:pt x="47" y="40"/>
                  </a:cubicBezTo>
                  <a:cubicBezTo>
                    <a:pt x="63" y="56"/>
                    <a:pt x="63" y="56"/>
                    <a:pt x="63" y="56"/>
                  </a:cubicBezTo>
                  <a:cubicBezTo>
                    <a:pt x="68" y="53"/>
                    <a:pt x="74" y="53"/>
                    <a:pt x="80" y="55"/>
                  </a:cubicBezTo>
                  <a:cubicBezTo>
                    <a:pt x="86" y="57"/>
                    <a:pt x="90" y="62"/>
                    <a:pt x="92" y="68"/>
                  </a:cubicBezTo>
                  <a:cubicBezTo>
                    <a:pt x="145" y="68"/>
                    <a:pt x="145" y="68"/>
                    <a:pt x="145" y="68"/>
                  </a:cubicBezTo>
                  <a:cubicBezTo>
                    <a:pt x="144" y="52"/>
                    <a:pt x="138" y="37"/>
                    <a:pt x="128" y="25"/>
                  </a:cubicBezTo>
                  <a:lnTo>
                    <a:pt x="12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8C5266A6-D54C-CA38-80FB-517B4CB1D7E8}"/>
                </a:ext>
              </a:extLst>
            </p:cNvPr>
            <p:cNvSpPr>
              <a:spLocks/>
            </p:cNvSpPr>
            <p:nvPr/>
          </p:nvSpPr>
          <p:spPr bwMode="auto">
            <a:xfrm>
              <a:off x="11283951" y="2381250"/>
              <a:ext cx="65088" cy="19050"/>
            </a:xfrm>
            <a:custGeom>
              <a:avLst/>
              <a:gdLst>
                <a:gd name="T0" fmla="*/ 9 w 17"/>
                <a:gd name="T1" fmla="*/ 0 h 5"/>
                <a:gd name="T2" fmla="*/ 2 w 17"/>
                <a:gd name="T3" fmla="*/ 3 h 5"/>
                <a:gd name="T4" fmla="*/ 2 w 17"/>
                <a:gd name="T5" fmla="*/ 3 h 5"/>
                <a:gd name="T6" fmla="*/ 0 w 17"/>
                <a:gd name="T7" fmla="*/ 5 h 5"/>
                <a:gd name="T8" fmla="*/ 17 w 17"/>
                <a:gd name="T9" fmla="*/ 5 h 5"/>
                <a:gd name="T10" fmla="*/ 9 w 17"/>
                <a:gd name="T11" fmla="*/ 0 h 5"/>
              </a:gdLst>
              <a:ahLst/>
              <a:cxnLst>
                <a:cxn ang="0">
                  <a:pos x="T0" y="T1"/>
                </a:cxn>
                <a:cxn ang="0">
                  <a:pos x="T2" y="T3"/>
                </a:cxn>
                <a:cxn ang="0">
                  <a:pos x="T4" y="T5"/>
                </a:cxn>
                <a:cxn ang="0">
                  <a:pos x="T6" y="T7"/>
                </a:cxn>
                <a:cxn ang="0">
                  <a:pos x="T8" y="T9"/>
                </a:cxn>
                <a:cxn ang="0">
                  <a:pos x="T10" y="T11"/>
                </a:cxn>
              </a:cxnLst>
              <a:rect l="0" t="0" r="r" b="b"/>
              <a:pathLst>
                <a:path w="17" h="5">
                  <a:moveTo>
                    <a:pt x="9" y="0"/>
                  </a:moveTo>
                  <a:cubicBezTo>
                    <a:pt x="6" y="0"/>
                    <a:pt x="4" y="1"/>
                    <a:pt x="2" y="3"/>
                  </a:cubicBezTo>
                  <a:cubicBezTo>
                    <a:pt x="2" y="3"/>
                    <a:pt x="2" y="3"/>
                    <a:pt x="2" y="3"/>
                  </a:cubicBezTo>
                  <a:cubicBezTo>
                    <a:pt x="1" y="4"/>
                    <a:pt x="1" y="5"/>
                    <a:pt x="0" y="5"/>
                  </a:cubicBezTo>
                  <a:cubicBezTo>
                    <a:pt x="17" y="5"/>
                    <a:pt x="17" y="5"/>
                    <a:pt x="17" y="5"/>
                  </a:cubicBezTo>
                  <a:cubicBezTo>
                    <a:pt x="15" y="2"/>
                    <a:pt x="12"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15A0B650-4909-38AA-B95F-012A9F0C8494}"/>
                </a:ext>
              </a:extLst>
            </p:cNvPr>
            <p:cNvSpPr>
              <a:spLocks/>
            </p:cNvSpPr>
            <p:nvPr/>
          </p:nvSpPr>
          <p:spPr bwMode="auto">
            <a:xfrm>
              <a:off x="11687176" y="2770188"/>
              <a:ext cx="36513" cy="33338"/>
            </a:xfrm>
            <a:custGeom>
              <a:avLst/>
              <a:gdLst>
                <a:gd name="T0" fmla="*/ 5 w 10"/>
                <a:gd name="T1" fmla="*/ 0 h 9"/>
                <a:gd name="T2" fmla="*/ 0 w 10"/>
                <a:gd name="T3" fmla="*/ 0 h 9"/>
                <a:gd name="T4" fmla="*/ 0 w 10"/>
                <a:gd name="T5" fmla="*/ 9 h 9"/>
                <a:gd name="T6" fmla="*/ 5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0" y="0"/>
                    <a:pt x="0" y="0"/>
                    <a:pt x="0" y="0"/>
                  </a:cubicBezTo>
                  <a:cubicBezTo>
                    <a:pt x="0" y="9"/>
                    <a:pt x="0" y="9"/>
                    <a:pt x="0" y="9"/>
                  </a:cubicBezTo>
                  <a:cubicBezTo>
                    <a:pt x="5" y="9"/>
                    <a:pt x="5" y="9"/>
                    <a:pt x="5" y="9"/>
                  </a:cubicBezTo>
                  <a:cubicBezTo>
                    <a:pt x="7" y="9"/>
                    <a:pt x="10" y="7"/>
                    <a:pt x="10" y="4"/>
                  </a:cubicBezTo>
                  <a:cubicBezTo>
                    <a:pt x="10" y="2"/>
                    <a:pt x="7"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0F0216B6-6DF5-4EA0-EA37-62F4C07C4946}"/>
                </a:ext>
              </a:extLst>
            </p:cNvPr>
            <p:cNvSpPr>
              <a:spLocks noEditPoints="1"/>
            </p:cNvSpPr>
            <p:nvPr/>
          </p:nvSpPr>
          <p:spPr bwMode="auto">
            <a:xfrm>
              <a:off x="11610976" y="2693988"/>
              <a:ext cx="185738" cy="238125"/>
            </a:xfrm>
            <a:custGeom>
              <a:avLst/>
              <a:gdLst>
                <a:gd name="T0" fmla="*/ 0 w 49"/>
                <a:gd name="T1" fmla="*/ 0 h 63"/>
                <a:gd name="T2" fmla="*/ 0 w 49"/>
                <a:gd name="T3" fmla="*/ 63 h 63"/>
                <a:gd name="T4" fmla="*/ 49 w 49"/>
                <a:gd name="T5" fmla="*/ 63 h 63"/>
                <a:gd name="T6" fmla="*/ 49 w 49"/>
                <a:gd name="T7" fmla="*/ 0 h 63"/>
                <a:gd name="T8" fmla="*/ 0 w 49"/>
                <a:gd name="T9" fmla="*/ 0 h 63"/>
                <a:gd name="T10" fmla="*/ 25 w 49"/>
                <a:gd name="T11" fmla="*/ 39 h 63"/>
                <a:gd name="T12" fmla="*/ 20 w 49"/>
                <a:gd name="T13" fmla="*/ 39 h 63"/>
                <a:gd name="T14" fmla="*/ 20 w 49"/>
                <a:gd name="T15" fmla="*/ 54 h 63"/>
                <a:gd name="T16" fmla="*/ 10 w 49"/>
                <a:gd name="T17" fmla="*/ 54 h 63"/>
                <a:gd name="T18" fmla="*/ 10 w 49"/>
                <a:gd name="T19" fmla="*/ 15 h 63"/>
                <a:gd name="T20" fmla="*/ 15 w 49"/>
                <a:gd name="T21" fmla="*/ 10 h 63"/>
                <a:gd name="T22" fmla="*/ 25 w 49"/>
                <a:gd name="T23" fmla="*/ 10 h 63"/>
                <a:gd name="T24" fmla="*/ 37 w 49"/>
                <a:gd name="T25" fmla="*/ 17 h 63"/>
                <a:gd name="T26" fmla="*/ 37 w 49"/>
                <a:gd name="T27" fmla="*/ 32 h 63"/>
                <a:gd name="T28" fmla="*/ 25 w 49"/>
                <a:gd name="T29"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63">
                  <a:moveTo>
                    <a:pt x="0" y="0"/>
                  </a:moveTo>
                  <a:cubicBezTo>
                    <a:pt x="0" y="63"/>
                    <a:pt x="0" y="63"/>
                    <a:pt x="0" y="63"/>
                  </a:cubicBezTo>
                  <a:cubicBezTo>
                    <a:pt x="49" y="63"/>
                    <a:pt x="49" y="63"/>
                    <a:pt x="49" y="63"/>
                  </a:cubicBezTo>
                  <a:cubicBezTo>
                    <a:pt x="49" y="0"/>
                    <a:pt x="49" y="0"/>
                    <a:pt x="49" y="0"/>
                  </a:cubicBezTo>
                  <a:lnTo>
                    <a:pt x="0" y="0"/>
                  </a:lnTo>
                  <a:close/>
                  <a:moveTo>
                    <a:pt x="25" y="39"/>
                  </a:moveTo>
                  <a:cubicBezTo>
                    <a:pt x="20" y="39"/>
                    <a:pt x="20" y="39"/>
                    <a:pt x="20" y="39"/>
                  </a:cubicBezTo>
                  <a:cubicBezTo>
                    <a:pt x="20" y="54"/>
                    <a:pt x="20" y="54"/>
                    <a:pt x="20" y="54"/>
                  </a:cubicBezTo>
                  <a:cubicBezTo>
                    <a:pt x="10" y="54"/>
                    <a:pt x="10" y="54"/>
                    <a:pt x="10" y="54"/>
                  </a:cubicBezTo>
                  <a:cubicBezTo>
                    <a:pt x="10" y="15"/>
                    <a:pt x="10" y="15"/>
                    <a:pt x="10" y="15"/>
                  </a:cubicBezTo>
                  <a:cubicBezTo>
                    <a:pt x="10" y="12"/>
                    <a:pt x="12" y="10"/>
                    <a:pt x="15" y="10"/>
                  </a:cubicBezTo>
                  <a:cubicBezTo>
                    <a:pt x="25" y="10"/>
                    <a:pt x="25" y="10"/>
                    <a:pt x="25" y="10"/>
                  </a:cubicBezTo>
                  <a:cubicBezTo>
                    <a:pt x="30" y="10"/>
                    <a:pt x="35" y="13"/>
                    <a:pt x="37" y="17"/>
                  </a:cubicBezTo>
                  <a:cubicBezTo>
                    <a:pt x="40" y="22"/>
                    <a:pt x="40" y="27"/>
                    <a:pt x="37" y="32"/>
                  </a:cubicBezTo>
                  <a:cubicBezTo>
                    <a:pt x="35" y="36"/>
                    <a:pt x="30" y="39"/>
                    <a:pt x="25"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1EC0D050-CE5B-1770-6648-91F4D196ECD4}"/>
                </a:ext>
              </a:extLst>
            </p:cNvPr>
            <p:cNvSpPr>
              <a:spLocks noEditPoints="1"/>
            </p:cNvSpPr>
            <p:nvPr/>
          </p:nvSpPr>
          <p:spPr bwMode="auto">
            <a:xfrm>
              <a:off x="11060113" y="2438400"/>
              <a:ext cx="515938" cy="346075"/>
            </a:xfrm>
            <a:custGeom>
              <a:avLst/>
              <a:gdLst>
                <a:gd name="T0" fmla="*/ 0 w 136"/>
                <a:gd name="T1" fmla="*/ 92 h 92"/>
                <a:gd name="T2" fmla="*/ 136 w 136"/>
                <a:gd name="T3" fmla="*/ 92 h 92"/>
                <a:gd name="T4" fmla="*/ 136 w 136"/>
                <a:gd name="T5" fmla="*/ 0 h 92"/>
                <a:gd name="T6" fmla="*/ 0 w 136"/>
                <a:gd name="T7" fmla="*/ 0 h 92"/>
                <a:gd name="T8" fmla="*/ 0 w 136"/>
                <a:gd name="T9" fmla="*/ 92 h 92"/>
                <a:gd name="T10" fmla="*/ 24 w 136"/>
                <a:gd name="T11" fmla="*/ 83 h 92"/>
                <a:gd name="T12" fmla="*/ 14 w 136"/>
                <a:gd name="T13" fmla="*/ 83 h 92"/>
                <a:gd name="T14" fmla="*/ 14 w 136"/>
                <a:gd name="T15" fmla="*/ 73 h 92"/>
                <a:gd name="T16" fmla="*/ 24 w 136"/>
                <a:gd name="T17" fmla="*/ 73 h 92"/>
                <a:gd name="T18" fmla="*/ 24 w 136"/>
                <a:gd name="T19" fmla="*/ 83 h 92"/>
                <a:gd name="T20" fmla="*/ 24 w 136"/>
                <a:gd name="T21" fmla="*/ 63 h 92"/>
                <a:gd name="T22" fmla="*/ 14 w 136"/>
                <a:gd name="T23" fmla="*/ 63 h 92"/>
                <a:gd name="T24" fmla="*/ 14 w 136"/>
                <a:gd name="T25" fmla="*/ 53 h 92"/>
                <a:gd name="T26" fmla="*/ 24 w 136"/>
                <a:gd name="T27" fmla="*/ 53 h 92"/>
                <a:gd name="T28" fmla="*/ 24 w 136"/>
                <a:gd name="T29" fmla="*/ 63 h 92"/>
                <a:gd name="T30" fmla="*/ 43 w 136"/>
                <a:gd name="T31" fmla="*/ 83 h 92"/>
                <a:gd name="T32" fmla="*/ 34 w 136"/>
                <a:gd name="T33" fmla="*/ 83 h 92"/>
                <a:gd name="T34" fmla="*/ 34 w 136"/>
                <a:gd name="T35" fmla="*/ 73 h 92"/>
                <a:gd name="T36" fmla="*/ 43 w 136"/>
                <a:gd name="T37" fmla="*/ 73 h 92"/>
                <a:gd name="T38" fmla="*/ 43 w 136"/>
                <a:gd name="T39" fmla="*/ 83 h 92"/>
                <a:gd name="T40" fmla="*/ 43 w 136"/>
                <a:gd name="T41" fmla="*/ 63 h 92"/>
                <a:gd name="T42" fmla="*/ 34 w 136"/>
                <a:gd name="T43" fmla="*/ 63 h 92"/>
                <a:gd name="T44" fmla="*/ 34 w 136"/>
                <a:gd name="T45" fmla="*/ 53 h 92"/>
                <a:gd name="T46" fmla="*/ 43 w 136"/>
                <a:gd name="T47" fmla="*/ 53 h 92"/>
                <a:gd name="T48" fmla="*/ 43 w 136"/>
                <a:gd name="T49" fmla="*/ 63 h 92"/>
                <a:gd name="T50" fmla="*/ 63 w 136"/>
                <a:gd name="T51" fmla="*/ 83 h 92"/>
                <a:gd name="T52" fmla="*/ 53 w 136"/>
                <a:gd name="T53" fmla="*/ 83 h 92"/>
                <a:gd name="T54" fmla="*/ 53 w 136"/>
                <a:gd name="T55" fmla="*/ 73 h 92"/>
                <a:gd name="T56" fmla="*/ 63 w 136"/>
                <a:gd name="T57" fmla="*/ 73 h 92"/>
                <a:gd name="T58" fmla="*/ 63 w 136"/>
                <a:gd name="T59" fmla="*/ 83 h 92"/>
                <a:gd name="T60" fmla="*/ 63 w 136"/>
                <a:gd name="T61" fmla="*/ 63 h 92"/>
                <a:gd name="T62" fmla="*/ 53 w 136"/>
                <a:gd name="T63" fmla="*/ 63 h 92"/>
                <a:gd name="T64" fmla="*/ 53 w 136"/>
                <a:gd name="T65" fmla="*/ 53 h 92"/>
                <a:gd name="T66" fmla="*/ 63 w 136"/>
                <a:gd name="T67" fmla="*/ 53 h 92"/>
                <a:gd name="T68" fmla="*/ 63 w 136"/>
                <a:gd name="T69" fmla="*/ 63 h 92"/>
                <a:gd name="T70" fmla="*/ 97 w 136"/>
                <a:gd name="T71" fmla="*/ 10 h 92"/>
                <a:gd name="T72" fmla="*/ 107 w 136"/>
                <a:gd name="T73" fmla="*/ 10 h 92"/>
                <a:gd name="T74" fmla="*/ 107 w 136"/>
                <a:gd name="T75" fmla="*/ 15 h 92"/>
                <a:gd name="T76" fmla="*/ 123 w 136"/>
                <a:gd name="T77" fmla="*/ 19 h 92"/>
                <a:gd name="T78" fmla="*/ 131 w 136"/>
                <a:gd name="T79" fmla="*/ 34 h 92"/>
                <a:gd name="T80" fmla="*/ 123 w 136"/>
                <a:gd name="T81" fmla="*/ 49 h 92"/>
                <a:gd name="T82" fmla="*/ 107 w 136"/>
                <a:gd name="T83" fmla="*/ 53 h 92"/>
                <a:gd name="T84" fmla="*/ 107 w 136"/>
                <a:gd name="T85" fmla="*/ 58 h 92"/>
                <a:gd name="T86" fmla="*/ 97 w 136"/>
                <a:gd name="T87" fmla="*/ 58 h 92"/>
                <a:gd name="T88" fmla="*/ 97 w 136"/>
                <a:gd name="T89" fmla="*/ 10 h 92"/>
                <a:gd name="T90" fmla="*/ 9 w 136"/>
                <a:gd name="T91" fmla="*/ 15 h 92"/>
                <a:gd name="T92" fmla="*/ 14 w 136"/>
                <a:gd name="T93" fmla="*/ 10 h 92"/>
                <a:gd name="T94" fmla="*/ 68 w 136"/>
                <a:gd name="T95" fmla="*/ 10 h 92"/>
                <a:gd name="T96" fmla="*/ 71 w 136"/>
                <a:gd name="T97" fmla="*/ 11 h 92"/>
                <a:gd name="T98" fmla="*/ 73 w 136"/>
                <a:gd name="T99" fmla="*/ 15 h 92"/>
                <a:gd name="T100" fmla="*/ 73 w 136"/>
                <a:gd name="T101" fmla="*/ 39 h 92"/>
                <a:gd name="T102" fmla="*/ 71 w 136"/>
                <a:gd name="T103" fmla="*/ 42 h 92"/>
                <a:gd name="T104" fmla="*/ 68 w 136"/>
                <a:gd name="T105" fmla="*/ 44 h 92"/>
                <a:gd name="T106" fmla="*/ 14 w 136"/>
                <a:gd name="T107" fmla="*/ 44 h 92"/>
                <a:gd name="T108" fmla="*/ 9 w 136"/>
                <a:gd name="T109" fmla="*/ 39 h 92"/>
                <a:gd name="T110" fmla="*/ 9 w 136"/>
                <a:gd name="T111" fmla="*/ 1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92">
                  <a:moveTo>
                    <a:pt x="0" y="92"/>
                  </a:moveTo>
                  <a:cubicBezTo>
                    <a:pt x="136" y="92"/>
                    <a:pt x="136" y="92"/>
                    <a:pt x="136" y="92"/>
                  </a:cubicBezTo>
                  <a:cubicBezTo>
                    <a:pt x="136" y="0"/>
                    <a:pt x="136" y="0"/>
                    <a:pt x="136" y="0"/>
                  </a:cubicBezTo>
                  <a:cubicBezTo>
                    <a:pt x="0" y="0"/>
                    <a:pt x="0" y="0"/>
                    <a:pt x="0" y="0"/>
                  </a:cubicBezTo>
                  <a:lnTo>
                    <a:pt x="0" y="92"/>
                  </a:lnTo>
                  <a:close/>
                  <a:moveTo>
                    <a:pt x="24" y="83"/>
                  </a:moveTo>
                  <a:cubicBezTo>
                    <a:pt x="14" y="83"/>
                    <a:pt x="14" y="83"/>
                    <a:pt x="14" y="83"/>
                  </a:cubicBezTo>
                  <a:cubicBezTo>
                    <a:pt x="14" y="73"/>
                    <a:pt x="14" y="73"/>
                    <a:pt x="14" y="73"/>
                  </a:cubicBezTo>
                  <a:cubicBezTo>
                    <a:pt x="24" y="73"/>
                    <a:pt x="24" y="73"/>
                    <a:pt x="24" y="73"/>
                  </a:cubicBezTo>
                  <a:lnTo>
                    <a:pt x="24" y="83"/>
                  </a:lnTo>
                  <a:close/>
                  <a:moveTo>
                    <a:pt x="24" y="63"/>
                  </a:moveTo>
                  <a:cubicBezTo>
                    <a:pt x="14" y="63"/>
                    <a:pt x="14" y="63"/>
                    <a:pt x="14" y="63"/>
                  </a:cubicBezTo>
                  <a:cubicBezTo>
                    <a:pt x="14" y="53"/>
                    <a:pt x="14" y="53"/>
                    <a:pt x="14" y="53"/>
                  </a:cubicBezTo>
                  <a:cubicBezTo>
                    <a:pt x="24" y="53"/>
                    <a:pt x="24" y="53"/>
                    <a:pt x="24" y="53"/>
                  </a:cubicBezTo>
                  <a:lnTo>
                    <a:pt x="24" y="63"/>
                  </a:lnTo>
                  <a:close/>
                  <a:moveTo>
                    <a:pt x="43" y="83"/>
                  </a:moveTo>
                  <a:cubicBezTo>
                    <a:pt x="34" y="83"/>
                    <a:pt x="34" y="83"/>
                    <a:pt x="34" y="83"/>
                  </a:cubicBezTo>
                  <a:cubicBezTo>
                    <a:pt x="34" y="73"/>
                    <a:pt x="34" y="73"/>
                    <a:pt x="34" y="73"/>
                  </a:cubicBezTo>
                  <a:cubicBezTo>
                    <a:pt x="43" y="73"/>
                    <a:pt x="43" y="73"/>
                    <a:pt x="43" y="73"/>
                  </a:cubicBezTo>
                  <a:lnTo>
                    <a:pt x="43" y="83"/>
                  </a:lnTo>
                  <a:close/>
                  <a:moveTo>
                    <a:pt x="43" y="63"/>
                  </a:moveTo>
                  <a:cubicBezTo>
                    <a:pt x="34" y="63"/>
                    <a:pt x="34" y="63"/>
                    <a:pt x="34" y="63"/>
                  </a:cubicBezTo>
                  <a:cubicBezTo>
                    <a:pt x="34" y="53"/>
                    <a:pt x="34" y="53"/>
                    <a:pt x="34" y="53"/>
                  </a:cubicBezTo>
                  <a:cubicBezTo>
                    <a:pt x="43" y="53"/>
                    <a:pt x="43" y="53"/>
                    <a:pt x="43" y="53"/>
                  </a:cubicBezTo>
                  <a:lnTo>
                    <a:pt x="43" y="63"/>
                  </a:lnTo>
                  <a:close/>
                  <a:moveTo>
                    <a:pt x="63" y="83"/>
                  </a:moveTo>
                  <a:cubicBezTo>
                    <a:pt x="53" y="83"/>
                    <a:pt x="53" y="83"/>
                    <a:pt x="53" y="83"/>
                  </a:cubicBezTo>
                  <a:cubicBezTo>
                    <a:pt x="53" y="73"/>
                    <a:pt x="53" y="73"/>
                    <a:pt x="53" y="73"/>
                  </a:cubicBezTo>
                  <a:cubicBezTo>
                    <a:pt x="63" y="73"/>
                    <a:pt x="63" y="73"/>
                    <a:pt x="63" y="73"/>
                  </a:cubicBezTo>
                  <a:lnTo>
                    <a:pt x="63" y="83"/>
                  </a:lnTo>
                  <a:close/>
                  <a:moveTo>
                    <a:pt x="63" y="63"/>
                  </a:moveTo>
                  <a:cubicBezTo>
                    <a:pt x="53" y="63"/>
                    <a:pt x="53" y="63"/>
                    <a:pt x="53" y="63"/>
                  </a:cubicBezTo>
                  <a:cubicBezTo>
                    <a:pt x="53" y="53"/>
                    <a:pt x="53" y="53"/>
                    <a:pt x="53" y="53"/>
                  </a:cubicBezTo>
                  <a:cubicBezTo>
                    <a:pt x="63" y="53"/>
                    <a:pt x="63" y="53"/>
                    <a:pt x="63" y="53"/>
                  </a:cubicBezTo>
                  <a:lnTo>
                    <a:pt x="63" y="63"/>
                  </a:lnTo>
                  <a:close/>
                  <a:moveTo>
                    <a:pt x="97" y="10"/>
                  </a:moveTo>
                  <a:cubicBezTo>
                    <a:pt x="107" y="10"/>
                    <a:pt x="107" y="10"/>
                    <a:pt x="107" y="10"/>
                  </a:cubicBezTo>
                  <a:cubicBezTo>
                    <a:pt x="107" y="15"/>
                    <a:pt x="107" y="15"/>
                    <a:pt x="107" y="15"/>
                  </a:cubicBezTo>
                  <a:cubicBezTo>
                    <a:pt x="112" y="14"/>
                    <a:pt x="119" y="15"/>
                    <a:pt x="123" y="19"/>
                  </a:cubicBezTo>
                  <a:cubicBezTo>
                    <a:pt x="128" y="22"/>
                    <a:pt x="131" y="28"/>
                    <a:pt x="131" y="34"/>
                  </a:cubicBezTo>
                  <a:cubicBezTo>
                    <a:pt x="131" y="40"/>
                    <a:pt x="128" y="46"/>
                    <a:pt x="123" y="49"/>
                  </a:cubicBezTo>
                  <a:cubicBezTo>
                    <a:pt x="119" y="53"/>
                    <a:pt x="112" y="54"/>
                    <a:pt x="107" y="53"/>
                  </a:cubicBezTo>
                  <a:cubicBezTo>
                    <a:pt x="107" y="58"/>
                    <a:pt x="107" y="58"/>
                    <a:pt x="107" y="58"/>
                  </a:cubicBezTo>
                  <a:cubicBezTo>
                    <a:pt x="97" y="58"/>
                    <a:pt x="97" y="58"/>
                    <a:pt x="97" y="58"/>
                  </a:cubicBezTo>
                  <a:lnTo>
                    <a:pt x="97" y="10"/>
                  </a:lnTo>
                  <a:close/>
                  <a:moveTo>
                    <a:pt x="9" y="15"/>
                  </a:moveTo>
                  <a:cubicBezTo>
                    <a:pt x="9" y="12"/>
                    <a:pt x="12" y="10"/>
                    <a:pt x="14" y="10"/>
                  </a:cubicBezTo>
                  <a:cubicBezTo>
                    <a:pt x="68" y="10"/>
                    <a:pt x="68" y="10"/>
                    <a:pt x="68" y="10"/>
                  </a:cubicBezTo>
                  <a:cubicBezTo>
                    <a:pt x="69" y="10"/>
                    <a:pt x="70" y="10"/>
                    <a:pt x="71" y="11"/>
                  </a:cubicBezTo>
                  <a:cubicBezTo>
                    <a:pt x="72" y="12"/>
                    <a:pt x="73" y="13"/>
                    <a:pt x="73" y="15"/>
                  </a:cubicBezTo>
                  <a:cubicBezTo>
                    <a:pt x="73" y="39"/>
                    <a:pt x="73" y="39"/>
                    <a:pt x="73" y="39"/>
                  </a:cubicBezTo>
                  <a:cubicBezTo>
                    <a:pt x="73" y="40"/>
                    <a:pt x="72" y="41"/>
                    <a:pt x="71" y="42"/>
                  </a:cubicBezTo>
                  <a:cubicBezTo>
                    <a:pt x="70" y="43"/>
                    <a:pt x="69" y="44"/>
                    <a:pt x="68" y="44"/>
                  </a:cubicBezTo>
                  <a:cubicBezTo>
                    <a:pt x="14" y="44"/>
                    <a:pt x="14" y="44"/>
                    <a:pt x="14" y="44"/>
                  </a:cubicBezTo>
                  <a:cubicBezTo>
                    <a:pt x="12" y="44"/>
                    <a:pt x="9" y="42"/>
                    <a:pt x="9" y="39"/>
                  </a:cubicBezTo>
                  <a:lnTo>
                    <a:pt x="9"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4" name="Rectangle: Rounded Corners 63">
            <a:extLst>
              <a:ext uri="{FF2B5EF4-FFF2-40B4-BE49-F238E27FC236}">
                <a16:creationId xmlns:a16="http://schemas.microsoft.com/office/drawing/2014/main" id="{77F45D58-4329-F8F6-762C-F69C20DD9025}"/>
              </a:ext>
            </a:extLst>
          </p:cNvPr>
          <p:cNvSpPr/>
          <p:nvPr/>
        </p:nvSpPr>
        <p:spPr>
          <a:xfrm>
            <a:off x="5275405" y="2427375"/>
            <a:ext cx="4020995" cy="1906129"/>
          </a:xfrm>
          <a:prstGeom prst="roundRect">
            <a:avLst>
              <a:gd name="adj" fmla="val 7480"/>
            </a:avLst>
          </a:prstGeom>
          <a:solidFill>
            <a:schemeClr val="bg1">
              <a:lumMod val="85000"/>
            </a:schemeClr>
          </a:solidFill>
          <a:ln>
            <a:noFill/>
          </a:ln>
          <a:effectLst>
            <a:outerShdw blurRad="63500" dist="635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76" name="Rectangle 75">
            <a:extLst>
              <a:ext uri="{FF2B5EF4-FFF2-40B4-BE49-F238E27FC236}">
                <a16:creationId xmlns:a16="http://schemas.microsoft.com/office/drawing/2014/main" id="{E27FE69A-04CA-D338-5CF9-4A798D63A421}"/>
              </a:ext>
            </a:extLst>
          </p:cNvPr>
          <p:cNvSpPr/>
          <p:nvPr/>
        </p:nvSpPr>
        <p:spPr>
          <a:xfrm>
            <a:off x="6478731" y="2743882"/>
            <a:ext cx="2817669" cy="12731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r>
              <a:rPr lang="en-US" sz="1100" dirty="0">
                <a:solidFill>
                  <a:schemeClr val="tx1">
                    <a:lumMod val="65000"/>
                    <a:lumOff val="35000"/>
                  </a:schemeClr>
                </a:solidFill>
              </a:rPr>
              <a:t>Expanding our footprint and digitizing payments for public buses and the monorail</a:t>
            </a:r>
          </a:p>
        </p:txBody>
      </p:sp>
      <p:grpSp>
        <p:nvGrpSpPr>
          <p:cNvPr id="5" name="Group 4">
            <a:extLst>
              <a:ext uri="{FF2B5EF4-FFF2-40B4-BE49-F238E27FC236}">
                <a16:creationId xmlns:a16="http://schemas.microsoft.com/office/drawing/2014/main" id="{FF124329-0906-E348-EC19-BEA0CBF00035}"/>
              </a:ext>
            </a:extLst>
          </p:cNvPr>
          <p:cNvGrpSpPr/>
          <p:nvPr/>
        </p:nvGrpSpPr>
        <p:grpSpPr>
          <a:xfrm>
            <a:off x="5431245" y="3080441"/>
            <a:ext cx="888474" cy="599996"/>
            <a:chOff x="10701338" y="387350"/>
            <a:chExt cx="1530350" cy="1033463"/>
          </a:xfrm>
          <a:solidFill>
            <a:srgbClr val="E32012"/>
          </a:solidFill>
        </p:grpSpPr>
        <p:sp>
          <p:nvSpPr>
            <p:cNvPr id="7" name="Freeform 5">
              <a:extLst>
                <a:ext uri="{FF2B5EF4-FFF2-40B4-BE49-F238E27FC236}">
                  <a16:creationId xmlns:a16="http://schemas.microsoft.com/office/drawing/2014/main" id="{E51BFF49-E5CE-E6E9-9D37-EE99C367EF3C}"/>
                </a:ext>
              </a:extLst>
            </p:cNvPr>
            <p:cNvSpPr>
              <a:spLocks noEditPoints="1"/>
            </p:cNvSpPr>
            <p:nvPr/>
          </p:nvSpPr>
          <p:spPr bwMode="auto">
            <a:xfrm>
              <a:off x="10701338" y="387350"/>
              <a:ext cx="1530350" cy="546100"/>
            </a:xfrm>
            <a:custGeom>
              <a:avLst/>
              <a:gdLst>
                <a:gd name="T0" fmla="*/ 398 w 404"/>
                <a:gd name="T1" fmla="*/ 123 h 145"/>
                <a:gd name="T2" fmla="*/ 352 w 404"/>
                <a:gd name="T3" fmla="*/ 120 h 145"/>
                <a:gd name="T4" fmla="*/ 370 w 404"/>
                <a:gd name="T5" fmla="*/ 102 h 145"/>
                <a:gd name="T6" fmla="*/ 372 w 404"/>
                <a:gd name="T7" fmla="*/ 98 h 145"/>
                <a:gd name="T8" fmla="*/ 349 w 404"/>
                <a:gd name="T9" fmla="*/ 30 h 145"/>
                <a:gd name="T10" fmla="*/ 270 w 404"/>
                <a:gd name="T11" fmla="*/ 0 h 145"/>
                <a:gd name="T12" fmla="*/ 269 w 404"/>
                <a:gd name="T13" fmla="*/ 0 h 145"/>
                <a:gd name="T14" fmla="*/ 5 w 404"/>
                <a:gd name="T15" fmla="*/ 44 h 145"/>
                <a:gd name="T16" fmla="*/ 1 w 404"/>
                <a:gd name="T17" fmla="*/ 46 h 145"/>
                <a:gd name="T18" fmla="*/ 0 w 404"/>
                <a:gd name="T19" fmla="*/ 51 h 145"/>
                <a:gd name="T20" fmla="*/ 1 w 404"/>
                <a:gd name="T21" fmla="*/ 123 h 145"/>
                <a:gd name="T22" fmla="*/ 7 w 404"/>
                <a:gd name="T23" fmla="*/ 130 h 145"/>
                <a:gd name="T24" fmla="*/ 259 w 404"/>
                <a:gd name="T25" fmla="*/ 145 h 145"/>
                <a:gd name="T26" fmla="*/ 260 w 404"/>
                <a:gd name="T27" fmla="*/ 145 h 145"/>
                <a:gd name="T28" fmla="*/ 264 w 404"/>
                <a:gd name="T29" fmla="*/ 143 h 145"/>
                <a:gd name="T30" fmla="*/ 277 w 404"/>
                <a:gd name="T31" fmla="*/ 128 h 145"/>
                <a:gd name="T32" fmla="*/ 397 w 404"/>
                <a:gd name="T33" fmla="*/ 136 h 145"/>
                <a:gd name="T34" fmla="*/ 397 w 404"/>
                <a:gd name="T35" fmla="*/ 136 h 145"/>
                <a:gd name="T36" fmla="*/ 403 w 404"/>
                <a:gd name="T37" fmla="*/ 130 h 145"/>
                <a:gd name="T38" fmla="*/ 398 w 404"/>
                <a:gd name="T39" fmla="*/ 123 h 145"/>
                <a:gd name="T40" fmla="*/ 258 w 404"/>
                <a:gd name="T41" fmla="*/ 83 h 145"/>
                <a:gd name="T42" fmla="*/ 254 w 404"/>
                <a:gd name="T43" fmla="*/ 89 h 145"/>
                <a:gd name="T44" fmla="*/ 246 w 404"/>
                <a:gd name="T45" fmla="*/ 91 h 145"/>
                <a:gd name="T46" fmla="*/ 76 w 404"/>
                <a:gd name="T47" fmla="*/ 91 h 145"/>
                <a:gd name="T48" fmla="*/ 67 w 404"/>
                <a:gd name="T49" fmla="*/ 88 h 145"/>
                <a:gd name="T50" fmla="*/ 63 w 404"/>
                <a:gd name="T51" fmla="*/ 79 h 145"/>
                <a:gd name="T52" fmla="*/ 63 w 404"/>
                <a:gd name="T53" fmla="*/ 65 h 145"/>
                <a:gd name="T54" fmla="*/ 66 w 404"/>
                <a:gd name="T55" fmla="*/ 57 h 145"/>
                <a:gd name="T56" fmla="*/ 74 w 404"/>
                <a:gd name="T57" fmla="*/ 53 h 145"/>
                <a:gd name="T58" fmla="*/ 199 w 404"/>
                <a:gd name="T59" fmla="*/ 32 h 145"/>
                <a:gd name="T60" fmla="*/ 209 w 404"/>
                <a:gd name="T61" fmla="*/ 34 h 145"/>
                <a:gd name="T62" fmla="*/ 254 w 404"/>
                <a:gd name="T63" fmla="*/ 69 h 145"/>
                <a:gd name="T64" fmla="*/ 258 w 404"/>
                <a:gd name="T65" fmla="*/ 75 h 145"/>
                <a:gd name="T66" fmla="*/ 258 w 404"/>
                <a:gd name="T67" fmla="*/ 83 h 145"/>
                <a:gd name="T68" fmla="*/ 256 w 404"/>
                <a:gd name="T69" fmla="*/ 13 h 145"/>
                <a:gd name="T70" fmla="*/ 269 w 404"/>
                <a:gd name="T71" fmla="*/ 13 h 145"/>
                <a:gd name="T72" fmla="*/ 270 w 404"/>
                <a:gd name="T73" fmla="*/ 13 h 145"/>
                <a:gd name="T74" fmla="*/ 339 w 404"/>
                <a:gd name="T75" fmla="*/ 38 h 145"/>
                <a:gd name="T76" fmla="*/ 359 w 404"/>
                <a:gd name="T77" fmla="*/ 91 h 145"/>
                <a:gd name="T78" fmla="*/ 302 w 404"/>
                <a:gd name="T79" fmla="*/ 91 h 145"/>
                <a:gd name="T80" fmla="*/ 286 w 404"/>
                <a:gd name="T81" fmla="*/ 35 h 145"/>
                <a:gd name="T82" fmla="*/ 256 w 404"/>
                <a:gd name="T83" fmla="*/ 13 h 145"/>
                <a:gd name="T84" fmla="*/ 336 w 404"/>
                <a:gd name="T85" fmla="*/ 119 h 145"/>
                <a:gd name="T86" fmla="*/ 336 w 404"/>
                <a:gd name="T87" fmla="*/ 119 h 145"/>
                <a:gd name="T88" fmla="*/ 288 w 404"/>
                <a:gd name="T89" fmla="*/ 116 h 145"/>
                <a:gd name="T90" fmla="*/ 298 w 404"/>
                <a:gd name="T91" fmla="*/ 104 h 145"/>
                <a:gd name="T92" fmla="*/ 350 w 404"/>
                <a:gd name="T93" fmla="*/ 104 h 145"/>
                <a:gd name="T94" fmla="*/ 336 w 404"/>
                <a:gd name="T95" fmla="*/ 11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4" h="145">
                  <a:moveTo>
                    <a:pt x="398" y="123"/>
                  </a:moveTo>
                  <a:cubicBezTo>
                    <a:pt x="352" y="120"/>
                    <a:pt x="352" y="120"/>
                    <a:pt x="352" y="120"/>
                  </a:cubicBezTo>
                  <a:cubicBezTo>
                    <a:pt x="360" y="113"/>
                    <a:pt x="370" y="102"/>
                    <a:pt x="370" y="102"/>
                  </a:cubicBezTo>
                  <a:cubicBezTo>
                    <a:pt x="371" y="101"/>
                    <a:pt x="372" y="100"/>
                    <a:pt x="372" y="98"/>
                  </a:cubicBezTo>
                  <a:cubicBezTo>
                    <a:pt x="372" y="97"/>
                    <a:pt x="375" y="58"/>
                    <a:pt x="349" y="30"/>
                  </a:cubicBezTo>
                  <a:cubicBezTo>
                    <a:pt x="331" y="10"/>
                    <a:pt x="304" y="0"/>
                    <a:pt x="270" y="0"/>
                  </a:cubicBezTo>
                  <a:cubicBezTo>
                    <a:pt x="269" y="0"/>
                    <a:pt x="269" y="0"/>
                    <a:pt x="269" y="0"/>
                  </a:cubicBezTo>
                  <a:cubicBezTo>
                    <a:pt x="202" y="0"/>
                    <a:pt x="13" y="42"/>
                    <a:pt x="5" y="44"/>
                  </a:cubicBezTo>
                  <a:cubicBezTo>
                    <a:pt x="3" y="44"/>
                    <a:pt x="2" y="45"/>
                    <a:pt x="1" y="46"/>
                  </a:cubicBezTo>
                  <a:cubicBezTo>
                    <a:pt x="0" y="48"/>
                    <a:pt x="0" y="50"/>
                    <a:pt x="0" y="51"/>
                  </a:cubicBezTo>
                  <a:cubicBezTo>
                    <a:pt x="1" y="123"/>
                    <a:pt x="1" y="123"/>
                    <a:pt x="1" y="123"/>
                  </a:cubicBezTo>
                  <a:cubicBezTo>
                    <a:pt x="1" y="127"/>
                    <a:pt x="3" y="130"/>
                    <a:pt x="7" y="130"/>
                  </a:cubicBezTo>
                  <a:cubicBezTo>
                    <a:pt x="259" y="145"/>
                    <a:pt x="259" y="145"/>
                    <a:pt x="259" y="145"/>
                  </a:cubicBezTo>
                  <a:cubicBezTo>
                    <a:pt x="260" y="145"/>
                    <a:pt x="260" y="145"/>
                    <a:pt x="260" y="145"/>
                  </a:cubicBezTo>
                  <a:cubicBezTo>
                    <a:pt x="261" y="145"/>
                    <a:pt x="263" y="144"/>
                    <a:pt x="264" y="143"/>
                  </a:cubicBezTo>
                  <a:cubicBezTo>
                    <a:pt x="277" y="128"/>
                    <a:pt x="277" y="128"/>
                    <a:pt x="277" y="128"/>
                  </a:cubicBezTo>
                  <a:cubicBezTo>
                    <a:pt x="397" y="136"/>
                    <a:pt x="397" y="136"/>
                    <a:pt x="397" y="136"/>
                  </a:cubicBezTo>
                  <a:cubicBezTo>
                    <a:pt x="397" y="136"/>
                    <a:pt x="397" y="136"/>
                    <a:pt x="397" y="136"/>
                  </a:cubicBezTo>
                  <a:cubicBezTo>
                    <a:pt x="401" y="136"/>
                    <a:pt x="403" y="133"/>
                    <a:pt x="403" y="130"/>
                  </a:cubicBezTo>
                  <a:cubicBezTo>
                    <a:pt x="404" y="126"/>
                    <a:pt x="401" y="123"/>
                    <a:pt x="398" y="123"/>
                  </a:cubicBezTo>
                  <a:close/>
                  <a:moveTo>
                    <a:pt x="258" y="83"/>
                  </a:moveTo>
                  <a:cubicBezTo>
                    <a:pt x="257" y="85"/>
                    <a:pt x="256" y="88"/>
                    <a:pt x="254" y="89"/>
                  </a:cubicBezTo>
                  <a:cubicBezTo>
                    <a:pt x="252" y="91"/>
                    <a:pt x="249" y="92"/>
                    <a:pt x="246" y="91"/>
                  </a:cubicBezTo>
                  <a:cubicBezTo>
                    <a:pt x="76" y="91"/>
                    <a:pt x="76" y="91"/>
                    <a:pt x="76" y="91"/>
                  </a:cubicBezTo>
                  <a:cubicBezTo>
                    <a:pt x="72" y="91"/>
                    <a:pt x="69" y="90"/>
                    <a:pt x="67" y="88"/>
                  </a:cubicBezTo>
                  <a:cubicBezTo>
                    <a:pt x="64" y="85"/>
                    <a:pt x="63" y="82"/>
                    <a:pt x="63" y="79"/>
                  </a:cubicBezTo>
                  <a:cubicBezTo>
                    <a:pt x="63" y="65"/>
                    <a:pt x="63" y="65"/>
                    <a:pt x="63" y="65"/>
                  </a:cubicBezTo>
                  <a:cubicBezTo>
                    <a:pt x="63" y="62"/>
                    <a:pt x="64" y="59"/>
                    <a:pt x="66" y="57"/>
                  </a:cubicBezTo>
                  <a:cubicBezTo>
                    <a:pt x="68" y="55"/>
                    <a:pt x="71" y="53"/>
                    <a:pt x="74" y="53"/>
                  </a:cubicBezTo>
                  <a:cubicBezTo>
                    <a:pt x="199" y="32"/>
                    <a:pt x="199" y="32"/>
                    <a:pt x="199" y="32"/>
                  </a:cubicBezTo>
                  <a:cubicBezTo>
                    <a:pt x="203" y="31"/>
                    <a:pt x="206" y="32"/>
                    <a:pt x="209" y="34"/>
                  </a:cubicBezTo>
                  <a:cubicBezTo>
                    <a:pt x="254" y="69"/>
                    <a:pt x="254" y="69"/>
                    <a:pt x="254" y="69"/>
                  </a:cubicBezTo>
                  <a:cubicBezTo>
                    <a:pt x="256" y="71"/>
                    <a:pt x="258" y="73"/>
                    <a:pt x="258" y="75"/>
                  </a:cubicBezTo>
                  <a:cubicBezTo>
                    <a:pt x="259" y="78"/>
                    <a:pt x="259" y="80"/>
                    <a:pt x="258" y="83"/>
                  </a:cubicBezTo>
                  <a:close/>
                  <a:moveTo>
                    <a:pt x="256" y="13"/>
                  </a:moveTo>
                  <a:cubicBezTo>
                    <a:pt x="261" y="13"/>
                    <a:pt x="265" y="13"/>
                    <a:pt x="269" y="13"/>
                  </a:cubicBezTo>
                  <a:cubicBezTo>
                    <a:pt x="270" y="13"/>
                    <a:pt x="270" y="13"/>
                    <a:pt x="270" y="13"/>
                  </a:cubicBezTo>
                  <a:cubicBezTo>
                    <a:pt x="301" y="13"/>
                    <a:pt x="324" y="21"/>
                    <a:pt x="339" y="38"/>
                  </a:cubicBezTo>
                  <a:cubicBezTo>
                    <a:pt x="356" y="56"/>
                    <a:pt x="359" y="81"/>
                    <a:pt x="359" y="91"/>
                  </a:cubicBezTo>
                  <a:cubicBezTo>
                    <a:pt x="302" y="91"/>
                    <a:pt x="302" y="91"/>
                    <a:pt x="302" y="91"/>
                  </a:cubicBezTo>
                  <a:cubicBezTo>
                    <a:pt x="303" y="78"/>
                    <a:pt x="301" y="54"/>
                    <a:pt x="286" y="35"/>
                  </a:cubicBezTo>
                  <a:cubicBezTo>
                    <a:pt x="278" y="25"/>
                    <a:pt x="268" y="18"/>
                    <a:pt x="256" y="13"/>
                  </a:cubicBezTo>
                  <a:close/>
                  <a:moveTo>
                    <a:pt x="336" y="119"/>
                  </a:moveTo>
                  <a:cubicBezTo>
                    <a:pt x="336" y="119"/>
                    <a:pt x="336" y="119"/>
                    <a:pt x="336" y="119"/>
                  </a:cubicBezTo>
                  <a:cubicBezTo>
                    <a:pt x="288" y="116"/>
                    <a:pt x="288" y="116"/>
                    <a:pt x="288" y="116"/>
                  </a:cubicBezTo>
                  <a:cubicBezTo>
                    <a:pt x="298" y="104"/>
                    <a:pt x="298" y="104"/>
                    <a:pt x="298" y="104"/>
                  </a:cubicBezTo>
                  <a:cubicBezTo>
                    <a:pt x="350" y="104"/>
                    <a:pt x="350" y="104"/>
                    <a:pt x="350" y="104"/>
                  </a:cubicBezTo>
                  <a:lnTo>
                    <a:pt x="336"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FB7A73CB-9559-E03A-2E01-8FA53A54E2DB}"/>
                </a:ext>
              </a:extLst>
            </p:cNvPr>
            <p:cNvSpPr>
              <a:spLocks noEditPoints="1"/>
            </p:cNvSpPr>
            <p:nvPr/>
          </p:nvSpPr>
          <p:spPr bwMode="auto">
            <a:xfrm>
              <a:off x="10701338" y="922338"/>
              <a:ext cx="1530350" cy="498475"/>
            </a:xfrm>
            <a:custGeom>
              <a:avLst/>
              <a:gdLst>
                <a:gd name="T0" fmla="*/ 7 w 404"/>
                <a:gd name="T1" fmla="*/ 94 h 132"/>
                <a:gd name="T2" fmla="*/ 0 w 404"/>
                <a:gd name="T3" fmla="*/ 100 h 132"/>
                <a:gd name="T4" fmla="*/ 6 w 404"/>
                <a:gd name="T5" fmla="*/ 107 h 132"/>
                <a:gd name="T6" fmla="*/ 397 w 404"/>
                <a:gd name="T7" fmla="*/ 132 h 132"/>
                <a:gd name="T8" fmla="*/ 397 w 404"/>
                <a:gd name="T9" fmla="*/ 132 h 132"/>
                <a:gd name="T10" fmla="*/ 397 w 404"/>
                <a:gd name="T11" fmla="*/ 132 h 132"/>
                <a:gd name="T12" fmla="*/ 403 w 404"/>
                <a:gd name="T13" fmla="*/ 126 h 132"/>
                <a:gd name="T14" fmla="*/ 398 w 404"/>
                <a:gd name="T15" fmla="*/ 120 h 132"/>
                <a:gd name="T16" fmla="*/ 372 w 404"/>
                <a:gd name="T17" fmla="*/ 118 h 132"/>
                <a:gd name="T18" fmla="*/ 372 w 404"/>
                <a:gd name="T19" fmla="*/ 75 h 132"/>
                <a:gd name="T20" fmla="*/ 402 w 404"/>
                <a:gd name="T21" fmla="*/ 35 h 132"/>
                <a:gd name="T22" fmla="*/ 402 w 404"/>
                <a:gd name="T23" fmla="*/ 35 h 132"/>
                <a:gd name="T24" fmla="*/ 402 w 404"/>
                <a:gd name="T25" fmla="*/ 35 h 132"/>
                <a:gd name="T26" fmla="*/ 403 w 404"/>
                <a:gd name="T27" fmla="*/ 34 h 132"/>
                <a:gd name="T28" fmla="*/ 403 w 404"/>
                <a:gd name="T29" fmla="*/ 34 h 132"/>
                <a:gd name="T30" fmla="*/ 403 w 404"/>
                <a:gd name="T31" fmla="*/ 32 h 132"/>
                <a:gd name="T32" fmla="*/ 403 w 404"/>
                <a:gd name="T33" fmla="*/ 32 h 132"/>
                <a:gd name="T34" fmla="*/ 403 w 404"/>
                <a:gd name="T35" fmla="*/ 32 h 132"/>
                <a:gd name="T36" fmla="*/ 403 w 404"/>
                <a:gd name="T37" fmla="*/ 32 h 132"/>
                <a:gd name="T38" fmla="*/ 403 w 404"/>
                <a:gd name="T39" fmla="*/ 31 h 132"/>
                <a:gd name="T40" fmla="*/ 403 w 404"/>
                <a:gd name="T41" fmla="*/ 30 h 132"/>
                <a:gd name="T42" fmla="*/ 403 w 404"/>
                <a:gd name="T43" fmla="*/ 29 h 132"/>
                <a:gd name="T44" fmla="*/ 403 w 404"/>
                <a:gd name="T45" fmla="*/ 29 h 132"/>
                <a:gd name="T46" fmla="*/ 403 w 404"/>
                <a:gd name="T47" fmla="*/ 28 h 132"/>
                <a:gd name="T48" fmla="*/ 402 w 404"/>
                <a:gd name="T49" fmla="*/ 28 h 132"/>
                <a:gd name="T50" fmla="*/ 402 w 404"/>
                <a:gd name="T51" fmla="*/ 27 h 132"/>
                <a:gd name="T52" fmla="*/ 400 w 404"/>
                <a:gd name="T53" fmla="*/ 26 h 132"/>
                <a:gd name="T54" fmla="*/ 399 w 404"/>
                <a:gd name="T55" fmla="*/ 26 h 132"/>
                <a:gd name="T56" fmla="*/ 399 w 404"/>
                <a:gd name="T57" fmla="*/ 25 h 132"/>
                <a:gd name="T58" fmla="*/ 397 w 404"/>
                <a:gd name="T59" fmla="*/ 25 h 132"/>
                <a:gd name="T60" fmla="*/ 104 w 404"/>
                <a:gd name="T61" fmla="*/ 6 h 132"/>
                <a:gd name="T62" fmla="*/ 104 w 404"/>
                <a:gd name="T63" fmla="*/ 6 h 132"/>
                <a:gd name="T64" fmla="*/ 7 w 404"/>
                <a:gd name="T65" fmla="*/ 0 h 132"/>
                <a:gd name="T66" fmla="*/ 0 w 404"/>
                <a:gd name="T67" fmla="*/ 5 h 132"/>
                <a:gd name="T68" fmla="*/ 4 w 404"/>
                <a:gd name="T69" fmla="*/ 12 h 132"/>
                <a:gd name="T70" fmla="*/ 5 w 404"/>
                <a:gd name="T71" fmla="*/ 13 h 132"/>
                <a:gd name="T72" fmla="*/ 35 w 404"/>
                <a:gd name="T73" fmla="*/ 52 h 132"/>
                <a:gd name="T74" fmla="*/ 35 w 404"/>
                <a:gd name="T75" fmla="*/ 96 h 132"/>
                <a:gd name="T76" fmla="*/ 7 w 404"/>
                <a:gd name="T77" fmla="*/ 94 h 132"/>
                <a:gd name="T78" fmla="*/ 224 w 404"/>
                <a:gd name="T79" fmla="*/ 65 h 132"/>
                <a:gd name="T80" fmla="*/ 252 w 404"/>
                <a:gd name="T81" fmla="*/ 28 h 132"/>
                <a:gd name="T82" fmla="*/ 297 w 404"/>
                <a:gd name="T83" fmla="*/ 31 h 132"/>
                <a:gd name="T84" fmla="*/ 298 w 404"/>
                <a:gd name="T85" fmla="*/ 32 h 132"/>
                <a:gd name="T86" fmla="*/ 328 w 404"/>
                <a:gd name="T87" fmla="*/ 71 h 132"/>
                <a:gd name="T88" fmla="*/ 328 w 404"/>
                <a:gd name="T89" fmla="*/ 115 h 132"/>
                <a:gd name="T90" fmla="*/ 224 w 404"/>
                <a:gd name="T91" fmla="*/ 108 h 132"/>
                <a:gd name="T92" fmla="*/ 224 w 404"/>
                <a:gd name="T93" fmla="*/ 65 h 132"/>
                <a:gd name="T94" fmla="*/ 79 w 404"/>
                <a:gd name="T95" fmla="*/ 56 h 132"/>
                <a:gd name="T96" fmla="*/ 107 w 404"/>
                <a:gd name="T97" fmla="*/ 19 h 132"/>
                <a:gd name="T98" fmla="*/ 149 w 404"/>
                <a:gd name="T99" fmla="*/ 22 h 132"/>
                <a:gd name="T100" fmla="*/ 150 w 404"/>
                <a:gd name="T101" fmla="*/ 23 h 132"/>
                <a:gd name="T102" fmla="*/ 180 w 404"/>
                <a:gd name="T103" fmla="*/ 62 h 132"/>
                <a:gd name="T104" fmla="*/ 180 w 404"/>
                <a:gd name="T105" fmla="*/ 106 h 132"/>
                <a:gd name="T106" fmla="*/ 79 w 404"/>
                <a:gd name="T107" fmla="*/ 99 h 132"/>
                <a:gd name="T108" fmla="*/ 79 w 404"/>
                <a:gd name="T109" fmla="*/ 5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4" h="132">
                  <a:moveTo>
                    <a:pt x="7" y="94"/>
                  </a:moveTo>
                  <a:cubicBezTo>
                    <a:pt x="3" y="94"/>
                    <a:pt x="0" y="97"/>
                    <a:pt x="0" y="100"/>
                  </a:cubicBezTo>
                  <a:cubicBezTo>
                    <a:pt x="0" y="104"/>
                    <a:pt x="3" y="107"/>
                    <a:pt x="6" y="107"/>
                  </a:cubicBezTo>
                  <a:cubicBezTo>
                    <a:pt x="397" y="132"/>
                    <a:pt x="397" y="132"/>
                    <a:pt x="397" y="132"/>
                  </a:cubicBezTo>
                  <a:cubicBezTo>
                    <a:pt x="397" y="132"/>
                    <a:pt x="397" y="132"/>
                    <a:pt x="397" y="132"/>
                  </a:cubicBezTo>
                  <a:cubicBezTo>
                    <a:pt x="397" y="132"/>
                    <a:pt x="397" y="132"/>
                    <a:pt x="397" y="132"/>
                  </a:cubicBezTo>
                  <a:cubicBezTo>
                    <a:pt x="401" y="132"/>
                    <a:pt x="403" y="130"/>
                    <a:pt x="403" y="126"/>
                  </a:cubicBezTo>
                  <a:cubicBezTo>
                    <a:pt x="404" y="123"/>
                    <a:pt x="401" y="120"/>
                    <a:pt x="398" y="120"/>
                  </a:cubicBezTo>
                  <a:cubicBezTo>
                    <a:pt x="372" y="118"/>
                    <a:pt x="372" y="118"/>
                    <a:pt x="372" y="118"/>
                  </a:cubicBezTo>
                  <a:cubicBezTo>
                    <a:pt x="372" y="75"/>
                    <a:pt x="372" y="75"/>
                    <a:pt x="372" y="75"/>
                  </a:cubicBezTo>
                  <a:cubicBezTo>
                    <a:pt x="402" y="35"/>
                    <a:pt x="402" y="35"/>
                    <a:pt x="402" y="35"/>
                  </a:cubicBezTo>
                  <a:cubicBezTo>
                    <a:pt x="402" y="35"/>
                    <a:pt x="402" y="35"/>
                    <a:pt x="402" y="35"/>
                  </a:cubicBezTo>
                  <a:cubicBezTo>
                    <a:pt x="402" y="35"/>
                    <a:pt x="402" y="35"/>
                    <a:pt x="402" y="35"/>
                  </a:cubicBezTo>
                  <a:cubicBezTo>
                    <a:pt x="402" y="35"/>
                    <a:pt x="403" y="35"/>
                    <a:pt x="403" y="34"/>
                  </a:cubicBezTo>
                  <a:cubicBezTo>
                    <a:pt x="403" y="34"/>
                    <a:pt x="403" y="34"/>
                    <a:pt x="403" y="34"/>
                  </a:cubicBezTo>
                  <a:cubicBezTo>
                    <a:pt x="403" y="34"/>
                    <a:pt x="403" y="33"/>
                    <a:pt x="403" y="32"/>
                  </a:cubicBezTo>
                  <a:cubicBezTo>
                    <a:pt x="403" y="32"/>
                    <a:pt x="403" y="32"/>
                    <a:pt x="403" y="32"/>
                  </a:cubicBezTo>
                  <a:cubicBezTo>
                    <a:pt x="403" y="32"/>
                    <a:pt x="403" y="32"/>
                    <a:pt x="403" y="32"/>
                  </a:cubicBezTo>
                  <a:cubicBezTo>
                    <a:pt x="403" y="32"/>
                    <a:pt x="403" y="32"/>
                    <a:pt x="403" y="32"/>
                  </a:cubicBezTo>
                  <a:cubicBezTo>
                    <a:pt x="403" y="31"/>
                    <a:pt x="403" y="31"/>
                    <a:pt x="403" y="31"/>
                  </a:cubicBezTo>
                  <a:cubicBezTo>
                    <a:pt x="403" y="30"/>
                    <a:pt x="403" y="30"/>
                    <a:pt x="403" y="30"/>
                  </a:cubicBezTo>
                  <a:cubicBezTo>
                    <a:pt x="403" y="30"/>
                    <a:pt x="403" y="30"/>
                    <a:pt x="403" y="29"/>
                  </a:cubicBezTo>
                  <a:cubicBezTo>
                    <a:pt x="403" y="29"/>
                    <a:pt x="403" y="29"/>
                    <a:pt x="403" y="29"/>
                  </a:cubicBezTo>
                  <a:cubicBezTo>
                    <a:pt x="403" y="29"/>
                    <a:pt x="403" y="28"/>
                    <a:pt x="403" y="28"/>
                  </a:cubicBezTo>
                  <a:cubicBezTo>
                    <a:pt x="402" y="28"/>
                    <a:pt x="402" y="28"/>
                    <a:pt x="402" y="28"/>
                  </a:cubicBezTo>
                  <a:cubicBezTo>
                    <a:pt x="402" y="28"/>
                    <a:pt x="402" y="27"/>
                    <a:pt x="402" y="27"/>
                  </a:cubicBezTo>
                  <a:cubicBezTo>
                    <a:pt x="401" y="27"/>
                    <a:pt x="401" y="26"/>
                    <a:pt x="400" y="26"/>
                  </a:cubicBezTo>
                  <a:cubicBezTo>
                    <a:pt x="400" y="26"/>
                    <a:pt x="399" y="26"/>
                    <a:pt x="399" y="26"/>
                  </a:cubicBezTo>
                  <a:cubicBezTo>
                    <a:pt x="399" y="25"/>
                    <a:pt x="399" y="25"/>
                    <a:pt x="399" y="25"/>
                  </a:cubicBezTo>
                  <a:cubicBezTo>
                    <a:pt x="398" y="25"/>
                    <a:pt x="398" y="25"/>
                    <a:pt x="397" y="25"/>
                  </a:cubicBezTo>
                  <a:cubicBezTo>
                    <a:pt x="104" y="6"/>
                    <a:pt x="104" y="6"/>
                    <a:pt x="104" y="6"/>
                  </a:cubicBezTo>
                  <a:cubicBezTo>
                    <a:pt x="104" y="6"/>
                    <a:pt x="104" y="6"/>
                    <a:pt x="104" y="6"/>
                  </a:cubicBezTo>
                  <a:cubicBezTo>
                    <a:pt x="7" y="0"/>
                    <a:pt x="7" y="0"/>
                    <a:pt x="7" y="0"/>
                  </a:cubicBezTo>
                  <a:cubicBezTo>
                    <a:pt x="4" y="0"/>
                    <a:pt x="1" y="2"/>
                    <a:pt x="0" y="5"/>
                  </a:cubicBezTo>
                  <a:cubicBezTo>
                    <a:pt x="0" y="8"/>
                    <a:pt x="1" y="11"/>
                    <a:pt x="4" y="12"/>
                  </a:cubicBezTo>
                  <a:cubicBezTo>
                    <a:pt x="4" y="12"/>
                    <a:pt x="4" y="13"/>
                    <a:pt x="5" y="13"/>
                  </a:cubicBezTo>
                  <a:cubicBezTo>
                    <a:pt x="35" y="52"/>
                    <a:pt x="35" y="52"/>
                    <a:pt x="35" y="52"/>
                  </a:cubicBezTo>
                  <a:cubicBezTo>
                    <a:pt x="35" y="96"/>
                    <a:pt x="35" y="96"/>
                    <a:pt x="35" y="96"/>
                  </a:cubicBezTo>
                  <a:lnTo>
                    <a:pt x="7" y="94"/>
                  </a:lnTo>
                  <a:close/>
                  <a:moveTo>
                    <a:pt x="224" y="65"/>
                  </a:moveTo>
                  <a:cubicBezTo>
                    <a:pt x="252" y="28"/>
                    <a:pt x="252" y="28"/>
                    <a:pt x="252" y="28"/>
                  </a:cubicBezTo>
                  <a:cubicBezTo>
                    <a:pt x="297" y="31"/>
                    <a:pt x="297" y="31"/>
                    <a:pt x="297" y="31"/>
                  </a:cubicBezTo>
                  <a:cubicBezTo>
                    <a:pt x="297" y="32"/>
                    <a:pt x="297" y="32"/>
                    <a:pt x="298" y="32"/>
                  </a:cubicBezTo>
                  <a:cubicBezTo>
                    <a:pt x="328" y="71"/>
                    <a:pt x="328" y="71"/>
                    <a:pt x="328" y="71"/>
                  </a:cubicBezTo>
                  <a:cubicBezTo>
                    <a:pt x="328" y="115"/>
                    <a:pt x="328" y="115"/>
                    <a:pt x="328" y="115"/>
                  </a:cubicBezTo>
                  <a:cubicBezTo>
                    <a:pt x="224" y="108"/>
                    <a:pt x="224" y="108"/>
                    <a:pt x="224" y="108"/>
                  </a:cubicBezTo>
                  <a:lnTo>
                    <a:pt x="224" y="65"/>
                  </a:lnTo>
                  <a:close/>
                  <a:moveTo>
                    <a:pt x="79" y="56"/>
                  </a:moveTo>
                  <a:cubicBezTo>
                    <a:pt x="107" y="19"/>
                    <a:pt x="107" y="19"/>
                    <a:pt x="107" y="19"/>
                  </a:cubicBezTo>
                  <a:cubicBezTo>
                    <a:pt x="149" y="22"/>
                    <a:pt x="149" y="22"/>
                    <a:pt x="149" y="22"/>
                  </a:cubicBezTo>
                  <a:cubicBezTo>
                    <a:pt x="149" y="22"/>
                    <a:pt x="149" y="22"/>
                    <a:pt x="150" y="23"/>
                  </a:cubicBezTo>
                  <a:cubicBezTo>
                    <a:pt x="180" y="62"/>
                    <a:pt x="180" y="62"/>
                    <a:pt x="180" y="62"/>
                  </a:cubicBezTo>
                  <a:cubicBezTo>
                    <a:pt x="180" y="106"/>
                    <a:pt x="180" y="106"/>
                    <a:pt x="180" y="106"/>
                  </a:cubicBezTo>
                  <a:cubicBezTo>
                    <a:pt x="79" y="99"/>
                    <a:pt x="79" y="99"/>
                    <a:pt x="79" y="99"/>
                  </a:cubicBezTo>
                  <a:lnTo>
                    <a:pt x="79"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50951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F4BE4195-B2B1-A834-F292-0AFBF2E06026}"/>
              </a:ext>
            </a:extLst>
          </p:cNvPr>
          <p:cNvSpPr/>
          <p:nvPr/>
        </p:nvSpPr>
        <p:spPr>
          <a:xfrm>
            <a:off x="606423" y="4963427"/>
            <a:ext cx="3298827" cy="1481822"/>
          </a:xfrm>
          <a:prstGeom prst="roundRect">
            <a:avLst>
              <a:gd name="adj" fmla="val 10207"/>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Ins="91440" bIns="274320" rtlCol="0" anchor="ctr" anchorCtr="0"/>
          <a:lstStyle/>
          <a:p>
            <a:pPr algn="ctr"/>
            <a:endParaRPr lang="en-US" sz="1200" b="1" dirty="0">
              <a:solidFill>
                <a:srgbClr val="002060"/>
              </a:solidFill>
            </a:endParaRPr>
          </a:p>
          <a:p>
            <a:pPr algn="ctr"/>
            <a:endParaRPr lang="en-US" sz="1200" b="1" dirty="0">
              <a:solidFill>
                <a:srgbClr val="002060"/>
              </a:solidFill>
            </a:endParaRPr>
          </a:p>
          <a:p>
            <a:pPr algn="ctr"/>
            <a:endParaRPr lang="en-US" sz="1200" b="1" dirty="0">
              <a:solidFill>
                <a:srgbClr val="002060"/>
              </a:solidFill>
            </a:endParaRPr>
          </a:p>
          <a:p>
            <a:pPr algn="ctr"/>
            <a:r>
              <a:rPr lang="en-US" sz="1200" dirty="0">
                <a:solidFill>
                  <a:srgbClr val="002060"/>
                </a:solidFill>
              </a:rPr>
              <a:t>… </a:t>
            </a:r>
            <a:r>
              <a:rPr lang="en-US" sz="1400" dirty="0">
                <a:solidFill>
                  <a:srgbClr val="002060"/>
                </a:solidFill>
              </a:rPr>
              <a:t>and has excellent potential to expand its services to smaller banks that do not have access to a card management processing system</a:t>
            </a:r>
          </a:p>
        </p:txBody>
      </p:sp>
      <p:sp>
        <p:nvSpPr>
          <p:cNvPr id="2" name="Title 1">
            <a:extLst>
              <a:ext uri="{FF2B5EF4-FFF2-40B4-BE49-F238E27FC236}">
                <a16:creationId xmlns:a16="http://schemas.microsoft.com/office/drawing/2014/main" id="{7077BC16-93D4-AAB9-A35D-3124B1C80A49}"/>
              </a:ext>
            </a:extLst>
          </p:cNvPr>
          <p:cNvSpPr>
            <a:spLocks noGrp="1"/>
          </p:cNvSpPr>
          <p:nvPr>
            <p:ph type="title"/>
          </p:nvPr>
        </p:nvSpPr>
        <p:spPr>
          <a:xfrm>
            <a:off x="606425" y="412751"/>
            <a:ext cx="3927476" cy="692149"/>
          </a:xfrm>
        </p:spPr>
        <p:txBody>
          <a:bodyPr/>
          <a:lstStyle/>
          <a:p>
            <a:r>
              <a:rPr lang="en-US"/>
              <a:t>Expand sector presence to fuel growth </a:t>
            </a:r>
            <a:endParaRPr lang="en-US" dirty="0"/>
          </a:p>
        </p:txBody>
      </p:sp>
      <p:sp>
        <p:nvSpPr>
          <p:cNvPr id="3" name="Text Placeholder 2">
            <a:extLst>
              <a:ext uri="{FF2B5EF4-FFF2-40B4-BE49-F238E27FC236}">
                <a16:creationId xmlns:a16="http://schemas.microsoft.com/office/drawing/2014/main" id="{4C49C3DD-6CA8-55C0-6236-72501E562F9D}"/>
              </a:ext>
            </a:extLst>
          </p:cNvPr>
          <p:cNvSpPr>
            <a:spLocks noGrp="1"/>
          </p:cNvSpPr>
          <p:nvPr>
            <p:ph type="body" sz="quarter" idx="11"/>
          </p:nvPr>
        </p:nvSpPr>
        <p:spPr/>
        <p:txBody>
          <a:bodyPr/>
          <a:lstStyle/>
          <a:p>
            <a:r>
              <a:rPr lang="en-US" b="1" i="1" dirty="0"/>
              <a:t>Existing sector – Card management solutions</a:t>
            </a:r>
          </a:p>
        </p:txBody>
      </p:sp>
      <p:sp>
        <p:nvSpPr>
          <p:cNvPr id="9" name="Rectangle: Rounded Corners 8">
            <a:extLst>
              <a:ext uri="{FF2B5EF4-FFF2-40B4-BE49-F238E27FC236}">
                <a16:creationId xmlns:a16="http://schemas.microsoft.com/office/drawing/2014/main" id="{633D2211-9636-146F-EE07-D5F74872A67E}"/>
              </a:ext>
            </a:extLst>
          </p:cNvPr>
          <p:cNvSpPr/>
          <p:nvPr/>
        </p:nvSpPr>
        <p:spPr>
          <a:xfrm>
            <a:off x="4089400" y="1485900"/>
            <a:ext cx="5207000" cy="4959350"/>
          </a:xfrm>
          <a:prstGeom prst="roundRect">
            <a:avLst>
              <a:gd name="adj" fmla="val 39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endParaRPr lang="en-US" sz="1400" dirty="0">
              <a:solidFill>
                <a:srgbClr val="002060"/>
              </a:solidFill>
            </a:endParaRPr>
          </a:p>
        </p:txBody>
      </p:sp>
      <p:sp>
        <p:nvSpPr>
          <p:cNvPr id="10" name="Rectangle: Rounded Corners 9">
            <a:extLst>
              <a:ext uri="{FF2B5EF4-FFF2-40B4-BE49-F238E27FC236}">
                <a16:creationId xmlns:a16="http://schemas.microsoft.com/office/drawing/2014/main" id="{A9A2CA02-D316-F528-A3C3-37F9665FF4D8}"/>
              </a:ext>
            </a:extLst>
          </p:cNvPr>
          <p:cNvSpPr/>
          <p:nvPr/>
        </p:nvSpPr>
        <p:spPr>
          <a:xfrm>
            <a:off x="4089400" y="2476500"/>
            <a:ext cx="5207000" cy="3968750"/>
          </a:xfrm>
          <a:prstGeom prst="roundRect">
            <a:avLst>
              <a:gd name="adj" fmla="val 392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274320" rIns="91440" rtlCol="0" anchor="t" anchorCtr="0"/>
          <a:lstStyle/>
          <a:p>
            <a:r>
              <a:rPr lang="en-US" sz="1200" dirty="0">
                <a:solidFill>
                  <a:schemeClr val="bg1"/>
                </a:solidFill>
              </a:rPr>
              <a:t>Leaving the Group well-positioned to achieve its target of tripling its number of cards managed from </a:t>
            </a:r>
          </a:p>
          <a:p>
            <a:r>
              <a:rPr lang="en-US" sz="5400" dirty="0">
                <a:solidFill>
                  <a:schemeClr val="bg1"/>
                </a:solidFill>
              </a:rPr>
              <a:t> </a:t>
            </a:r>
            <a:r>
              <a:rPr lang="en-US" sz="3600" dirty="0">
                <a:solidFill>
                  <a:schemeClr val="bg1"/>
                </a:solidFill>
              </a:rPr>
              <a:t>c.</a:t>
            </a:r>
            <a:r>
              <a:rPr lang="en-US" sz="8000" b="1" dirty="0">
                <a:solidFill>
                  <a:schemeClr val="bg1"/>
                </a:solidFill>
              </a:rPr>
              <a:t>6</a:t>
            </a:r>
            <a:r>
              <a:rPr lang="en-US" sz="3600" dirty="0">
                <a:solidFill>
                  <a:schemeClr val="bg1"/>
                </a:solidFill>
              </a:rPr>
              <a:t>million </a:t>
            </a:r>
            <a:endParaRPr lang="en-US" sz="5400" dirty="0">
              <a:solidFill>
                <a:schemeClr val="bg1"/>
              </a:solidFill>
            </a:endParaRPr>
          </a:p>
          <a:p>
            <a:r>
              <a:rPr lang="en-US" sz="1200" b="1" dirty="0">
                <a:solidFill>
                  <a:schemeClr val="bg1"/>
                </a:solidFill>
              </a:rPr>
              <a:t> </a:t>
            </a:r>
          </a:p>
          <a:p>
            <a:r>
              <a:rPr lang="en-US" sz="1200" dirty="0">
                <a:solidFill>
                  <a:schemeClr val="bg1"/>
                </a:solidFill>
              </a:rPr>
              <a:t>as </a:t>
            </a:r>
            <a:r>
              <a:rPr lang="en-US" sz="1200">
                <a:solidFill>
                  <a:schemeClr val="bg1"/>
                </a:solidFill>
              </a:rPr>
              <a:t>of </a:t>
            </a:r>
            <a:r>
              <a:rPr lang="en-US" sz="1200" dirty="0">
                <a:solidFill>
                  <a:schemeClr val="bg1"/>
                </a:solidFill>
              </a:rPr>
              <a:t>2</a:t>
            </a:r>
            <a:r>
              <a:rPr lang="en-US" sz="1200">
                <a:solidFill>
                  <a:schemeClr val="bg1"/>
                </a:solidFill>
              </a:rPr>
              <a:t>Q23 </a:t>
            </a:r>
            <a:r>
              <a:rPr lang="en-US" sz="1200" dirty="0">
                <a:solidFill>
                  <a:schemeClr val="bg1"/>
                </a:solidFill>
              </a:rPr>
              <a:t>to</a:t>
            </a:r>
          </a:p>
          <a:p>
            <a:r>
              <a:rPr kumimoji="0" lang="en-US" sz="8000" b="1" i="0" u="none" strike="noStrike" kern="1200" cap="none" spc="0" normalizeH="0" baseline="0" noProof="0" dirty="0">
                <a:ln>
                  <a:noFill/>
                </a:ln>
                <a:solidFill>
                  <a:srgbClr val="FFFFFF"/>
                </a:solidFill>
                <a:effectLst/>
                <a:uLnTx/>
                <a:uFillTx/>
                <a:latin typeface="Arial" panose="020B0604020202020204"/>
                <a:ea typeface="+mn-ea"/>
                <a:cs typeface="+mn-cs"/>
              </a:rPr>
              <a:t>+18</a:t>
            </a:r>
            <a:r>
              <a:rPr kumimoji="0" lang="en-US" sz="3600" b="0" i="0" u="none" strike="noStrike" kern="1200" cap="none" spc="0" normalizeH="0" baseline="0" noProof="0" dirty="0">
                <a:ln>
                  <a:noFill/>
                </a:ln>
                <a:solidFill>
                  <a:srgbClr val="FFFFFF"/>
                </a:solidFill>
                <a:effectLst/>
                <a:uLnTx/>
                <a:uFillTx/>
                <a:latin typeface="Arial" panose="020B0604020202020204"/>
                <a:ea typeface="+mn-ea"/>
                <a:cs typeface="+mn-cs"/>
              </a:rPr>
              <a:t>million cards</a:t>
            </a:r>
            <a:endParaRPr lang="en-US" sz="1200" dirty="0">
              <a:solidFill>
                <a:schemeClr val="bg1"/>
              </a:solidFill>
            </a:endParaRPr>
          </a:p>
          <a:p>
            <a:r>
              <a:rPr lang="en-US" sz="1200" dirty="0">
                <a:solidFill>
                  <a:schemeClr val="bg1"/>
                </a:solidFill>
              </a:rPr>
              <a:t>by year-end 2025</a:t>
            </a:r>
          </a:p>
        </p:txBody>
      </p:sp>
      <p:grpSp>
        <p:nvGrpSpPr>
          <p:cNvPr id="24" name="Group 23">
            <a:extLst>
              <a:ext uri="{FF2B5EF4-FFF2-40B4-BE49-F238E27FC236}">
                <a16:creationId xmlns:a16="http://schemas.microsoft.com/office/drawing/2014/main" id="{1B90A750-06CD-D70F-5BA7-E973330B15B2}"/>
              </a:ext>
            </a:extLst>
          </p:cNvPr>
          <p:cNvGrpSpPr/>
          <p:nvPr/>
        </p:nvGrpSpPr>
        <p:grpSpPr>
          <a:xfrm>
            <a:off x="4375573" y="1695839"/>
            <a:ext cx="916530" cy="909638"/>
            <a:chOff x="-3048000" y="827088"/>
            <a:chExt cx="1477963" cy="1466850"/>
          </a:xfrm>
          <a:solidFill>
            <a:schemeClr val="bg1"/>
          </a:solidFill>
        </p:grpSpPr>
        <p:sp>
          <p:nvSpPr>
            <p:cNvPr id="8" name="Freeform 5">
              <a:extLst>
                <a:ext uri="{FF2B5EF4-FFF2-40B4-BE49-F238E27FC236}">
                  <a16:creationId xmlns:a16="http://schemas.microsoft.com/office/drawing/2014/main" id="{2E405155-5CCC-9D6C-E37B-66900DEFB07E}"/>
                </a:ext>
              </a:extLst>
            </p:cNvPr>
            <p:cNvSpPr>
              <a:spLocks/>
            </p:cNvSpPr>
            <p:nvPr/>
          </p:nvSpPr>
          <p:spPr bwMode="auto">
            <a:xfrm>
              <a:off x="-3048000" y="827088"/>
              <a:ext cx="1477963" cy="1466850"/>
            </a:xfrm>
            <a:custGeom>
              <a:avLst/>
              <a:gdLst>
                <a:gd name="T0" fmla="*/ 368 w 390"/>
                <a:gd name="T1" fmla="*/ 106 h 389"/>
                <a:gd name="T2" fmla="*/ 339 w 390"/>
                <a:gd name="T3" fmla="*/ 127 h 389"/>
                <a:gd name="T4" fmla="*/ 354 w 390"/>
                <a:gd name="T5" fmla="*/ 195 h 389"/>
                <a:gd name="T6" fmla="*/ 195 w 390"/>
                <a:gd name="T7" fmla="*/ 354 h 389"/>
                <a:gd name="T8" fmla="*/ 35 w 390"/>
                <a:gd name="T9" fmla="*/ 195 h 389"/>
                <a:gd name="T10" fmla="*/ 195 w 390"/>
                <a:gd name="T11" fmla="*/ 35 h 389"/>
                <a:gd name="T12" fmla="*/ 262 w 390"/>
                <a:gd name="T13" fmla="*/ 50 h 389"/>
                <a:gd name="T14" fmla="*/ 284 w 390"/>
                <a:gd name="T15" fmla="*/ 21 h 389"/>
                <a:gd name="T16" fmla="*/ 195 w 390"/>
                <a:gd name="T17" fmla="*/ 0 h 389"/>
                <a:gd name="T18" fmla="*/ 0 w 390"/>
                <a:gd name="T19" fmla="*/ 195 h 389"/>
                <a:gd name="T20" fmla="*/ 195 w 390"/>
                <a:gd name="T21" fmla="*/ 389 h 389"/>
                <a:gd name="T22" fmla="*/ 390 w 390"/>
                <a:gd name="T23" fmla="*/ 195 h 389"/>
                <a:gd name="T24" fmla="*/ 368 w 390"/>
                <a:gd name="T25" fmla="*/ 106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89">
                  <a:moveTo>
                    <a:pt x="368" y="106"/>
                  </a:moveTo>
                  <a:cubicBezTo>
                    <a:pt x="339" y="127"/>
                    <a:pt x="339" y="127"/>
                    <a:pt x="339" y="127"/>
                  </a:cubicBezTo>
                  <a:cubicBezTo>
                    <a:pt x="348" y="148"/>
                    <a:pt x="354" y="171"/>
                    <a:pt x="354" y="195"/>
                  </a:cubicBezTo>
                  <a:cubicBezTo>
                    <a:pt x="354" y="282"/>
                    <a:pt x="282" y="354"/>
                    <a:pt x="195" y="354"/>
                  </a:cubicBezTo>
                  <a:cubicBezTo>
                    <a:pt x="107" y="354"/>
                    <a:pt x="35" y="282"/>
                    <a:pt x="35" y="195"/>
                  </a:cubicBezTo>
                  <a:cubicBezTo>
                    <a:pt x="35" y="107"/>
                    <a:pt x="107" y="35"/>
                    <a:pt x="195" y="35"/>
                  </a:cubicBezTo>
                  <a:cubicBezTo>
                    <a:pt x="219" y="35"/>
                    <a:pt x="242" y="41"/>
                    <a:pt x="262" y="50"/>
                  </a:cubicBezTo>
                  <a:cubicBezTo>
                    <a:pt x="284" y="21"/>
                    <a:pt x="284" y="21"/>
                    <a:pt x="284" y="21"/>
                  </a:cubicBezTo>
                  <a:cubicBezTo>
                    <a:pt x="257" y="7"/>
                    <a:pt x="227" y="0"/>
                    <a:pt x="195" y="0"/>
                  </a:cubicBezTo>
                  <a:cubicBezTo>
                    <a:pt x="88" y="0"/>
                    <a:pt x="0" y="87"/>
                    <a:pt x="0" y="195"/>
                  </a:cubicBezTo>
                  <a:cubicBezTo>
                    <a:pt x="0" y="302"/>
                    <a:pt x="88" y="389"/>
                    <a:pt x="195" y="389"/>
                  </a:cubicBezTo>
                  <a:cubicBezTo>
                    <a:pt x="302" y="389"/>
                    <a:pt x="390" y="302"/>
                    <a:pt x="390" y="195"/>
                  </a:cubicBezTo>
                  <a:cubicBezTo>
                    <a:pt x="390" y="163"/>
                    <a:pt x="382" y="133"/>
                    <a:pt x="368"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259BCB14-E9DC-7E4A-8889-98344279B25E}"/>
                </a:ext>
              </a:extLst>
            </p:cNvPr>
            <p:cNvSpPr>
              <a:spLocks/>
            </p:cNvSpPr>
            <p:nvPr/>
          </p:nvSpPr>
          <p:spPr bwMode="auto">
            <a:xfrm>
              <a:off x="-2774950" y="1095376"/>
              <a:ext cx="931863" cy="930275"/>
            </a:xfrm>
            <a:custGeom>
              <a:avLst/>
              <a:gdLst>
                <a:gd name="T0" fmla="*/ 123 w 246"/>
                <a:gd name="T1" fmla="*/ 36 h 247"/>
                <a:gd name="T2" fmla="*/ 147 w 246"/>
                <a:gd name="T3" fmla="*/ 40 h 247"/>
                <a:gd name="T4" fmla="*/ 169 w 246"/>
                <a:gd name="T5" fmla="*/ 9 h 247"/>
                <a:gd name="T6" fmla="*/ 123 w 246"/>
                <a:gd name="T7" fmla="*/ 0 h 247"/>
                <a:gd name="T8" fmla="*/ 0 w 246"/>
                <a:gd name="T9" fmla="*/ 124 h 247"/>
                <a:gd name="T10" fmla="*/ 123 w 246"/>
                <a:gd name="T11" fmla="*/ 247 h 247"/>
                <a:gd name="T12" fmla="*/ 246 w 246"/>
                <a:gd name="T13" fmla="*/ 124 h 247"/>
                <a:gd name="T14" fmla="*/ 237 w 246"/>
                <a:gd name="T15" fmla="*/ 78 h 247"/>
                <a:gd name="T16" fmla="*/ 207 w 246"/>
                <a:gd name="T17" fmla="*/ 100 h 247"/>
                <a:gd name="T18" fmla="*/ 210 w 246"/>
                <a:gd name="T19" fmla="*/ 124 h 247"/>
                <a:gd name="T20" fmla="*/ 123 w 246"/>
                <a:gd name="T21" fmla="*/ 211 h 247"/>
                <a:gd name="T22" fmla="*/ 35 w 246"/>
                <a:gd name="T23" fmla="*/ 124 h 247"/>
                <a:gd name="T24" fmla="*/ 123 w 246"/>
                <a:gd name="T25" fmla="*/ 36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47">
                  <a:moveTo>
                    <a:pt x="123" y="36"/>
                  </a:moveTo>
                  <a:cubicBezTo>
                    <a:pt x="131" y="36"/>
                    <a:pt x="139" y="37"/>
                    <a:pt x="147" y="40"/>
                  </a:cubicBezTo>
                  <a:cubicBezTo>
                    <a:pt x="169" y="9"/>
                    <a:pt x="169" y="9"/>
                    <a:pt x="169" y="9"/>
                  </a:cubicBezTo>
                  <a:cubicBezTo>
                    <a:pt x="155" y="4"/>
                    <a:pt x="139" y="0"/>
                    <a:pt x="123" y="0"/>
                  </a:cubicBezTo>
                  <a:cubicBezTo>
                    <a:pt x="55" y="0"/>
                    <a:pt x="0" y="56"/>
                    <a:pt x="0" y="124"/>
                  </a:cubicBezTo>
                  <a:cubicBezTo>
                    <a:pt x="0" y="192"/>
                    <a:pt x="55" y="247"/>
                    <a:pt x="123" y="247"/>
                  </a:cubicBezTo>
                  <a:cubicBezTo>
                    <a:pt x="191" y="247"/>
                    <a:pt x="246" y="192"/>
                    <a:pt x="246" y="124"/>
                  </a:cubicBezTo>
                  <a:cubicBezTo>
                    <a:pt x="246" y="107"/>
                    <a:pt x="243" y="91"/>
                    <a:pt x="237" y="78"/>
                  </a:cubicBezTo>
                  <a:cubicBezTo>
                    <a:pt x="207" y="100"/>
                    <a:pt x="207" y="100"/>
                    <a:pt x="207" y="100"/>
                  </a:cubicBezTo>
                  <a:cubicBezTo>
                    <a:pt x="210" y="107"/>
                    <a:pt x="210" y="115"/>
                    <a:pt x="210" y="124"/>
                  </a:cubicBezTo>
                  <a:cubicBezTo>
                    <a:pt x="210" y="172"/>
                    <a:pt x="171" y="211"/>
                    <a:pt x="123" y="211"/>
                  </a:cubicBezTo>
                  <a:cubicBezTo>
                    <a:pt x="75" y="211"/>
                    <a:pt x="35" y="172"/>
                    <a:pt x="35" y="124"/>
                  </a:cubicBezTo>
                  <a:cubicBezTo>
                    <a:pt x="35" y="75"/>
                    <a:pt x="75" y="36"/>
                    <a:pt x="12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4A119683-C686-05FC-4E13-8B6710A6EA67}"/>
                </a:ext>
              </a:extLst>
            </p:cNvPr>
            <p:cNvSpPr>
              <a:spLocks/>
            </p:cNvSpPr>
            <p:nvPr/>
          </p:nvSpPr>
          <p:spPr bwMode="auto">
            <a:xfrm>
              <a:off x="-2463800" y="827088"/>
              <a:ext cx="893763" cy="885825"/>
            </a:xfrm>
            <a:custGeom>
              <a:avLst/>
              <a:gdLst>
                <a:gd name="T0" fmla="*/ 36 w 236"/>
                <a:gd name="T1" fmla="*/ 143 h 235"/>
                <a:gd name="T2" fmla="*/ 25 w 236"/>
                <a:gd name="T3" fmla="*/ 140 h 235"/>
                <a:gd name="T4" fmla="*/ 18 w 236"/>
                <a:gd name="T5" fmla="*/ 148 h 235"/>
                <a:gd name="T6" fmla="*/ 1 w 236"/>
                <a:gd name="T7" fmla="*/ 222 h 235"/>
                <a:gd name="T8" fmla="*/ 4 w 236"/>
                <a:gd name="T9" fmla="*/ 232 h 235"/>
                <a:gd name="T10" fmla="*/ 11 w 236"/>
                <a:gd name="T11" fmla="*/ 235 h 235"/>
                <a:gd name="T12" fmla="*/ 14 w 236"/>
                <a:gd name="T13" fmla="*/ 235 h 235"/>
                <a:gd name="T14" fmla="*/ 88 w 236"/>
                <a:gd name="T15" fmla="*/ 218 h 235"/>
                <a:gd name="T16" fmla="*/ 96 w 236"/>
                <a:gd name="T17" fmla="*/ 211 h 235"/>
                <a:gd name="T18" fmla="*/ 93 w 236"/>
                <a:gd name="T19" fmla="*/ 200 h 235"/>
                <a:gd name="T20" fmla="*/ 75 w 236"/>
                <a:gd name="T21" fmla="*/ 182 h 235"/>
                <a:gd name="T22" fmla="*/ 223 w 236"/>
                <a:gd name="T23" fmla="*/ 53 h 235"/>
                <a:gd name="T24" fmla="*/ 224 w 236"/>
                <a:gd name="T25" fmla="*/ 12 h 235"/>
                <a:gd name="T26" fmla="*/ 182 w 236"/>
                <a:gd name="T27" fmla="*/ 13 h 235"/>
                <a:gd name="T28" fmla="*/ 53 w 236"/>
                <a:gd name="T29" fmla="*/ 160 h 235"/>
                <a:gd name="T30" fmla="*/ 36 w 236"/>
                <a:gd name="T31" fmla="*/ 14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6" h="235">
                  <a:moveTo>
                    <a:pt x="36" y="143"/>
                  </a:moveTo>
                  <a:cubicBezTo>
                    <a:pt x="33" y="140"/>
                    <a:pt x="29" y="139"/>
                    <a:pt x="25" y="140"/>
                  </a:cubicBezTo>
                  <a:cubicBezTo>
                    <a:pt x="21" y="141"/>
                    <a:pt x="18" y="144"/>
                    <a:pt x="18" y="148"/>
                  </a:cubicBezTo>
                  <a:cubicBezTo>
                    <a:pt x="1" y="222"/>
                    <a:pt x="1" y="222"/>
                    <a:pt x="1" y="222"/>
                  </a:cubicBezTo>
                  <a:cubicBezTo>
                    <a:pt x="0" y="226"/>
                    <a:pt x="1" y="229"/>
                    <a:pt x="4" y="232"/>
                  </a:cubicBezTo>
                  <a:cubicBezTo>
                    <a:pt x="6" y="234"/>
                    <a:pt x="9" y="235"/>
                    <a:pt x="11" y="235"/>
                  </a:cubicBezTo>
                  <a:cubicBezTo>
                    <a:pt x="12" y="235"/>
                    <a:pt x="13" y="235"/>
                    <a:pt x="14" y="235"/>
                  </a:cubicBezTo>
                  <a:cubicBezTo>
                    <a:pt x="88" y="218"/>
                    <a:pt x="88" y="218"/>
                    <a:pt x="88" y="218"/>
                  </a:cubicBezTo>
                  <a:cubicBezTo>
                    <a:pt x="92" y="217"/>
                    <a:pt x="95" y="214"/>
                    <a:pt x="96" y="211"/>
                  </a:cubicBezTo>
                  <a:cubicBezTo>
                    <a:pt x="97" y="207"/>
                    <a:pt x="96" y="203"/>
                    <a:pt x="93" y="200"/>
                  </a:cubicBezTo>
                  <a:cubicBezTo>
                    <a:pt x="75" y="182"/>
                    <a:pt x="75" y="182"/>
                    <a:pt x="75" y="182"/>
                  </a:cubicBezTo>
                  <a:cubicBezTo>
                    <a:pt x="223" y="53"/>
                    <a:pt x="223" y="53"/>
                    <a:pt x="223" y="53"/>
                  </a:cubicBezTo>
                  <a:cubicBezTo>
                    <a:pt x="235" y="42"/>
                    <a:pt x="236" y="23"/>
                    <a:pt x="224" y="12"/>
                  </a:cubicBezTo>
                  <a:cubicBezTo>
                    <a:pt x="212" y="0"/>
                    <a:pt x="193" y="0"/>
                    <a:pt x="182" y="13"/>
                  </a:cubicBezTo>
                  <a:cubicBezTo>
                    <a:pt x="53" y="160"/>
                    <a:pt x="53" y="160"/>
                    <a:pt x="53" y="160"/>
                  </a:cubicBezTo>
                  <a:lnTo>
                    <a:pt x="36"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28627DD8-5991-51E6-055D-D1B7136EC9A3}"/>
              </a:ext>
            </a:extLst>
          </p:cNvPr>
          <p:cNvGrpSpPr/>
          <p:nvPr/>
        </p:nvGrpSpPr>
        <p:grpSpPr>
          <a:xfrm>
            <a:off x="606423" y="4514851"/>
            <a:ext cx="3298827" cy="847724"/>
            <a:chOff x="606423" y="1380178"/>
            <a:chExt cx="3298827" cy="1678204"/>
          </a:xfrm>
          <a:solidFill>
            <a:schemeClr val="bg1">
              <a:lumMod val="85000"/>
            </a:schemeClr>
          </a:solidFill>
          <a:effectLst>
            <a:outerShdw blurRad="76200" dist="38100" dir="5400000" algn="t" rotWithShape="0">
              <a:prstClr val="black">
                <a:alpha val="20000"/>
              </a:prstClr>
            </a:outerShdw>
          </a:effectLst>
        </p:grpSpPr>
        <p:sp>
          <p:nvSpPr>
            <p:cNvPr id="26" name="Rectangle: Rounded Corners 25">
              <a:extLst>
                <a:ext uri="{FF2B5EF4-FFF2-40B4-BE49-F238E27FC236}">
                  <a16:creationId xmlns:a16="http://schemas.microsoft.com/office/drawing/2014/main" id="{EC48BF0E-6FA0-5556-DD6D-8EE8543A3E42}"/>
                </a:ext>
              </a:extLst>
            </p:cNvPr>
            <p:cNvSpPr/>
            <p:nvPr/>
          </p:nvSpPr>
          <p:spPr>
            <a:xfrm>
              <a:off x="606423" y="1380178"/>
              <a:ext cx="3298827" cy="1250646"/>
            </a:xfrm>
            <a:prstGeom prst="roundRect">
              <a:avLst>
                <a:gd name="adj" fmla="val 10207"/>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Ins="91440" bIns="274320" rtlCol="0" anchor="ctr" anchorCtr="0"/>
            <a:lstStyle/>
            <a:p>
              <a:pPr algn="ctr"/>
              <a:endParaRPr lang="en-US" sz="1200" b="1">
                <a:solidFill>
                  <a:srgbClr val="002060"/>
                </a:solidFill>
              </a:endParaRPr>
            </a:p>
            <a:p>
              <a:pPr algn="ctr"/>
              <a:endParaRPr lang="en-US" sz="1200" b="1">
                <a:solidFill>
                  <a:srgbClr val="002060"/>
                </a:solidFill>
              </a:endParaRPr>
            </a:p>
            <a:p>
              <a:pPr algn="ctr"/>
              <a:endParaRPr lang="en-US" sz="1200" b="1">
                <a:solidFill>
                  <a:srgbClr val="002060"/>
                </a:solidFill>
              </a:endParaRPr>
            </a:p>
            <a:p>
              <a:pPr algn="ctr"/>
              <a:endParaRPr lang="en-US" sz="1200" b="1" dirty="0">
                <a:solidFill>
                  <a:srgbClr val="002060"/>
                </a:solidFill>
              </a:endParaRPr>
            </a:p>
          </p:txBody>
        </p:sp>
        <p:sp>
          <p:nvSpPr>
            <p:cNvPr id="27" name="Isosceles Triangle 26">
              <a:extLst>
                <a:ext uri="{FF2B5EF4-FFF2-40B4-BE49-F238E27FC236}">
                  <a16:creationId xmlns:a16="http://schemas.microsoft.com/office/drawing/2014/main" id="{84D1B9DB-D780-893D-08E3-885F103E7C32}"/>
                </a:ext>
              </a:extLst>
            </p:cNvPr>
            <p:cNvSpPr/>
            <p:nvPr/>
          </p:nvSpPr>
          <p:spPr>
            <a:xfrm rot="10800000">
              <a:off x="2053014" y="2605832"/>
              <a:ext cx="405646" cy="4525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grpSp>
      <p:sp>
        <p:nvSpPr>
          <p:cNvPr id="11" name="Rectangle: Rounded Corners 10">
            <a:extLst>
              <a:ext uri="{FF2B5EF4-FFF2-40B4-BE49-F238E27FC236}">
                <a16:creationId xmlns:a16="http://schemas.microsoft.com/office/drawing/2014/main" id="{9A75F021-A3C9-110F-B88C-9FE366DF0A76}"/>
              </a:ext>
            </a:extLst>
          </p:cNvPr>
          <p:cNvSpPr/>
          <p:nvPr/>
        </p:nvSpPr>
        <p:spPr>
          <a:xfrm>
            <a:off x="606423" y="3214003"/>
            <a:ext cx="3298827" cy="1481821"/>
          </a:xfrm>
          <a:prstGeom prst="roundRect">
            <a:avLst>
              <a:gd name="adj" fmla="val 10207"/>
            </a:avLst>
          </a:prstGeom>
          <a:solidFill>
            <a:srgbClr val="D9D9D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Ins="91440" bIns="274320" rtlCol="0" anchor="ctr"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grpSp>
        <p:nvGrpSpPr>
          <p:cNvPr id="18" name="Group 17">
            <a:extLst>
              <a:ext uri="{FF2B5EF4-FFF2-40B4-BE49-F238E27FC236}">
                <a16:creationId xmlns:a16="http://schemas.microsoft.com/office/drawing/2014/main" id="{1EC26756-1BEF-B991-09B2-AD0053FDA56F}"/>
              </a:ext>
            </a:extLst>
          </p:cNvPr>
          <p:cNvGrpSpPr/>
          <p:nvPr/>
        </p:nvGrpSpPr>
        <p:grpSpPr>
          <a:xfrm>
            <a:off x="606423" y="1485899"/>
            <a:ext cx="3298827" cy="2013854"/>
            <a:chOff x="606423" y="1485899"/>
            <a:chExt cx="3298827" cy="2794094"/>
          </a:xfrm>
          <a:effectLst>
            <a:outerShdw blurRad="76200" dist="38100" dir="5400000" algn="t" rotWithShape="0">
              <a:prstClr val="black">
                <a:alpha val="20000"/>
              </a:prstClr>
            </a:outerShdw>
          </a:effectLst>
        </p:grpSpPr>
        <p:sp>
          <p:nvSpPr>
            <p:cNvPr id="14" name="Rectangle: Rounded Corners 13">
              <a:extLst>
                <a:ext uri="{FF2B5EF4-FFF2-40B4-BE49-F238E27FC236}">
                  <a16:creationId xmlns:a16="http://schemas.microsoft.com/office/drawing/2014/main" id="{30CE9A31-6BB1-852C-6981-F591102DC03F}"/>
                </a:ext>
              </a:extLst>
            </p:cNvPr>
            <p:cNvSpPr/>
            <p:nvPr/>
          </p:nvSpPr>
          <p:spPr>
            <a:xfrm>
              <a:off x="606423" y="1485899"/>
              <a:ext cx="3298827" cy="2479675"/>
            </a:xfrm>
            <a:prstGeom prst="roundRect">
              <a:avLst>
                <a:gd name="adj" fmla="val 10207"/>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Ins="91440" bIns="274320" rtlCol="0" anchor="ctr" anchorCtr="0"/>
            <a:lstStyle/>
            <a:p>
              <a:pPr algn="ctr"/>
              <a:endParaRPr lang="en-US" sz="1200" b="1">
                <a:solidFill>
                  <a:srgbClr val="002060"/>
                </a:solidFill>
              </a:endParaRPr>
            </a:p>
            <a:p>
              <a:pPr algn="ctr"/>
              <a:endParaRPr lang="en-US" sz="1200" b="1">
                <a:solidFill>
                  <a:srgbClr val="002060"/>
                </a:solidFill>
              </a:endParaRPr>
            </a:p>
            <a:p>
              <a:pPr algn="ctr"/>
              <a:endParaRPr lang="en-US" sz="1200" b="1">
                <a:solidFill>
                  <a:srgbClr val="002060"/>
                </a:solidFill>
              </a:endParaRPr>
            </a:p>
            <a:p>
              <a:pPr algn="ctr"/>
              <a:endParaRPr lang="en-US" sz="1200" b="1" dirty="0">
                <a:solidFill>
                  <a:srgbClr val="002060"/>
                </a:solidFill>
              </a:endParaRPr>
            </a:p>
          </p:txBody>
        </p:sp>
        <p:sp>
          <p:nvSpPr>
            <p:cNvPr id="15" name="Isosceles Triangle 14">
              <a:extLst>
                <a:ext uri="{FF2B5EF4-FFF2-40B4-BE49-F238E27FC236}">
                  <a16:creationId xmlns:a16="http://schemas.microsoft.com/office/drawing/2014/main" id="{DA45CBAF-C5E9-13BB-E575-C4B7567E9AF7}"/>
                </a:ext>
              </a:extLst>
            </p:cNvPr>
            <p:cNvSpPr/>
            <p:nvPr/>
          </p:nvSpPr>
          <p:spPr>
            <a:xfrm rot="10800000">
              <a:off x="2053014" y="3964548"/>
              <a:ext cx="405646" cy="31544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grpSp>
      <p:sp>
        <p:nvSpPr>
          <p:cNvPr id="16" name="Rectangle 15">
            <a:extLst>
              <a:ext uri="{FF2B5EF4-FFF2-40B4-BE49-F238E27FC236}">
                <a16:creationId xmlns:a16="http://schemas.microsoft.com/office/drawing/2014/main" id="{4C515012-D1D7-8A74-8CCB-EEDBD9BAC7A0}"/>
              </a:ext>
            </a:extLst>
          </p:cNvPr>
          <p:cNvSpPr/>
          <p:nvPr/>
        </p:nvSpPr>
        <p:spPr>
          <a:xfrm>
            <a:off x="606425" y="1485899"/>
            <a:ext cx="3298825" cy="178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400" b="1" dirty="0">
                <a:solidFill>
                  <a:srgbClr val="002060"/>
                </a:solidFill>
              </a:rPr>
              <a:t>e-finance</a:t>
            </a:r>
            <a:r>
              <a:rPr lang="en-US" sz="1400" dirty="0">
                <a:solidFill>
                  <a:srgbClr val="002060"/>
                </a:solidFill>
              </a:rPr>
              <a:t> has a clear edge over the other – few – players in the card management space in Egypt…</a:t>
            </a:r>
          </a:p>
        </p:txBody>
      </p:sp>
      <p:sp>
        <p:nvSpPr>
          <p:cNvPr id="31" name="Rectangle 30">
            <a:extLst>
              <a:ext uri="{FF2B5EF4-FFF2-40B4-BE49-F238E27FC236}">
                <a16:creationId xmlns:a16="http://schemas.microsoft.com/office/drawing/2014/main" id="{7A59A461-E14C-FE8B-EA93-311DA4959810}"/>
              </a:ext>
            </a:extLst>
          </p:cNvPr>
          <p:cNvSpPr/>
          <p:nvPr/>
        </p:nvSpPr>
        <p:spPr>
          <a:xfrm>
            <a:off x="606425" y="3272395"/>
            <a:ext cx="3298825" cy="1787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r>
              <a:rPr lang="en-US" sz="1400" dirty="0">
                <a:solidFill>
                  <a:srgbClr val="002060"/>
                </a:solidFill>
              </a:rPr>
              <a:t>…The Group has been mandated to migrate pension, social subsidies, and farmers cards to open loop banking cards…</a:t>
            </a:r>
          </a:p>
        </p:txBody>
      </p:sp>
    </p:spTree>
    <p:extLst>
      <p:ext uri="{BB962C8B-B14F-4D97-AF65-F5344CB8AC3E}">
        <p14:creationId xmlns:p14="http://schemas.microsoft.com/office/powerpoint/2010/main" val="4169555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13E841-5EB0-6A00-3281-D444CA1B8471}"/>
              </a:ext>
            </a:extLst>
          </p:cNvPr>
          <p:cNvSpPr/>
          <p:nvPr/>
        </p:nvSpPr>
        <p:spPr>
          <a:xfrm>
            <a:off x="0" y="1965428"/>
            <a:ext cx="4984748" cy="44814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91440" rtlCol="0" anchor="t" anchorCtr="0"/>
          <a:lstStyle/>
          <a:p>
            <a:r>
              <a:rPr lang="en-US" sz="1400" b="1" dirty="0">
                <a:solidFill>
                  <a:schemeClr val="bg1">
                    <a:lumMod val="50000"/>
                  </a:schemeClr>
                </a:solidFill>
              </a:rPr>
              <a:t>Where The Market Stands Today</a:t>
            </a:r>
          </a:p>
        </p:txBody>
      </p:sp>
      <p:sp>
        <p:nvSpPr>
          <p:cNvPr id="9" name="Rectangle 8">
            <a:extLst>
              <a:ext uri="{FF2B5EF4-FFF2-40B4-BE49-F238E27FC236}">
                <a16:creationId xmlns:a16="http://schemas.microsoft.com/office/drawing/2014/main" id="{D88804D7-6B3D-ABB3-0DC1-BC656EF8FE80}"/>
              </a:ext>
            </a:extLst>
          </p:cNvPr>
          <p:cNvSpPr/>
          <p:nvPr/>
        </p:nvSpPr>
        <p:spPr>
          <a:xfrm>
            <a:off x="4984750" y="1965428"/>
            <a:ext cx="4921249" cy="44814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t" anchorCtr="0"/>
          <a:lstStyle/>
          <a:p>
            <a:r>
              <a:rPr lang="en-US" sz="1400" b="1" dirty="0">
                <a:solidFill>
                  <a:srgbClr val="002060"/>
                </a:solidFill>
              </a:rPr>
              <a:t>The Opportunity</a:t>
            </a:r>
          </a:p>
        </p:txBody>
      </p:sp>
      <p:sp>
        <p:nvSpPr>
          <p:cNvPr id="2" name="Title 1">
            <a:extLst>
              <a:ext uri="{FF2B5EF4-FFF2-40B4-BE49-F238E27FC236}">
                <a16:creationId xmlns:a16="http://schemas.microsoft.com/office/drawing/2014/main" id="{3759E79F-317A-DF74-454C-A1B939BD702B}"/>
              </a:ext>
            </a:extLst>
          </p:cNvPr>
          <p:cNvSpPr>
            <a:spLocks noGrp="1"/>
          </p:cNvSpPr>
          <p:nvPr>
            <p:ph type="title"/>
          </p:nvPr>
        </p:nvSpPr>
        <p:spPr>
          <a:xfrm>
            <a:off x="606424" y="412751"/>
            <a:ext cx="3898901" cy="692149"/>
          </a:xfrm>
        </p:spPr>
        <p:txBody>
          <a:bodyPr/>
          <a:lstStyle/>
          <a:p>
            <a:r>
              <a:rPr lang="en-US" dirty="0"/>
              <a:t>Expand sector presence to fuel growth </a:t>
            </a:r>
          </a:p>
        </p:txBody>
      </p:sp>
      <p:sp>
        <p:nvSpPr>
          <p:cNvPr id="3" name="Text Placeholder 2">
            <a:extLst>
              <a:ext uri="{FF2B5EF4-FFF2-40B4-BE49-F238E27FC236}">
                <a16:creationId xmlns:a16="http://schemas.microsoft.com/office/drawing/2014/main" id="{8DC58FC3-8CFC-152C-9E59-5DFCCBAC4F39}"/>
              </a:ext>
            </a:extLst>
          </p:cNvPr>
          <p:cNvSpPr>
            <a:spLocks noGrp="1"/>
          </p:cNvSpPr>
          <p:nvPr>
            <p:ph type="body" sz="quarter" idx="11"/>
          </p:nvPr>
        </p:nvSpPr>
        <p:spPr/>
        <p:txBody>
          <a:bodyPr/>
          <a:lstStyle/>
          <a:p>
            <a:r>
              <a:rPr lang="en-US" b="1" i="1" dirty="0"/>
              <a:t>Existing sector – Retail</a:t>
            </a:r>
          </a:p>
        </p:txBody>
      </p:sp>
      <p:sp>
        <p:nvSpPr>
          <p:cNvPr id="8" name="Rectangle 7">
            <a:extLst>
              <a:ext uri="{FF2B5EF4-FFF2-40B4-BE49-F238E27FC236}">
                <a16:creationId xmlns:a16="http://schemas.microsoft.com/office/drawing/2014/main" id="{4EBC8520-1A0F-8072-9753-0E87EE5A1121}"/>
              </a:ext>
            </a:extLst>
          </p:cNvPr>
          <p:cNvSpPr/>
          <p:nvPr/>
        </p:nvSpPr>
        <p:spPr>
          <a:xfrm>
            <a:off x="606424" y="1503484"/>
            <a:ext cx="8689976" cy="45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r>
              <a:rPr lang="en-US" sz="1200" dirty="0">
                <a:solidFill>
                  <a:schemeClr val="tx1">
                    <a:lumMod val="50000"/>
                    <a:lumOff val="50000"/>
                  </a:schemeClr>
                </a:solidFill>
              </a:rPr>
              <a:t>e-finance is targeting to grow its retail bill and citizen services payments through its proprietary app and payment gateway</a:t>
            </a:r>
          </a:p>
        </p:txBody>
      </p:sp>
      <p:sp>
        <p:nvSpPr>
          <p:cNvPr id="10" name="Rectangle: Rounded Corners 9">
            <a:extLst>
              <a:ext uri="{FF2B5EF4-FFF2-40B4-BE49-F238E27FC236}">
                <a16:creationId xmlns:a16="http://schemas.microsoft.com/office/drawing/2014/main" id="{52925796-DC3A-8307-5DFC-CD7D00347507}"/>
              </a:ext>
            </a:extLst>
          </p:cNvPr>
          <p:cNvSpPr/>
          <p:nvPr/>
        </p:nvSpPr>
        <p:spPr>
          <a:xfrm>
            <a:off x="606425" y="2427373"/>
            <a:ext cx="4222750" cy="3878177"/>
          </a:xfrm>
          <a:prstGeom prst="roundRect">
            <a:avLst>
              <a:gd name="adj" fmla="val 4042"/>
            </a:avLst>
          </a:prstGeom>
          <a:solidFill>
            <a:schemeClr val="bg1">
              <a:lumMod val="65000"/>
            </a:schemeClr>
          </a:solidFill>
          <a:ln>
            <a:noFill/>
          </a:ln>
          <a:effectLst>
            <a:outerShdw blurRad="76200" dist="635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sp>
        <p:nvSpPr>
          <p:cNvPr id="11" name="Rectangle: Rounded Corners 10">
            <a:extLst>
              <a:ext uri="{FF2B5EF4-FFF2-40B4-BE49-F238E27FC236}">
                <a16:creationId xmlns:a16="http://schemas.microsoft.com/office/drawing/2014/main" id="{6937776A-1BD9-92FD-8CFD-93674DDF2667}"/>
              </a:ext>
            </a:extLst>
          </p:cNvPr>
          <p:cNvSpPr/>
          <p:nvPr/>
        </p:nvSpPr>
        <p:spPr>
          <a:xfrm>
            <a:off x="5076827" y="2427373"/>
            <a:ext cx="4222750" cy="3878177"/>
          </a:xfrm>
          <a:prstGeom prst="roundRect">
            <a:avLst>
              <a:gd name="adj" fmla="val 4042"/>
            </a:avLst>
          </a:prstGeom>
          <a:solidFill>
            <a:schemeClr val="accent2"/>
          </a:solidFill>
          <a:ln>
            <a:noFill/>
          </a:ln>
          <a:effectLst>
            <a:outerShdw blurRad="76200" dist="635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12" name="Rectangle: Rounded Corners 11">
            <a:extLst>
              <a:ext uri="{FF2B5EF4-FFF2-40B4-BE49-F238E27FC236}">
                <a16:creationId xmlns:a16="http://schemas.microsoft.com/office/drawing/2014/main" id="{0EF0474D-8F12-78C7-4564-9D8938BC69BE}"/>
              </a:ext>
            </a:extLst>
          </p:cNvPr>
          <p:cNvSpPr/>
          <p:nvPr/>
        </p:nvSpPr>
        <p:spPr>
          <a:xfrm>
            <a:off x="762000" y="3794125"/>
            <a:ext cx="3911600" cy="2511425"/>
          </a:xfrm>
          <a:prstGeom prst="roundRect">
            <a:avLst>
              <a:gd name="adj" fmla="val 392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274320" rIns="91440" rtlCol="0" anchor="t" anchorCtr="0"/>
          <a:lstStyle/>
          <a:p>
            <a:r>
              <a:rPr kumimoji="0" lang="en-US" sz="4000" b="0" i="0" u="none" strike="noStrike" kern="1200" cap="none" spc="0" normalizeH="0" baseline="0" noProof="0" dirty="0">
                <a:ln>
                  <a:noFill/>
                </a:ln>
                <a:solidFill>
                  <a:srgbClr val="FFFFFF"/>
                </a:solidFill>
                <a:effectLst/>
                <a:uLnTx/>
                <a:uFillTx/>
                <a:latin typeface="Arial" panose="020B0604020202020204"/>
                <a:ea typeface="+mn-ea"/>
                <a:cs typeface="+mn-cs"/>
              </a:rPr>
              <a:t>EGP</a:t>
            </a:r>
            <a:r>
              <a:rPr kumimoji="0" lang="en-US" sz="9600" b="1" i="0" u="none" strike="noStrike" kern="1200" cap="none" spc="0" normalizeH="0" baseline="0" noProof="0" dirty="0">
                <a:ln>
                  <a:noFill/>
                </a:ln>
                <a:solidFill>
                  <a:srgbClr val="FFFFFF"/>
                </a:solidFill>
                <a:effectLst/>
                <a:uLnTx/>
                <a:uFillTx/>
                <a:latin typeface="Arial" panose="020B0604020202020204"/>
                <a:ea typeface="+mn-ea"/>
                <a:cs typeface="+mn-cs"/>
              </a:rPr>
              <a:t>300</a:t>
            </a:r>
            <a:r>
              <a:rPr kumimoji="0" lang="en-US" sz="4000" b="0" i="0" u="none" strike="noStrike" kern="1200" cap="none" spc="0" normalizeH="0" baseline="0" noProof="0" dirty="0">
                <a:ln>
                  <a:noFill/>
                </a:ln>
                <a:solidFill>
                  <a:srgbClr val="FFFFFF"/>
                </a:solidFill>
                <a:effectLst/>
                <a:uLnTx/>
                <a:uFillTx/>
                <a:latin typeface="Arial" panose="020B0604020202020204"/>
                <a:ea typeface="+mn-ea"/>
                <a:cs typeface="+mn-cs"/>
              </a:rPr>
              <a:t>bn</a:t>
            </a:r>
            <a:endParaRPr lang="en-US" sz="5400" dirty="0">
              <a:solidFill>
                <a:schemeClr val="bg1"/>
              </a:solidFill>
            </a:endParaRPr>
          </a:p>
          <a:p>
            <a:r>
              <a:rPr lang="en-US" sz="1200" dirty="0">
                <a:solidFill>
                  <a:schemeClr val="bg1"/>
                </a:solidFill>
              </a:rPr>
              <a:t>Size of the electronic retail payments market in 2020 with only 3% of bills paid online</a:t>
            </a:r>
          </a:p>
        </p:txBody>
      </p:sp>
      <p:sp>
        <p:nvSpPr>
          <p:cNvPr id="13" name="Rectangle: Rounded Corners 12">
            <a:extLst>
              <a:ext uri="{FF2B5EF4-FFF2-40B4-BE49-F238E27FC236}">
                <a16:creationId xmlns:a16="http://schemas.microsoft.com/office/drawing/2014/main" id="{2B4A8611-3FE3-4334-DAA0-385DC907C912}"/>
              </a:ext>
            </a:extLst>
          </p:cNvPr>
          <p:cNvSpPr/>
          <p:nvPr/>
        </p:nvSpPr>
        <p:spPr>
          <a:xfrm>
            <a:off x="5233987" y="3794125"/>
            <a:ext cx="3889376" cy="2511425"/>
          </a:xfrm>
          <a:prstGeom prst="roundRect">
            <a:avLst>
              <a:gd name="adj" fmla="val 392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274320" rIns="91440" rtlCol="0" anchor="t" anchorCtr="0"/>
          <a:lstStyle/>
          <a:p>
            <a:r>
              <a:rPr kumimoji="0" lang="en-US" sz="4000" b="0" i="0" u="none" strike="noStrike" kern="1200" cap="none" spc="0" normalizeH="0" baseline="0" noProof="0" dirty="0">
                <a:ln>
                  <a:noFill/>
                </a:ln>
                <a:solidFill>
                  <a:srgbClr val="FFFFFF"/>
                </a:solidFill>
                <a:effectLst/>
                <a:uLnTx/>
                <a:uFillTx/>
                <a:latin typeface="Arial" panose="020B0604020202020204"/>
                <a:ea typeface="+mn-ea"/>
                <a:cs typeface="+mn-cs"/>
              </a:rPr>
              <a:t>EGP</a:t>
            </a:r>
            <a:r>
              <a:rPr lang="en-US" sz="9600" b="1" dirty="0">
                <a:solidFill>
                  <a:schemeClr val="bg1"/>
                </a:solidFill>
              </a:rPr>
              <a:t>1.2</a:t>
            </a:r>
            <a:r>
              <a:rPr lang="en-US" sz="4000" dirty="0">
                <a:solidFill>
                  <a:schemeClr val="bg1"/>
                </a:solidFill>
              </a:rPr>
              <a:t>tn</a:t>
            </a:r>
            <a:r>
              <a:rPr lang="en-US" sz="3600" dirty="0">
                <a:solidFill>
                  <a:schemeClr val="bg1"/>
                </a:solidFill>
              </a:rPr>
              <a:t> </a:t>
            </a:r>
            <a:endParaRPr lang="en-US" sz="5400" dirty="0">
              <a:solidFill>
                <a:schemeClr val="bg1"/>
              </a:solidFill>
            </a:endParaRPr>
          </a:p>
          <a:p>
            <a:r>
              <a:rPr lang="en-US" sz="1200" b="1" dirty="0">
                <a:solidFill>
                  <a:schemeClr val="bg1"/>
                </a:solidFill>
              </a:rPr>
              <a:t>Electronic retail payments market is expected grow by 4x by 2025 </a:t>
            </a:r>
          </a:p>
        </p:txBody>
      </p:sp>
      <p:grpSp>
        <p:nvGrpSpPr>
          <p:cNvPr id="14" name="Group 13">
            <a:extLst>
              <a:ext uri="{FF2B5EF4-FFF2-40B4-BE49-F238E27FC236}">
                <a16:creationId xmlns:a16="http://schemas.microsoft.com/office/drawing/2014/main" id="{FEDFD0DA-2EC1-40D3-1CE3-C7BCA098AA33}"/>
              </a:ext>
            </a:extLst>
          </p:cNvPr>
          <p:cNvGrpSpPr/>
          <p:nvPr/>
        </p:nvGrpSpPr>
        <p:grpSpPr>
          <a:xfrm>
            <a:off x="762001" y="2587581"/>
            <a:ext cx="1244082" cy="1324069"/>
            <a:chOff x="-2903538" y="2757488"/>
            <a:chExt cx="1382713" cy="1471613"/>
          </a:xfrm>
          <a:solidFill>
            <a:schemeClr val="bg1"/>
          </a:solidFill>
        </p:grpSpPr>
        <p:sp>
          <p:nvSpPr>
            <p:cNvPr id="15" name="Freeform 8">
              <a:extLst>
                <a:ext uri="{FF2B5EF4-FFF2-40B4-BE49-F238E27FC236}">
                  <a16:creationId xmlns:a16="http://schemas.microsoft.com/office/drawing/2014/main" id="{DD8C92ED-E077-B256-BC14-23A3E4913BC0}"/>
                </a:ext>
              </a:extLst>
            </p:cNvPr>
            <p:cNvSpPr>
              <a:spLocks/>
            </p:cNvSpPr>
            <p:nvPr/>
          </p:nvSpPr>
          <p:spPr bwMode="auto">
            <a:xfrm>
              <a:off x="-2536825" y="2798763"/>
              <a:ext cx="130175" cy="144463"/>
            </a:xfrm>
            <a:custGeom>
              <a:avLst/>
              <a:gdLst>
                <a:gd name="T0" fmla="*/ 82 w 82"/>
                <a:gd name="T1" fmla="*/ 0 h 91"/>
                <a:gd name="T2" fmla="*/ 0 w 82"/>
                <a:gd name="T3" fmla="*/ 91 h 91"/>
                <a:gd name="T4" fmla="*/ 82 w 82"/>
                <a:gd name="T5" fmla="*/ 91 h 91"/>
                <a:gd name="T6" fmla="*/ 82 w 82"/>
                <a:gd name="T7" fmla="*/ 0 h 91"/>
              </a:gdLst>
              <a:ahLst/>
              <a:cxnLst>
                <a:cxn ang="0">
                  <a:pos x="T0" y="T1"/>
                </a:cxn>
                <a:cxn ang="0">
                  <a:pos x="T2" y="T3"/>
                </a:cxn>
                <a:cxn ang="0">
                  <a:pos x="T4" y="T5"/>
                </a:cxn>
                <a:cxn ang="0">
                  <a:pos x="T6" y="T7"/>
                </a:cxn>
              </a:cxnLst>
              <a:rect l="0" t="0" r="r" b="b"/>
              <a:pathLst>
                <a:path w="82" h="91">
                  <a:moveTo>
                    <a:pt x="82" y="0"/>
                  </a:moveTo>
                  <a:lnTo>
                    <a:pt x="0" y="91"/>
                  </a:lnTo>
                  <a:lnTo>
                    <a:pt x="82" y="91"/>
                  </a:ln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FA48DAD0-72A6-0F98-9DEA-3D518523EE59}"/>
                </a:ext>
              </a:extLst>
            </p:cNvPr>
            <p:cNvSpPr>
              <a:spLocks noEditPoints="1"/>
            </p:cNvSpPr>
            <p:nvPr/>
          </p:nvSpPr>
          <p:spPr bwMode="auto">
            <a:xfrm>
              <a:off x="-2566988" y="2757488"/>
              <a:ext cx="709613" cy="874713"/>
            </a:xfrm>
            <a:custGeom>
              <a:avLst/>
              <a:gdLst>
                <a:gd name="T0" fmla="*/ 178 w 187"/>
                <a:gd name="T1" fmla="*/ 0 h 232"/>
                <a:gd name="T2" fmla="*/ 55 w 187"/>
                <a:gd name="T3" fmla="*/ 0 h 232"/>
                <a:gd name="T4" fmla="*/ 55 w 187"/>
                <a:gd name="T5" fmla="*/ 55 h 232"/>
                <a:gd name="T6" fmla="*/ 49 w 187"/>
                <a:gd name="T7" fmla="*/ 62 h 232"/>
                <a:gd name="T8" fmla="*/ 0 w 187"/>
                <a:gd name="T9" fmla="*/ 62 h 232"/>
                <a:gd name="T10" fmla="*/ 0 w 187"/>
                <a:gd name="T11" fmla="*/ 223 h 232"/>
                <a:gd name="T12" fmla="*/ 9 w 187"/>
                <a:gd name="T13" fmla="*/ 232 h 232"/>
                <a:gd name="T14" fmla="*/ 178 w 187"/>
                <a:gd name="T15" fmla="*/ 232 h 232"/>
                <a:gd name="T16" fmla="*/ 187 w 187"/>
                <a:gd name="T17" fmla="*/ 223 h 232"/>
                <a:gd name="T18" fmla="*/ 187 w 187"/>
                <a:gd name="T19" fmla="*/ 10 h 232"/>
                <a:gd name="T20" fmla="*/ 178 w 187"/>
                <a:gd name="T21" fmla="*/ 0 h 232"/>
                <a:gd name="T22" fmla="*/ 138 w 187"/>
                <a:gd name="T23" fmla="*/ 189 h 232"/>
                <a:gd name="T24" fmla="*/ 29 w 187"/>
                <a:gd name="T25" fmla="*/ 189 h 232"/>
                <a:gd name="T26" fmla="*/ 22 w 187"/>
                <a:gd name="T27" fmla="*/ 183 h 232"/>
                <a:gd name="T28" fmla="*/ 29 w 187"/>
                <a:gd name="T29" fmla="*/ 176 h 232"/>
                <a:gd name="T30" fmla="*/ 138 w 187"/>
                <a:gd name="T31" fmla="*/ 176 h 232"/>
                <a:gd name="T32" fmla="*/ 144 w 187"/>
                <a:gd name="T33" fmla="*/ 183 h 232"/>
                <a:gd name="T34" fmla="*/ 138 w 187"/>
                <a:gd name="T35" fmla="*/ 189 h 232"/>
                <a:gd name="T36" fmla="*/ 138 w 187"/>
                <a:gd name="T37" fmla="*/ 143 h 232"/>
                <a:gd name="T38" fmla="*/ 29 w 187"/>
                <a:gd name="T39" fmla="*/ 143 h 232"/>
                <a:gd name="T40" fmla="*/ 22 w 187"/>
                <a:gd name="T41" fmla="*/ 136 h 232"/>
                <a:gd name="T42" fmla="*/ 29 w 187"/>
                <a:gd name="T43" fmla="*/ 129 h 232"/>
                <a:gd name="T44" fmla="*/ 138 w 187"/>
                <a:gd name="T45" fmla="*/ 129 h 232"/>
                <a:gd name="T46" fmla="*/ 144 w 187"/>
                <a:gd name="T47" fmla="*/ 136 h 232"/>
                <a:gd name="T48" fmla="*/ 138 w 187"/>
                <a:gd name="T49" fmla="*/ 143 h 232"/>
                <a:gd name="T50" fmla="*/ 138 w 187"/>
                <a:gd name="T51" fmla="*/ 96 h 232"/>
                <a:gd name="T52" fmla="*/ 29 w 187"/>
                <a:gd name="T53" fmla="*/ 96 h 232"/>
                <a:gd name="T54" fmla="*/ 22 w 187"/>
                <a:gd name="T55" fmla="*/ 89 h 232"/>
                <a:gd name="T56" fmla="*/ 29 w 187"/>
                <a:gd name="T57" fmla="*/ 83 h 232"/>
                <a:gd name="T58" fmla="*/ 138 w 187"/>
                <a:gd name="T59" fmla="*/ 83 h 232"/>
                <a:gd name="T60" fmla="*/ 144 w 187"/>
                <a:gd name="T61" fmla="*/ 89 h 232"/>
                <a:gd name="T62" fmla="*/ 138 w 187"/>
                <a:gd name="T63" fmla="*/ 96 h 232"/>
                <a:gd name="T64" fmla="*/ 138 w 187"/>
                <a:gd name="T65" fmla="*/ 49 h 232"/>
                <a:gd name="T66" fmla="*/ 89 w 187"/>
                <a:gd name="T67" fmla="*/ 49 h 232"/>
                <a:gd name="T68" fmla="*/ 83 w 187"/>
                <a:gd name="T69" fmla="*/ 43 h 232"/>
                <a:gd name="T70" fmla="*/ 89 w 187"/>
                <a:gd name="T71" fmla="*/ 36 h 232"/>
                <a:gd name="T72" fmla="*/ 138 w 187"/>
                <a:gd name="T73" fmla="*/ 36 h 232"/>
                <a:gd name="T74" fmla="*/ 144 w 187"/>
                <a:gd name="T75" fmla="*/ 43 h 232"/>
                <a:gd name="T76" fmla="*/ 138 w 187"/>
                <a:gd name="T77" fmla="*/ 49 h 232"/>
                <a:gd name="T78" fmla="*/ 167 w 187"/>
                <a:gd name="T79" fmla="*/ 196 h 232"/>
                <a:gd name="T80" fmla="*/ 160 w 187"/>
                <a:gd name="T81" fmla="*/ 190 h 232"/>
                <a:gd name="T82" fmla="*/ 167 w 187"/>
                <a:gd name="T83" fmla="*/ 183 h 232"/>
                <a:gd name="T84" fmla="*/ 173 w 187"/>
                <a:gd name="T85" fmla="*/ 190 h 232"/>
                <a:gd name="T86" fmla="*/ 167 w 187"/>
                <a:gd name="T87" fmla="*/ 196 h 232"/>
                <a:gd name="T88" fmla="*/ 167 w 187"/>
                <a:gd name="T89" fmla="*/ 147 h 232"/>
                <a:gd name="T90" fmla="*/ 160 w 187"/>
                <a:gd name="T91" fmla="*/ 141 h 232"/>
                <a:gd name="T92" fmla="*/ 167 w 187"/>
                <a:gd name="T93" fmla="*/ 134 h 232"/>
                <a:gd name="T94" fmla="*/ 173 w 187"/>
                <a:gd name="T95" fmla="*/ 141 h 232"/>
                <a:gd name="T96" fmla="*/ 167 w 187"/>
                <a:gd name="T97" fmla="*/ 147 h 232"/>
                <a:gd name="T98" fmla="*/ 167 w 187"/>
                <a:gd name="T99" fmla="*/ 98 h 232"/>
                <a:gd name="T100" fmla="*/ 160 w 187"/>
                <a:gd name="T101" fmla="*/ 92 h 232"/>
                <a:gd name="T102" fmla="*/ 167 w 187"/>
                <a:gd name="T103" fmla="*/ 85 h 232"/>
                <a:gd name="T104" fmla="*/ 173 w 187"/>
                <a:gd name="T105" fmla="*/ 92 h 232"/>
                <a:gd name="T106" fmla="*/ 167 w 187"/>
                <a:gd name="T107" fmla="*/ 98 h 232"/>
                <a:gd name="T108" fmla="*/ 167 w 187"/>
                <a:gd name="T109" fmla="*/ 49 h 232"/>
                <a:gd name="T110" fmla="*/ 160 w 187"/>
                <a:gd name="T111" fmla="*/ 43 h 232"/>
                <a:gd name="T112" fmla="*/ 167 w 187"/>
                <a:gd name="T113" fmla="*/ 36 h 232"/>
                <a:gd name="T114" fmla="*/ 173 w 187"/>
                <a:gd name="T115" fmla="*/ 43 h 232"/>
                <a:gd name="T116" fmla="*/ 167 w 187"/>
                <a:gd name="T117" fmla="*/ 4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7" h="232">
                  <a:moveTo>
                    <a:pt x="178" y="0"/>
                  </a:moveTo>
                  <a:cubicBezTo>
                    <a:pt x="55" y="0"/>
                    <a:pt x="55" y="0"/>
                    <a:pt x="55" y="0"/>
                  </a:cubicBezTo>
                  <a:cubicBezTo>
                    <a:pt x="55" y="55"/>
                    <a:pt x="55" y="55"/>
                    <a:pt x="55" y="55"/>
                  </a:cubicBezTo>
                  <a:cubicBezTo>
                    <a:pt x="55" y="59"/>
                    <a:pt x="52" y="62"/>
                    <a:pt x="49" y="62"/>
                  </a:cubicBezTo>
                  <a:cubicBezTo>
                    <a:pt x="0" y="62"/>
                    <a:pt x="0" y="62"/>
                    <a:pt x="0" y="62"/>
                  </a:cubicBezTo>
                  <a:cubicBezTo>
                    <a:pt x="0" y="223"/>
                    <a:pt x="0" y="223"/>
                    <a:pt x="0" y="223"/>
                  </a:cubicBezTo>
                  <a:cubicBezTo>
                    <a:pt x="0" y="228"/>
                    <a:pt x="4" y="232"/>
                    <a:pt x="9" y="232"/>
                  </a:cubicBezTo>
                  <a:cubicBezTo>
                    <a:pt x="178" y="232"/>
                    <a:pt x="178" y="232"/>
                    <a:pt x="178" y="232"/>
                  </a:cubicBezTo>
                  <a:cubicBezTo>
                    <a:pt x="183" y="232"/>
                    <a:pt x="187" y="228"/>
                    <a:pt x="187" y="223"/>
                  </a:cubicBezTo>
                  <a:cubicBezTo>
                    <a:pt x="187" y="10"/>
                    <a:pt x="187" y="10"/>
                    <a:pt x="187" y="10"/>
                  </a:cubicBezTo>
                  <a:cubicBezTo>
                    <a:pt x="187" y="5"/>
                    <a:pt x="183" y="0"/>
                    <a:pt x="178" y="0"/>
                  </a:cubicBezTo>
                  <a:close/>
                  <a:moveTo>
                    <a:pt x="138" y="189"/>
                  </a:moveTo>
                  <a:cubicBezTo>
                    <a:pt x="29" y="189"/>
                    <a:pt x="29" y="189"/>
                    <a:pt x="29" y="189"/>
                  </a:cubicBezTo>
                  <a:cubicBezTo>
                    <a:pt x="25" y="189"/>
                    <a:pt x="22" y="186"/>
                    <a:pt x="22" y="183"/>
                  </a:cubicBezTo>
                  <a:cubicBezTo>
                    <a:pt x="22" y="179"/>
                    <a:pt x="25" y="176"/>
                    <a:pt x="29" y="176"/>
                  </a:cubicBezTo>
                  <a:cubicBezTo>
                    <a:pt x="138" y="176"/>
                    <a:pt x="138" y="176"/>
                    <a:pt x="138" y="176"/>
                  </a:cubicBezTo>
                  <a:cubicBezTo>
                    <a:pt x="141" y="176"/>
                    <a:pt x="144" y="179"/>
                    <a:pt x="144" y="183"/>
                  </a:cubicBezTo>
                  <a:cubicBezTo>
                    <a:pt x="144" y="186"/>
                    <a:pt x="141" y="189"/>
                    <a:pt x="138" y="189"/>
                  </a:cubicBezTo>
                  <a:close/>
                  <a:moveTo>
                    <a:pt x="138" y="143"/>
                  </a:moveTo>
                  <a:cubicBezTo>
                    <a:pt x="29" y="143"/>
                    <a:pt x="29" y="143"/>
                    <a:pt x="29" y="143"/>
                  </a:cubicBezTo>
                  <a:cubicBezTo>
                    <a:pt x="25" y="143"/>
                    <a:pt x="22" y="140"/>
                    <a:pt x="22" y="136"/>
                  </a:cubicBezTo>
                  <a:cubicBezTo>
                    <a:pt x="22" y="132"/>
                    <a:pt x="25" y="129"/>
                    <a:pt x="29" y="129"/>
                  </a:cubicBezTo>
                  <a:cubicBezTo>
                    <a:pt x="138" y="129"/>
                    <a:pt x="138" y="129"/>
                    <a:pt x="138" y="129"/>
                  </a:cubicBezTo>
                  <a:cubicBezTo>
                    <a:pt x="141" y="129"/>
                    <a:pt x="144" y="132"/>
                    <a:pt x="144" y="136"/>
                  </a:cubicBezTo>
                  <a:cubicBezTo>
                    <a:pt x="144" y="140"/>
                    <a:pt x="141" y="143"/>
                    <a:pt x="138" y="143"/>
                  </a:cubicBezTo>
                  <a:close/>
                  <a:moveTo>
                    <a:pt x="138" y="96"/>
                  </a:moveTo>
                  <a:cubicBezTo>
                    <a:pt x="29" y="96"/>
                    <a:pt x="29" y="96"/>
                    <a:pt x="29" y="96"/>
                  </a:cubicBezTo>
                  <a:cubicBezTo>
                    <a:pt x="25" y="96"/>
                    <a:pt x="22" y="93"/>
                    <a:pt x="22" y="89"/>
                  </a:cubicBezTo>
                  <a:cubicBezTo>
                    <a:pt x="22" y="86"/>
                    <a:pt x="25" y="83"/>
                    <a:pt x="29" y="83"/>
                  </a:cubicBezTo>
                  <a:cubicBezTo>
                    <a:pt x="138" y="83"/>
                    <a:pt x="138" y="83"/>
                    <a:pt x="138" y="83"/>
                  </a:cubicBezTo>
                  <a:cubicBezTo>
                    <a:pt x="141" y="83"/>
                    <a:pt x="144" y="86"/>
                    <a:pt x="144" y="89"/>
                  </a:cubicBezTo>
                  <a:cubicBezTo>
                    <a:pt x="144" y="93"/>
                    <a:pt x="141" y="96"/>
                    <a:pt x="138" y="96"/>
                  </a:cubicBezTo>
                  <a:close/>
                  <a:moveTo>
                    <a:pt x="138" y="49"/>
                  </a:moveTo>
                  <a:cubicBezTo>
                    <a:pt x="89" y="49"/>
                    <a:pt x="89" y="49"/>
                    <a:pt x="89" y="49"/>
                  </a:cubicBezTo>
                  <a:cubicBezTo>
                    <a:pt x="86" y="49"/>
                    <a:pt x="83" y="46"/>
                    <a:pt x="83" y="43"/>
                  </a:cubicBezTo>
                  <a:cubicBezTo>
                    <a:pt x="83" y="39"/>
                    <a:pt x="86" y="36"/>
                    <a:pt x="89" y="36"/>
                  </a:cubicBezTo>
                  <a:cubicBezTo>
                    <a:pt x="138" y="36"/>
                    <a:pt x="138" y="36"/>
                    <a:pt x="138" y="36"/>
                  </a:cubicBezTo>
                  <a:cubicBezTo>
                    <a:pt x="141" y="36"/>
                    <a:pt x="144" y="39"/>
                    <a:pt x="144" y="43"/>
                  </a:cubicBezTo>
                  <a:cubicBezTo>
                    <a:pt x="144" y="46"/>
                    <a:pt x="141" y="49"/>
                    <a:pt x="138" y="49"/>
                  </a:cubicBezTo>
                  <a:close/>
                  <a:moveTo>
                    <a:pt x="167" y="196"/>
                  </a:moveTo>
                  <a:cubicBezTo>
                    <a:pt x="163" y="196"/>
                    <a:pt x="160" y="193"/>
                    <a:pt x="160" y="190"/>
                  </a:cubicBezTo>
                  <a:cubicBezTo>
                    <a:pt x="160" y="186"/>
                    <a:pt x="163" y="183"/>
                    <a:pt x="167" y="183"/>
                  </a:cubicBezTo>
                  <a:cubicBezTo>
                    <a:pt x="170" y="183"/>
                    <a:pt x="173" y="186"/>
                    <a:pt x="173" y="190"/>
                  </a:cubicBezTo>
                  <a:cubicBezTo>
                    <a:pt x="173" y="193"/>
                    <a:pt x="170" y="196"/>
                    <a:pt x="167" y="196"/>
                  </a:cubicBezTo>
                  <a:close/>
                  <a:moveTo>
                    <a:pt x="167" y="147"/>
                  </a:moveTo>
                  <a:cubicBezTo>
                    <a:pt x="163" y="147"/>
                    <a:pt x="160" y="144"/>
                    <a:pt x="160" y="141"/>
                  </a:cubicBezTo>
                  <a:cubicBezTo>
                    <a:pt x="160" y="137"/>
                    <a:pt x="163" y="134"/>
                    <a:pt x="167" y="134"/>
                  </a:cubicBezTo>
                  <a:cubicBezTo>
                    <a:pt x="170" y="134"/>
                    <a:pt x="173" y="137"/>
                    <a:pt x="173" y="141"/>
                  </a:cubicBezTo>
                  <a:cubicBezTo>
                    <a:pt x="173" y="144"/>
                    <a:pt x="170" y="147"/>
                    <a:pt x="167" y="147"/>
                  </a:cubicBezTo>
                  <a:close/>
                  <a:moveTo>
                    <a:pt x="167" y="98"/>
                  </a:moveTo>
                  <a:cubicBezTo>
                    <a:pt x="163" y="98"/>
                    <a:pt x="160" y="95"/>
                    <a:pt x="160" y="92"/>
                  </a:cubicBezTo>
                  <a:cubicBezTo>
                    <a:pt x="160" y="88"/>
                    <a:pt x="163" y="85"/>
                    <a:pt x="167" y="85"/>
                  </a:cubicBezTo>
                  <a:cubicBezTo>
                    <a:pt x="170" y="85"/>
                    <a:pt x="173" y="88"/>
                    <a:pt x="173" y="92"/>
                  </a:cubicBezTo>
                  <a:cubicBezTo>
                    <a:pt x="173" y="95"/>
                    <a:pt x="170" y="98"/>
                    <a:pt x="167" y="98"/>
                  </a:cubicBezTo>
                  <a:close/>
                  <a:moveTo>
                    <a:pt x="167" y="49"/>
                  </a:moveTo>
                  <a:cubicBezTo>
                    <a:pt x="163" y="49"/>
                    <a:pt x="160" y="46"/>
                    <a:pt x="160" y="43"/>
                  </a:cubicBezTo>
                  <a:cubicBezTo>
                    <a:pt x="160" y="39"/>
                    <a:pt x="163" y="36"/>
                    <a:pt x="167" y="36"/>
                  </a:cubicBezTo>
                  <a:cubicBezTo>
                    <a:pt x="170" y="36"/>
                    <a:pt x="173" y="39"/>
                    <a:pt x="173" y="43"/>
                  </a:cubicBezTo>
                  <a:cubicBezTo>
                    <a:pt x="173" y="46"/>
                    <a:pt x="170" y="49"/>
                    <a:pt x="167"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D6318AD4-3F88-72A4-8BC3-0345BB8BC546}"/>
                </a:ext>
              </a:extLst>
            </p:cNvPr>
            <p:cNvSpPr>
              <a:spLocks/>
            </p:cNvSpPr>
            <p:nvPr/>
          </p:nvSpPr>
          <p:spPr bwMode="auto">
            <a:xfrm>
              <a:off x="-2449513" y="4073526"/>
              <a:ext cx="474663" cy="155575"/>
            </a:xfrm>
            <a:custGeom>
              <a:avLst/>
              <a:gdLst>
                <a:gd name="T0" fmla="*/ 15 w 125"/>
                <a:gd name="T1" fmla="*/ 0 h 41"/>
                <a:gd name="T2" fmla="*/ 0 w 125"/>
                <a:gd name="T3" fmla="*/ 41 h 41"/>
                <a:gd name="T4" fmla="*/ 125 w 125"/>
                <a:gd name="T5" fmla="*/ 41 h 41"/>
                <a:gd name="T6" fmla="*/ 110 w 125"/>
                <a:gd name="T7" fmla="*/ 0 h 41"/>
                <a:gd name="T8" fmla="*/ 15 w 125"/>
                <a:gd name="T9" fmla="*/ 0 h 41"/>
              </a:gdLst>
              <a:ahLst/>
              <a:cxnLst>
                <a:cxn ang="0">
                  <a:pos x="T0" y="T1"/>
                </a:cxn>
                <a:cxn ang="0">
                  <a:pos x="T2" y="T3"/>
                </a:cxn>
                <a:cxn ang="0">
                  <a:pos x="T4" y="T5"/>
                </a:cxn>
                <a:cxn ang="0">
                  <a:pos x="T6" y="T7"/>
                </a:cxn>
                <a:cxn ang="0">
                  <a:pos x="T8" y="T9"/>
                </a:cxn>
              </a:cxnLst>
              <a:rect l="0" t="0" r="r" b="b"/>
              <a:pathLst>
                <a:path w="125" h="41">
                  <a:moveTo>
                    <a:pt x="15" y="0"/>
                  </a:moveTo>
                  <a:cubicBezTo>
                    <a:pt x="13" y="12"/>
                    <a:pt x="9" y="26"/>
                    <a:pt x="0" y="41"/>
                  </a:cubicBezTo>
                  <a:cubicBezTo>
                    <a:pt x="125" y="41"/>
                    <a:pt x="125" y="41"/>
                    <a:pt x="125" y="41"/>
                  </a:cubicBezTo>
                  <a:cubicBezTo>
                    <a:pt x="115" y="26"/>
                    <a:pt x="112" y="12"/>
                    <a:pt x="110" y="0"/>
                  </a:cubicBez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9D6720D0-2ED8-C041-DF02-D65693D6FB5F}"/>
                </a:ext>
              </a:extLst>
            </p:cNvPr>
            <p:cNvSpPr>
              <a:spLocks noEditPoints="1"/>
            </p:cNvSpPr>
            <p:nvPr/>
          </p:nvSpPr>
          <p:spPr bwMode="auto">
            <a:xfrm>
              <a:off x="-2903538" y="3006726"/>
              <a:ext cx="1382713" cy="1017588"/>
            </a:xfrm>
            <a:custGeom>
              <a:avLst/>
              <a:gdLst>
                <a:gd name="T0" fmla="*/ 336 w 365"/>
                <a:gd name="T1" fmla="*/ 0 h 270"/>
                <a:gd name="T2" fmla="*/ 289 w 365"/>
                <a:gd name="T3" fmla="*/ 0 h 270"/>
                <a:gd name="T4" fmla="*/ 289 w 365"/>
                <a:gd name="T5" fmla="*/ 20 h 270"/>
                <a:gd name="T6" fmla="*/ 322 w 365"/>
                <a:gd name="T7" fmla="*/ 20 h 270"/>
                <a:gd name="T8" fmla="*/ 345 w 365"/>
                <a:gd name="T9" fmla="*/ 43 h 270"/>
                <a:gd name="T10" fmla="*/ 345 w 365"/>
                <a:gd name="T11" fmla="*/ 187 h 270"/>
                <a:gd name="T12" fmla="*/ 322 w 365"/>
                <a:gd name="T13" fmla="*/ 210 h 270"/>
                <a:gd name="T14" fmla="*/ 43 w 365"/>
                <a:gd name="T15" fmla="*/ 210 h 270"/>
                <a:gd name="T16" fmla="*/ 20 w 365"/>
                <a:gd name="T17" fmla="*/ 187 h 270"/>
                <a:gd name="T18" fmla="*/ 20 w 365"/>
                <a:gd name="T19" fmla="*/ 43 h 270"/>
                <a:gd name="T20" fmla="*/ 43 w 365"/>
                <a:gd name="T21" fmla="*/ 20 h 270"/>
                <a:gd name="T22" fmla="*/ 76 w 365"/>
                <a:gd name="T23" fmla="*/ 20 h 270"/>
                <a:gd name="T24" fmla="*/ 76 w 365"/>
                <a:gd name="T25" fmla="*/ 0 h 270"/>
                <a:gd name="T26" fmla="*/ 29 w 365"/>
                <a:gd name="T27" fmla="*/ 0 h 270"/>
                <a:gd name="T28" fmla="*/ 0 w 365"/>
                <a:gd name="T29" fmla="*/ 29 h 270"/>
                <a:gd name="T30" fmla="*/ 0 w 365"/>
                <a:gd name="T31" fmla="*/ 241 h 270"/>
                <a:gd name="T32" fmla="*/ 29 w 365"/>
                <a:gd name="T33" fmla="*/ 270 h 270"/>
                <a:gd name="T34" fmla="*/ 336 w 365"/>
                <a:gd name="T35" fmla="*/ 270 h 270"/>
                <a:gd name="T36" fmla="*/ 365 w 365"/>
                <a:gd name="T37" fmla="*/ 241 h 270"/>
                <a:gd name="T38" fmla="*/ 365 w 365"/>
                <a:gd name="T39" fmla="*/ 29 h 270"/>
                <a:gd name="T40" fmla="*/ 336 w 365"/>
                <a:gd name="T41" fmla="*/ 0 h 270"/>
                <a:gd name="T42" fmla="*/ 182 w 365"/>
                <a:gd name="T43" fmla="*/ 256 h 270"/>
                <a:gd name="T44" fmla="*/ 166 w 365"/>
                <a:gd name="T45" fmla="*/ 240 h 270"/>
                <a:gd name="T46" fmla="*/ 182 w 365"/>
                <a:gd name="T47" fmla="*/ 223 h 270"/>
                <a:gd name="T48" fmla="*/ 199 w 365"/>
                <a:gd name="T49" fmla="*/ 240 h 270"/>
                <a:gd name="T50" fmla="*/ 182 w 365"/>
                <a:gd name="T51" fmla="*/ 256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5" h="270">
                  <a:moveTo>
                    <a:pt x="336" y="0"/>
                  </a:moveTo>
                  <a:cubicBezTo>
                    <a:pt x="289" y="0"/>
                    <a:pt x="289" y="0"/>
                    <a:pt x="289" y="0"/>
                  </a:cubicBezTo>
                  <a:cubicBezTo>
                    <a:pt x="289" y="20"/>
                    <a:pt x="289" y="20"/>
                    <a:pt x="289" y="20"/>
                  </a:cubicBezTo>
                  <a:cubicBezTo>
                    <a:pt x="322" y="20"/>
                    <a:pt x="322" y="20"/>
                    <a:pt x="322" y="20"/>
                  </a:cubicBezTo>
                  <a:cubicBezTo>
                    <a:pt x="335" y="20"/>
                    <a:pt x="345" y="30"/>
                    <a:pt x="345" y="43"/>
                  </a:cubicBezTo>
                  <a:cubicBezTo>
                    <a:pt x="345" y="187"/>
                    <a:pt x="345" y="187"/>
                    <a:pt x="345" y="187"/>
                  </a:cubicBezTo>
                  <a:cubicBezTo>
                    <a:pt x="345" y="199"/>
                    <a:pt x="335" y="210"/>
                    <a:pt x="322" y="210"/>
                  </a:cubicBezTo>
                  <a:cubicBezTo>
                    <a:pt x="43" y="210"/>
                    <a:pt x="43" y="210"/>
                    <a:pt x="43" y="210"/>
                  </a:cubicBezTo>
                  <a:cubicBezTo>
                    <a:pt x="30" y="210"/>
                    <a:pt x="20" y="199"/>
                    <a:pt x="20" y="187"/>
                  </a:cubicBezTo>
                  <a:cubicBezTo>
                    <a:pt x="20" y="43"/>
                    <a:pt x="20" y="43"/>
                    <a:pt x="20" y="43"/>
                  </a:cubicBezTo>
                  <a:cubicBezTo>
                    <a:pt x="20" y="30"/>
                    <a:pt x="30" y="20"/>
                    <a:pt x="43" y="20"/>
                  </a:cubicBezTo>
                  <a:cubicBezTo>
                    <a:pt x="76" y="20"/>
                    <a:pt x="76" y="20"/>
                    <a:pt x="76" y="20"/>
                  </a:cubicBezTo>
                  <a:cubicBezTo>
                    <a:pt x="76" y="0"/>
                    <a:pt x="76" y="0"/>
                    <a:pt x="76" y="0"/>
                  </a:cubicBezTo>
                  <a:cubicBezTo>
                    <a:pt x="29" y="0"/>
                    <a:pt x="29" y="0"/>
                    <a:pt x="29" y="0"/>
                  </a:cubicBezTo>
                  <a:cubicBezTo>
                    <a:pt x="13" y="0"/>
                    <a:pt x="0" y="13"/>
                    <a:pt x="0" y="29"/>
                  </a:cubicBezTo>
                  <a:cubicBezTo>
                    <a:pt x="0" y="241"/>
                    <a:pt x="0" y="241"/>
                    <a:pt x="0" y="241"/>
                  </a:cubicBezTo>
                  <a:cubicBezTo>
                    <a:pt x="0" y="257"/>
                    <a:pt x="13" y="270"/>
                    <a:pt x="29" y="270"/>
                  </a:cubicBezTo>
                  <a:cubicBezTo>
                    <a:pt x="336" y="270"/>
                    <a:pt x="336" y="270"/>
                    <a:pt x="336" y="270"/>
                  </a:cubicBezTo>
                  <a:cubicBezTo>
                    <a:pt x="352" y="270"/>
                    <a:pt x="365" y="257"/>
                    <a:pt x="365" y="241"/>
                  </a:cubicBezTo>
                  <a:cubicBezTo>
                    <a:pt x="365" y="29"/>
                    <a:pt x="365" y="29"/>
                    <a:pt x="365" y="29"/>
                  </a:cubicBezTo>
                  <a:cubicBezTo>
                    <a:pt x="365" y="13"/>
                    <a:pt x="352" y="0"/>
                    <a:pt x="336" y="0"/>
                  </a:cubicBezTo>
                  <a:close/>
                  <a:moveTo>
                    <a:pt x="182" y="256"/>
                  </a:moveTo>
                  <a:cubicBezTo>
                    <a:pt x="173" y="256"/>
                    <a:pt x="166" y="249"/>
                    <a:pt x="166" y="240"/>
                  </a:cubicBezTo>
                  <a:cubicBezTo>
                    <a:pt x="166" y="231"/>
                    <a:pt x="173" y="223"/>
                    <a:pt x="182" y="223"/>
                  </a:cubicBezTo>
                  <a:cubicBezTo>
                    <a:pt x="192" y="223"/>
                    <a:pt x="199" y="231"/>
                    <a:pt x="199" y="240"/>
                  </a:cubicBezTo>
                  <a:cubicBezTo>
                    <a:pt x="199" y="249"/>
                    <a:pt x="192" y="256"/>
                    <a:pt x="182" y="2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Freeform 12">
            <a:extLst>
              <a:ext uri="{FF2B5EF4-FFF2-40B4-BE49-F238E27FC236}">
                <a16:creationId xmlns:a16="http://schemas.microsoft.com/office/drawing/2014/main" id="{B78FB1D8-9E6A-629A-4DFA-CDC0BE8F7E03}"/>
              </a:ext>
            </a:extLst>
          </p:cNvPr>
          <p:cNvSpPr>
            <a:spLocks noEditPoints="1"/>
          </p:cNvSpPr>
          <p:nvPr/>
        </p:nvSpPr>
        <p:spPr bwMode="auto">
          <a:xfrm>
            <a:off x="5233988" y="2587581"/>
            <a:ext cx="1209348" cy="1298619"/>
          </a:xfrm>
          <a:custGeom>
            <a:avLst/>
            <a:gdLst>
              <a:gd name="T0" fmla="*/ 8 w 363"/>
              <a:gd name="T1" fmla="*/ 367 h 392"/>
              <a:gd name="T2" fmla="*/ 355 w 363"/>
              <a:gd name="T3" fmla="*/ 367 h 392"/>
              <a:gd name="T4" fmla="*/ 363 w 363"/>
              <a:gd name="T5" fmla="*/ 375 h 392"/>
              <a:gd name="T6" fmla="*/ 363 w 363"/>
              <a:gd name="T7" fmla="*/ 383 h 392"/>
              <a:gd name="T8" fmla="*/ 355 w 363"/>
              <a:gd name="T9" fmla="*/ 392 h 392"/>
              <a:gd name="T10" fmla="*/ 8 w 363"/>
              <a:gd name="T11" fmla="*/ 392 h 392"/>
              <a:gd name="T12" fmla="*/ 0 w 363"/>
              <a:gd name="T13" fmla="*/ 383 h 392"/>
              <a:gd name="T14" fmla="*/ 0 w 363"/>
              <a:gd name="T15" fmla="*/ 375 h 392"/>
              <a:gd name="T16" fmla="*/ 8 w 363"/>
              <a:gd name="T17" fmla="*/ 367 h 392"/>
              <a:gd name="T18" fmla="*/ 58 w 363"/>
              <a:gd name="T19" fmla="*/ 152 h 392"/>
              <a:gd name="T20" fmla="*/ 43 w 363"/>
              <a:gd name="T21" fmla="*/ 146 h 392"/>
              <a:gd name="T22" fmla="*/ 49 w 363"/>
              <a:gd name="T23" fmla="*/ 131 h 392"/>
              <a:gd name="T24" fmla="*/ 278 w 363"/>
              <a:gd name="T25" fmla="*/ 28 h 392"/>
              <a:gd name="T26" fmla="*/ 267 w 363"/>
              <a:gd name="T27" fmla="*/ 24 h 392"/>
              <a:gd name="T28" fmla="*/ 260 w 363"/>
              <a:gd name="T29" fmla="*/ 10 h 392"/>
              <a:gd name="T30" fmla="*/ 274 w 363"/>
              <a:gd name="T31" fmla="*/ 2 h 392"/>
              <a:gd name="T32" fmla="*/ 313 w 363"/>
              <a:gd name="T33" fmla="*/ 16 h 392"/>
              <a:gd name="T34" fmla="*/ 320 w 363"/>
              <a:gd name="T35" fmla="*/ 30 h 392"/>
              <a:gd name="T36" fmla="*/ 304 w 363"/>
              <a:gd name="T37" fmla="*/ 69 h 392"/>
              <a:gd name="T38" fmla="*/ 289 w 363"/>
              <a:gd name="T39" fmla="*/ 75 h 392"/>
              <a:gd name="T40" fmla="*/ 283 w 363"/>
              <a:gd name="T41" fmla="*/ 60 h 392"/>
              <a:gd name="T42" fmla="*/ 288 w 363"/>
              <a:gd name="T43" fmla="*/ 49 h 392"/>
              <a:gd name="T44" fmla="*/ 58 w 363"/>
              <a:gd name="T45" fmla="*/ 152 h 392"/>
              <a:gd name="T46" fmla="*/ 50 w 363"/>
              <a:gd name="T47" fmla="*/ 217 h 392"/>
              <a:gd name="T48" fmla="*/ 111 w 363"/>
              <a:gd name="T49" fmla="*/ 217 h 392"/>
              <a:gd name="T50" fmla="*/ 119 w 363"/>
              <a:gd name="T51" fmla="*/ 225 h 392"/>
              <a:gd name="T52" fmla="*/ 119 w 363"/>
              <a:gd name="T53" fmla="*/ 350 h 392"/>
              <a:gd name="T54" fmla="*/ 111 w 363"/>
              <a:gd name="T55" fmla="*/ 358 h 392"/>
              <a:gd name="T56" fmla="*/ 50 w 363"/>
              <a:gd name="T57" fmla="*/ 358 h 392"/>
              <a:gd name="T58" fmla="*/ 42 w 363"/>
              <a:gd name="T59" fmla="*/ 350 h 392"/>
              <a:gd name="T60" fmla="*/ 42 w 363"/>
              <a:gd name="T61" fmla="*/ 225 h 392"/>
              <a:gd name="T62" fmla="*/ 50 w 363"/>
              <a:gd name="T63" fmla="*/ 217 h 392"/>
              <a:gd name="T64" fmla="*/ 252 w 363"/>
              <a:gd name="T65" fmla="*/ 96 h 392"/>
              <a:gd name="T66" fmla="*/ 313 w 363"/>
              <a:gd name="T67" fmla="*/ 96 h 392"/>
              <a:gd name="T68" fmla="*/ 321 w 363"/>
              <a:gd name="T69" fmla="*/ 104 h 392"/>
              <a:gd name="T70" fmla="*/ 321 w 363"/>
              <a:gd name="T71" fmla="*/ 350 h 392"/>
              <a:gd name="T72" fmla="*/ 313 w 363"/>
              <a:gd name="T73" fmla="*/ 358 h 392"/>
              <a:gd name="T74" fmla="*/ 252 w 363"/>
              <a:gd name="T75" fmla="*/ 358 h 392"/>
              <a:gd name="T76" fmla="*/ 244 w 363"/>
              <a:gd name="T77" fmla="*/ 350 h 392"/>
              <a:gd name="T78" fmla="*/ 244 w 363"/>
              <a:gd name="T79" fmla="*/ 104 h 392"/>
              <a:gd name="T80" fmla="*/ 252 w 363"/>
              <a:gd name="T81" fmla="*/ 96 h 392"/>
              <a:gd name="T82" fmla="*/ 151 w 363"/>
              <a:gd name="T83" fmla="*/ 156 h 392"/>
              <a:gd name="T84" fmla="*/ 212 w 363"/>
              <a:gd name="T85" fmla="*/ 156 h 392"/>
              <a:gd name="T86" fmla="*/ 220 w 363"/>
              <a:gd name="T87" fmla="*/ 164 h 392"/>
              <a:gd name="T88" fmla="*/ 220 w 363"/>
              <a:gd name="T89" fmla="*/ 350 h 392"/>
              <a:gd name="T90" fmla="*/ 212 w 363"/>
              <a:gd name="T91" fmla="*/ 358 h 392"/>
              <a:gd name="T92" fmla="*/ 151 w 363"/>
              <a:gd name="T93" fmla="*/ 358 h 392"/>
              <a:gd name="T94" fmla="*/ 143 w 363"/>
              <a:gd name="T95" fmla="*/ 350 h 392"/>
              <a:gd name="T96" fmla="*/ 143 w 363"/>
              <a:gd name="T97" fmla="*/ 164 h 392"/>
              <a:gd name="T98" fmla="*/ 151 w 363"/>
              <a:gd name="T99" fmla="*/ 15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 h="392">
                <a:moveTo>
                  <a:pt x="8" y="367"/>
                </a:moveTo>
                <a:cubicBezTo>
                  <a:pt x="355" y="367"/>
                  <a:pt x="355" y="367"/>
                  <a:pt x="355" y="367"/>
                </a:cubicBezTo>
                <a:cubicBezTo>
                  <a:pt x="359" y="367"/>
                  <a:pt x="363" y="371"/>
                  <a:pt x="363" y="375"/>
                </a:cubicBezTo>
                <a:cubicBezTo>
                  <a:pt x="363" y="383"/>
                  <a:pt x="363" y="383"/>
                  <a:pt x="363" y="383"/>
                </a:cubicBezTo>
                <a:cubicBezTo>
                  <a:pt x="363" y="388"/>
                  <a:pt x="359" y="392"/>
                  <a:pt x="355" y="392"/>
                </a:cubicBezTo>
                <a:cubicBezTo>
                  <a:pt x="8" y="392"/>
                  <a:pt x="8" y="392"/>
                  <a:pt x="8" y="392"/>
                </a:cubicBezTo>
                <a:cubicBezTo>
                  <a:pt x="4" y="392"/>
                  <a:pt x="0" y="388"/>
                  <a:pt x="0" y="383"/>
                </a:cubicBezTo>
                <a:cubicBezTo>
                  <a:pt x="0" y="375"/>
                  <a:pt x="0" y="375"/>
                  <a:pt x="0" y="375"/>
                </a:cubicBezTo>
                <a:cubicBezTo>
                  <a:pt x="0" y="371"/>
                  <a:pt x="4" y="367"/>
                  <a:pt x="8" y="367"/>
                </a:cubicBezTo>
                <a:close/>
                <a:moveTo>
                  <a:pt x="58" y="152"/>
                </a:moveTo>
                <a:cubicBezTo>
                  <a:pt x="53" y="154"/>
                  <a:pt x="46" y="152"/>
                  <a:pt x="43" y="146"/>
                </a:cubicBezTo>
                <a:cubicBezTo>
                  <a:pt x="41" y="140"/>
                  <a:pt x="43" y="133"/>
                  <a:pt x="49" y="131"/>
                </a:cubicBezTo>
                <a:cubicBezTo>
                  <a:pt x="278" y="28"/>
                  <a:pt x="278" y="28"/>
                  <a:pt x="278" y="28"/>
                </a:cubicBezTo>
                <a:cubicBezTo>
                  <a:pt x="267" y="24"/>
                  <a:pt x="267" y="24"/>
                  <a:pt x="267" y="24"/>
                </a:cubicBezTo>
                <a:cubicBezTo>
                  <a:pt x="261" y="22"/>
                  <a:pt x="258" y="15"/>
                  <a:pt x="260" y="10"/>
                </a:cubicBezTo>
                <a:cubicBezTo>
                  <a:pt x="262" y="4"/>
                  <a:pt x="268" y="0"/>
                  <a:pt x="274" y="2"/>
                </a:cubicBezTo>
                <a:cubicBezTo>
                  <a:pt x="313" y="16"/>
                  <a:pt x="313" y="16"/>
                  <a:pt x="313" y="16"/>
                </a:cubicBezTo>
                <a:cubicBezTo>
                  <a:pt x="319" y="18"/>
                  <a:pt x="322" y="24"/>
                  <a:pt x="320" y="30"/>
                </a:cubicBezTo>
                <a:cubicBezTo>
                  <a:pt x="315" y="43"/>
                  <a:pt x="309" y="56"/>
                  <a:pt x="304" y="69"/>
                </a:cubicBezTo>
                <a:cubicBezTo>
                  <a:pt x="302" y="75"/>
                  <a:pt x="295" y="77"/>
                  <a:pt x="289" y="75"/>
                </a:cubicBezTo>
                <a:cubicBezTo>
                  <a:pt x="283" y="73"/>
                  <a:pt x="280" y="66"/>
                  <a:pt x="283" y="60"/>
                </a:cubicBezTo>
                <a:cubicBezTo>
                  <a:pt x="288" y="49"/>
                  <a:pt x="288" y="49"/>
                  <a:pt x="288" y="49"/>
                </a:cubicBezTo>
                <a:lnTo>
                  <a:pt x="58" y="152"/>
                </a:lnTo>
                <a:close/>
                <a:moveTo>
                  <a:pt x="50" y="217"/>
                </a:moveTo>
                <a:cubicBezTo>
                  <a:pt x="111" y="217"/>
                  <a:pt x="111" y="217"/>
                  <a:pt x="111" y="217"/>
                </a:cubicBezTo>
                <a:cubicBezTo>
                  <a:pt x="115" y="217"/>
                  <a:pt x="119" y="220"/>
                  <a:pt x="119" y="225"/>
                </a:cubicBezTo>
                <a:cubicBezTo>
                  <a:pt x="119" y="350"/>
                  <a:pt x="119" y="350"/>
                  <a:pt x="119" y="350"/>
                </a:cubicBezTo>
                <a:cubicBezTo>
                  <a:pt x="119" y="355"/>
                  <a:pt x="115" y="358"/>
                  <a:pt x="111" y="358"/>
                </a:cubicBezTo>
                <a:cubicBezTo>
                  <a:pt x="50" y="358"/>
                  <a:pt x="50" y="358"/>
                  <a:pt x="50" y="358"/>
                </a:cubicBezTo>
                <a:cubicBezTo>
                  <a:pt x="46" y="358"/>
                  <a:pt x="42" y="355"/>
                  <a:pt x="42" y="350"/>
                </a:cubicBezTo>
                <a:cubicBezTo>
                  <a:pt x="42" y="225"/>
                  <a:pt x="42" y="225"/>
                  <a:pt x="42" y="225"/>
                </a:cubicBezTo>
                <a:cubicBezTo>
                  <a:pt x="42" y="220"/>
                  <a:pt x="46" y="217"/>
                  <a:pt x="50" y="217"/>
                </a:cubicBezTo>
                <a:close/>
                <a:moveTo>
                  <a:pt x="252" y="96"/>
                </a:moveTo>
                <a:cubicBezTo>
                  <a:pt x="313" y="96"/>
                  <a:pt x="313" y="96"/>
                  <a:pt x="313" y="96"/>
                </a:cubicBezTo>
                <a:cubicBezTo>
                  <a:pt x="317" y="96"/>
                  <a:pt x="321" y="99"/>
                  <a:pt x="321" y="104"/>
                </a:cubicBezTo>
                <a:cubicBezTo>
                  <a:pt x="321" y="350"/>
                  <a:pt x="321" y="350"/>
                  <a:pt x="321" y="350"/>
                </a:cubicBezTo>
                <a:cubicBezTo>
                  <a:pt x="321" y="355"/>
                  <a:pt x="317" y="358"/>
                  <a:pt x="313" y="358"/>
                </a:cubicBezTo>
                <a:cubicBezTo>
                  <a:pt x="252" y="358"/>
                  <a:pt x="252" y="358"/>
                  <a:pt x="252" y="358"/>
                </a:cubicBezTo>
                <a:cubicBezTo>
                  <a:pt x="248" y="358"/>
                  <a:pt x="244" y="355"/>
                  <a:pt x="244" y="350"/>
                </a:cubicBezTo>
                <a:cubicBezTo>
                  <a:pt x="244" y="104"/>
                  <a:pt x="244" y="104"/>
                  <a:pt x="244" y="104"/>
                </a:cubicBezTo>
                <a:cubicBezTo>
                  <a:pt x="244" y="99"/>
                  <a:pt x="248" y="96"/>
                  <a:pt x="252" y="96"/>
                </a:cubicBezTo>
                <a:close/>
                <a:moveTo>
                  <a:pt x="151" y="156"/>
                </a:moveTo>
                <a:cubicBezTo>
                  <a:pt x="212" y="156"/>
                  <a:pt x="212" y="156"/>
                  <a:pt x="212" y="156"/>
                </a:cubicBezTo>
                <a:cubicBezTo>
                  <a:pt x="216" y="156"/>
                  <a:pt x="220" y="160"/>
                  <a:pt x="220" y="164"/>
                </a:cubicBezTo>
                <a:cubicBezTo>
                  <a:pt x="220" y="350"/>
                  <a:pt x="220" y="350"/>
                  <a:pt x="220" y="350"/>
                </a:cubicBezTo>
                <a:cubicBezTo>
                  <a:pt x="220" y="355"/>
                  <a:pt x="216" y="358"/>
                  <a:pt x="212" y="358"/>
                </a:cubicBezTo>
                <a:cubicBezTo>
                  <a:pt x="151" y="358"/>
                  <a:pt x="151" y="358"/>
                  <a:pt x="151" y="358"/>
                </a:cubicBezTo>
                <a:cubicBezTo>
                  <a:pt x="147" y="358"/>
                  <a:pt x="143" y="355"/>
                  <a:pt x="143" y="350"/>
                </a:cubicBezTo>
                <a:cubicBezTo>
                  <a:pt x="143" y="164"/>
                  <a:pt x="143" y="164"/>
                  <a:pt x="143" y="164"/>
                </a:cubicBezTo>
                <a:cubicBezTo>
                  <a:pt x="143" y="160"/>
                  <a:pt x="147" y="156"/>
                  <a:pt x="151" y="15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21" name="Straight Connector 20">
            <a:extLst>
              <a:ext uri="{FF2B5EF4-FFF2-40B4-BE49-F238E27FC236}">
                <a16:creationId xmlns:a16="http://schemas.microsoft.com/office/drawing/2014/main" id="{045560EE-337D-BD78-2267-E77F299A716D}"/>
              </a:ext>
            </a:extLst>
          </p:cNvPr>
          <p:cNvCxnSpPr>
            <a:cxnSpLocks/>
          </p:cNvCxnSpPr>
          <p:nvPr/>
        </p:nvCxnSpPr>
        <p:spPr>
          <a:xfrm>
            <a:off x="772319" y="4109848"/>
            <a:ext cx="38909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E5BEC34-C90D-5244-3EA5-8A8C020D02B8}"/>
              </a:ext>
            </a:extLst>
          </p:cNvPr>
          <p:cNvCxnSpPr>
            <a:cxnSpLocks/>
          </p:cNvCxnSpPr>
          <p:nvPr/>
        </p:nvCxnSpPr>
        <p:spPr>
          <a:xfrm>
            <a:off x="5242721" y="4109848"/>
            <a:ext cx="38909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262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3DDC3C-C79C-01BF-2F5F-E1948369D0F7}"/>
              </a:ext>
            </a:extLst>
          </p:cNvPr>
          <p:cNvSpPr/>
          <p:nvPr/>
        </p:nvSpPr>
        <p:spPr>
          <a:xfrm>
            <a:off x="5076826" y="1966790"/>
            <a:ext cx="4829173" cy="4464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365760" rtlCol="0" anchor="t" anchorCtr="0"/>
          <a:lstStyle/>
          <a:p>
            <a:r>
              <a:rPr lang="en-US" sz="1200" b="1" dirty="0">
                <a:solidFill>
                  <a:schemeClr val="bg1">
                    <a:lumMod val="50000"/>
                  </a:schemeClr>
                </a:solidFill>
              </a:rPr>
              <a:t>e-finance’s cloud solutions offering leave it well-positioned to reap the rewards of this growing space </a:t>
            </a:r>
          </a:p>
        </p:txBody>
      </p:sp>
      <p:sp>
        <p:nvSpPr>
          <p:cNvPr id="15" name="Rectangle 14">
            <a:extLst>
              <a:ext uri="{FF2B5EF4-FFF2-40B4-BE49-F238E27FC236}">
                <a16:creationId xmlns:a16="http://schemas.microsoft.com/office/drawing/2014/main" id="{C1414319-4AA7-2954-4A3E-80FCB2549242}"/>
              </a:ext>
            </a:extLst>
          </p:cNvPr>
          <p:cNvSpPr/>
          <p:nvPr/>
        </p:nvSpPr>
        <p:spPr>
          <a:xfrm>
            <a:off x="1" y="1965428"/>
            <a:ext cx="4829174" cy="44814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91440" rtlCol="0" anchor="t" anchorCtr="0"/>
          <a:lstStyle/>
          <a:p>
            <a:r>
              <a:rPr lang="en-US" sz="1200" b="1" dirty="0">
                <a:solidFill>
                  <a:schemeClr val="bg1">
                    <a:lumMod val="50000"/>
                  </a:schemeClr>
                </a:solidFill>
              </a:rPr>
              <a:t>Egypt’s public cloud market is anticipated to maintain its strong growth trajectory as investments in this space continue to rise</a:t>
            </a:r>
          </a:p>
        </p:txBody>
      </p:sp>
      <p:sp>
        <p:nvSpPr>
          <p:cNvPr id="2" name="Title 1">
            <a:extLst>
              <a:ext uri="{FF2B5EF4-FFF2-40B4-BE49-F238E27FC236}">
                <a16:creationId xmlns:a16="http://schemas.microsoft.com/office/drawing/2014/main" id="{DE84145E-2133-314C-C5BB-70715A1F11E2}"/>
              </a:ext>
            </a:extLst>
          </p:cNvPr>
          <p:cNvSpPr>
            <a:spLocks noGrp="1"/>
          </p:cNvSpPr>
          <p:nvPr>
            <p:ph type="title"/>
          </p:nvPr>
        </p:nvSpPr>
        <p:spPr/>
        <p:txBody>
          <a:bodyPr/>
          <a:lstStyle/>
          <a:p>
            <a:r>
              <a:rPr lang="en-US"/>
              <a:t>Shifting to More Lucrative Revenue Streams</a:t>
            </a:r>
          </a:p>
        </p:txBody>
      </p:sp>
      <p:sp>
        <p:nvSpPr>
          <p:cNvPr id="3" name="Text Placeholder 2">
            <a:extLst>
              <a:ext uri="{FF2B5EF4-FFF2-40B4-BE49-F238E27FC236}">
                <a16:creationId xmlns:a16="http://schemas.microsoft.com/office/drawing/2014/main" id="{AD8A2135-D87F-A59A-B763-2EE5BBAEC1C4}"/>
              </a:ext>
            </a:extLst>
          </p:cNvPr>
          <p:cNvSpPr>
            <a:spLocks noGrp="1"/>
          </p:cNvSpPr>
          <p:nvPr>
            <p:ph type="body" sz="quarter" idx="11"/>
          </p:nvPr>
        </p:nvSpPr>
        <p:spPr/>
        <p:txBody>
          <a:bodyPr/>
          <a:lstStyle/>
          <a:p>
            <a:r>
              <a:rPr lang="en-US" b="1" i="1" dirty="0"/>
              <a:t>Cloud Services &amp; Technical Support</a:t>
            </a:r>
          </a:p>
        </p:txBody>
      </p:sp>
      <p:sp>
        <p:nvSpPr>
          <p:cNvPr id="8" name="Rectangle 7">
            <a:extLst>
              <a:ext uri="{FF2B5EF4-FFF2-40B4-BE49-F238E27FC236}">
                <a16:creationId xmlns:a16="http://schemas.microsoft.com/office/drawing/2014/main" id="{E4B9DB87-F195-A953-8FD2-7D95BE8B2BA3}"/>
              </a:ext>
            </a:extLst>
          </p:cNvPr>
          <p:cNvSpPr/>
          <p:nvPr/>
        </p:nvSpPr>
        <p:spPr>
          <a:xfrm>
            <a:off x="606424" y="1503484"/>
            <a:ext cx="8689976" cy="45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r>
              <a:rPr lang="en-US" sz="1200" dirty="0">
                <a:solidFill>
                  <a:schemeClr val="tx1">
                    <a:lumMod val="50000"/>
                    <a:lumOff val="50000"/>
                  </a:schemeClr>
                </a:solidFill>
              </a:rPr>
              <a:t>The Group is one of the largest cloud service providers in Egypt and helps organizations achieve rapid deployment and flexible scalability through its comprehensive and fully integrated cloud solutions and technical support offering </a:t>
            </a:r>
          </a:p>
        </p:txBody>
      </p:sp>
      <p:sp>
        <p:nvSpPr>
          <p:cNvPr id="4" name="Rectangle: Rounded Corners 3">
            <a:extLst>
              <a:ext uri="{FF2B5EF4-FFF2-40B4-BE49-F238E27FC236}">
                <a16:creationId xmlns:a16="http://schemas.microsoft.com/office/drawing/2014/main" id="{260D151F-AFED-9E83-4132-B1957A629545}"/>
              </a:ext>
            </a:extLst>
          </p:cNvPr>
          <p:cNvSpPr/>
          <p:nvPr/>
        </p:nvSpPr>
        <p:spPr>
          <a:xfrm>
            <a:off x="606425" y="2744006"/>
            <a:ext cx="4079875" cy="3584603"/>
          </a:xfrm>
          <a:prstGeom prst="roundRect">
            <a:avLst>
              <a:gd name="adj" fmla="val 6283"/>
            </a:avLst>
          </a:prstGeom>
          <a:solidFill>
            <a:schemeClr val="accent2"/>
          </a:solidFill>
          <a:ln>
            <a:noFill/>
          </a:ln>
          <a:effectLst>
            <a:outerShdw blurRad="76200" dist="635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bIns="0" rtlCol="0" anchor="t" anchorCtr="0"/>
          <a:lstStyle/>
          <a:p>
            <a:r>
              <a:rPr lang="en-US" sz="1200" b="1" dirty="0">
                <a:solidFill>
                  <a:schemeClr val="bg1"/>
                </a:solidFill>
              </a:rPr>
              <a:t>Spending on Cloud Market in Egypt </a:t>
            </a:r>
            <a:r>
              <a:rPr lang="en-US" sz="1200" dirty="0">
                <a:solidFill>
                  <a:schemeClr val="bg1"/>
                </a:solidFill>
              </a:rPr>
              <a:t>| </a:t>
            </a:r>
            <a:r>
              <a:rPr lang="en-US" sz="1000" dirty="0">
                <a:solidFill>
                  <a:schemeClr val="bg1"/>
                </a:solidFill>
              </a:rPr>
              <a:t>USD, Mn</a:t>
            </a:r>
            <a:endParaRPr lang="en-US" sz="1200" dirty="0">
              <a:solidFill>
                <a:schemeClr val="bg1"/>
              </a:solidFill>
            </a:endParaRPr>
          </a:p>
        </p:txBody>
      </p:sp>
      <p:graphicFrame>
        <p:nvGraphicFramePr>
          <p:cNvPr id="5" name="Chart 4">
            <a:extLst>
              <a:ext uri="{FF2B5EF4-FFF2-40B4-BE49-F238E27FC236}">
                <a16:creationId xmlns:a16="http://schemas.microsoft.com/office/drawing/2014/main" id="{84E4BDDD-79FB-556F-DFB4-02BA14DB32CC}"/>
              </a:ext>
            </a:extLst>
          </p:cNvPr>
          <p:cNvGraphicFramePr/>
          <p:nvPr>
            <p:extLst>
              <p:ext uri="{D42A27DB-BD31-4B8C-83A1-F6EECF244321}">
                <p14:modId xmlns:p14="http://schemas.microsoft.com/office/powerpoint/2010/main" val="2524464454"/>
              </p:ext>
            </p:extLst>
          </p:nvPr>
        </p:nvGraphicFramePr>
        <p:xfrm>
          <a:off x="606425" y="3429001"/>
          <a:ext cx="4079875" cy="2733046"/>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a:extLst>
              <a:ext uri="{FF2B5EF4-FFF2-40B4-BE49-F238E27FC236}">
                <a16:creationId xmlns:a16="http://schemas.microsoft.com/office/drawing/2014/main" id="{6D8B1817-7B2F-73EB-535A-6E366EA542FD}"/>
              </a:ext>
            </a:extLst>
          </p:cNvPr>
          <p:cNvGrpSpPr/>
          <p:nvPr/>
        </p:nvGrpSpPr>
        <p:grpSpPr>
          <a:xfrm>
            <a:off x="919360" y="3398776"/>
            <a:ext cx="3266374" cy="1137531"/>
            <a:chOff x="-4244821" y="3129280"/>
            <a:chExt cx="3266374" cy="1137531"/>
          </a:xfrm>
        </p:grpSpPr>
        <p:cxnSp>
          <p:nvCxnSpPr>
            <p:cNvPr id="49" name="Straight Arrow Connector 48">
              <a:extLst>
                <a:ext uri="{FF2B5EF4-FFF2-40B4-BE49-F238E27FC236}">
                  <a16:creationId xmlns:a16="http://schemas.microsoft.com/office/drawing/2014/main" id="{AE68E4CA-09E8-20F2-DAFF-97F2764B3BE6}"/>
                </a:ext>
              </a:extLst>
            </p:cNvPr>
            <p:cNvCxnSpPr>
              <a:cxnSpLocks/>
            </p:cNvCxnSpPr>
            <p:nvPr/>
          </p:nvCxnSpPr>
          <p:spPr>
            <a:xfrm flipV="1">
              <a:off x="-4244821" y="3129280"/>
              <a:ext cx="3266374" cy="1137531"/>
            </a:xfrm>
            <a:prstGeom prst="straightConnector1">
              <a:avLst/>
            </a:prstGeom>
            <a:ln w="3175">
              <a:solidFill>
                <a:schemeClr val="bg1">
                  <a:lumMod val="7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D77F47CF-DF38-3DD0-C0C1-26275CCAD348}"/>
                </a:ext>
              </a:extLst>
            </p:cNvPr>
            <p:cNvSpPr/>
            <p:nvPr/>
          </p:nvSpPr>
          <p:spPr>
            <a:xfrm rot="20450154">
              <a:off x="-3851997" y="3591746"/>
              <a:ext cx="2368751" cy="25442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accent2"/>
                  </a:solidFill>
                </a:rPr>
                <a:t>30% Forecasted CAGR (2021-25)</a:t>
              </a:r>
            </a:p>
          </p:txBody>
        </p:sp>
      </p:grpSp>
      <p:sp>
        <p:nvSpPr>
          <p:cNvPr id="21" name="Rectangle: Rounded Corners 20">
            <a:extLst>
              <a:ext uri="{FF2B5EF4-FFF2-40B4-BE49-F238E27FC236}">
                <a16:creationId xmlns:a16="http://schemas.microsoft.com/office/drawing/2014/main" id="{DE95EBD3-CF52-7E4C-0A48-C63E293C1348}"/>
              </a:ext>
            </a:extLst>
          </p:cNvPr>
          <p:cNvSpPr/>
          <p:nvPr/>
        </p:nvSpPr>
        <p:spPr>
          <a:xfrm>
            <a:off x="1647031" y="4527639"/>
            <a:ext cx="544073" cy="2217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000" dirty="0">
                <a:solidFill>
                  <a:schemeClr val="bg1"/>
                </a:solidFill>
              </a:rPr>
              <a:t>116</a:t>
            </a:r>
            <a:endParaRPr lang="en-US" sz="1000" dirty="0">
              <a:solidFill>
                <a:schemeClr val="bg1"/>
              </a:solidFill>
            </a:endParaRPr>
          </a:p>
        </p:txBody>
      </p:sp>
      <p:sp>
        <p:nvSpPr>
          <p:cNvPr id="22" name="Rectangle: Rounded Corners 21">
            <a:extLst>
              <a:ext uri="{FF2B5EF4-FFF2-40B4-BE49-F238E27FC236}">
                <a16:creationId xmlns:a16="http://schemas.microsoft.com/office/drawing/2014/main" id="{8AF40E58-A610-6E29-E1AA-FC3E4B33342A}"/>
              </a:ext>
            </a:extLst>
          </p:cNvPr>
          <p:cNvSpPr/>
          <p:nvPr/>
        </p:nvSpPr>
        <p:spPr>
          <a:xfrm>
            <a:off x="897731" y="4736983"/>
            <a:ext cx="544073" cy="2217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000" dirty="0">
                <a:solidFill>
                  <a:schemeClr val="bg1"/>
                </a:solidFill>
              </a:rPr>
              <a:t>88</a:t>
            </a:r>
            <a:endParaRPr lang="en-US" sz="1000" dirty="0">
              <a:solidFill>
                <a:schemeClr val="bg1"/>
              </a:solidFill>
            </a:endParaRPr>
          </a:p>
        </p:txBody>
      </p:sp>
      <p:sp>
        <p:nvSpPr>
          <p:cNvPr id="25" name="Rectangle: Rounded Corners 24">
            <a:extLst>
              <a:ext uri="{FF2B5EF4-FFF2-40B4-BE49-F238E27FC236}">
                <a16:creationId xmlns:a16="http://schemas.microsoft.com/office/drawing/2014/main" id="{CC3EBE14-9386-58BC-136E-E0069D1C1636}"/>
              </a:ext>
            </a:extLst>
          </p:cNvPr>
          <p:cNvSpPr/>
          <p:nvPr/>
        </p:nvSpPr>
        <p:spPr>
          <a:xfrm>
            <a:off x="2414368" y="4264114"/>
            <a:ext cx="544073" cy="2217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000" dirty="0">
                <a:solidFill>
                  <a:schemeClr val="bg1"/>
                </a:solidFill>
              </a:rPr>
              <a:t>151</a:t>
            </a:r>
            <a:endParaRPr lang="en-US" sz="1000" dirty="0">
              <a:solidFill>
                <a:schemeClr val="bg1"/>
              </a:solidFill>
            </a:endParaRPr>
          </a:p>
        </p:txBody>
      </p:sp>
      <p:sp>
        <p:nvSpPr>
          <p:cNvPr id="26" name="Rectangle: Rounded Corners 25">
            <a:extLst>
              <a:ext uri="{FF2B5EF4-FFF2-40B4-BE49-F238E27FC236}">
                <a16:creationId xmlns:a16="http://schemas.microsoft.com/office/drawing/2014/main" id="{73E21545-3B6B-32F1-1A9F-E7735005DEC1}"/>
              </a:ext>
            </a:extLst>
          </p:cNvPr>
          <p:cNvSpPr/>
          <p:nvPr/>
        </p:nvSpPr>
        <p:spPr>
          <a:xfrm>
            <a:off x="3139249" y="3930739"/>
            <a:ext cx="544073" cy="2217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000" dirty="0">
                <a:solidFill>
                  <a:schemeClr val="bg1"/>
                </a:solidFill>
              </a:rPr>
              <a:t>196</a:t>
            </a:r>
            <a:endParaRPr lang="en-US" sz="1000" dirty="0">
              <a:solidFill>
                <a:schemeClr val="bg1"/>
              </a:solidFill>
            </a:endParaRPr>
          </a:p>
        </p:txBody>
      </p:sp>
      <p:sp>
        <p:nvSpPr>
          <p:cNvPr id="27" name="Rectangle: Rounded Corners 26">
            <a:extLst>
              <a:ext uri="{FF2B5EF4-FFF2-40B4-BE49-F238E27FC236}">
                <a16:creationId xmlns:a16="http://schemas.microsoft.com/office/drawing/2014/main" id="{6BCE3FF5-54E8-8881-E669-F9682817160F}"/>
              </a:ext>
            </a:extLst>
          </p:cNvPr>
          <p:cNvSpPr/>
          <p:nvPr/>
        </p:nvSpPr>
        <p:spPr>
          <a:xfrm>
            <a:off x="3888228" y="3540214"/>
            <a:ext cx="544073" cy="2217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1000" dirty="0">
                <a:solidFill>
                  <a:schemeClr val="bg1"/>
                </a:solidFill>
              </a:rPr>
              <a:t>249</a:t>
            </a:r>
            <a:endParaRPr lang="en-US" sz="1000" dirty="0">
              <a:solidFill>
                <a:schemeClr val="bg1"/>
              </a:solidFill>
            </a:endParaRPr>
          </a:p>
        </p:txBody>
      </p:sp>
      <p:grpSp>
        <p:nvGrpSpPr>
          <p:cNvPr id="34" name="Group 33">
            <a:extLst>
              <a:ext uri="{FF2B5EF4-FFF2-40B4-BE49-F238E27FC236}">
                <a16:creationId xmlns:a16="http://schemas.microsoft.com/office/drawing/2014/main" id="{F795DCBD-AB6D-78C7-8E6F-248C362E9E21}"/>
              </a:ext>
            </a:extLst>
          </p:cNvPr>
          <p:cNvGrpSpPr/>
          <p:nvPr/>
        </p:nvGrpSpPr>
        <p:grpSpPr>
          <a:xfrm>
            <a:off x="1696865" y="6069284"/>
            <a:ext cx="1898995" cy="109430"/>
            <a:chOff x="942802" y="6052617"/>
            <a:chExt cx="1898995" cy="109430"/>
          </a:xfrm>
        </p:grpSpPr>
        <p:sp>
          <p:nvSpPr>
            <p:cNvPr id="28" name="Rectangle: Rounded Corners 27">
              <a:extLst>
                <a:ext uri="{FF2B5EF4-FFF2-40B4-BE49-F238E27FC236}">
                  <a16:creationId xmlns:a16="http://schemas.microsoft.com/office/drawing/2014/main" id="{18EF217C-98BD-1B32-D12B-371109999FC5}"/>
                </a:ext>
              </a:extLst>
            </p:cNvPr>
            <p:cNvSpPr/>
            <p:nvPr/>
          </p:nvSpPr>
          <p:spPr>
            <a:xfrm>
              <a:off x="942802" y="6052617"/>
              <a:ext cx="185496" cy="10943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AFE2620-87A3-E236-08EB-F3DCB35916D2}"/>
                </a:ext>
              </a:extLst>
            </p:cNvPr>
            <p:cNvSpPr/>
            <p:nvPr/>
          </p:nvSpPr>
          <p:spPr>
            <a:xfrm>
              <a:off x="1085677" y="6052617"/>
              <a:ext cx="495473" cy="109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i="1" dirty="0">
                  <a:solidFill>
                    <a:schemeClr val="bg1"/>
                  </a:solidFill>
                </a:rPr>
                <a:t>SaaS</a:t>
              </a:r>
            </a:p>
          </p:txBody>
        </p:sp>
        <p:sp>
          <p:nvSpPr>
            <p:cNvPr id="30" name="Rectangle: Rounded Corners 29">
              <a:extLst>
                <a:ext uri="{FF2B5EF4-FFF2-40B4-BE49-F238E27FC236}">
                  <a16:creationId xmlns:a16="http://schemas.microsoft.com/office/drawing/2014/main" id="{50B4ADE4-AA7B-FBD7-41DC-0E37C455F611}"/>
                </a:ext>
              </a:extLst>
            </p:cNvPr>
            <p:cNvSpPr/>
            <p:nvPr/>
          </p:nvSpPr>
          <p:spPr>
            <a:xfrm>
              <a:off x="1581150" y="6052617"/>
              <a:ext cx="185496" cy="1094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C3062E1-E439-814C-1BD1-BA9B6513B767}"/>
                </a:ext>
              </a:extLst>
            </p:cNvPr>
            <p:cNvSpPr/>
            <p:nvPr/>
          </p:nvSpPr>
          <p:spPr>
            <a:xfrm>
              <a:off x="1724025" y="6052617"/>
              <a:ext cx="495473" cy="109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i="1" dirty="0">
                  <a:solidFill>
                    <a:schemeClr val="bg1"/>
                  </a:solidFill>
                </a:rPr>
                <a:t>PaaS</a:t>
              </a:r>
            </a:p>
          </p:txBody>
        </p:sp>
        <p:sp>
          <p:nvSpPr>
            <p:cNvPr id="32" name="Rectangle: Rounded Corners 31">
              <a:extLst>
                <a:ext uri="{FF2B5EF4-FFF2-40B4-BE49-F238E27FC236}">
                  <a16:creationId xmlns:a16="http://schemas.microsoft.com/office/drawing/2014/main" id="{ED0B459C-930B-04C5-6CCA-AACB7D370338}"/>
                </a:ext>
              </a:extLst>
            </p:cNvPr>
            <p:cNvSpPr/>
            <p:nvPr/>
          </p:nvSpPr>
          <p:spPr>
            <a:xfrm>
              <a:off x="2203449" y="6052617"/>
              <a:ext cx="185496" cy="10943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00E78E3-D8FD-1F29-990D-2E9FCC3827E4}"/>
                </a:ext>
              </a:extLst>
            </p:cNvPr>
            <p:cNvSpPr/>
            <p:nvPr/>
          </p:nvSpPr>
          <p:spPr>
            <a:xfrm>
              <a:off x="2346324" y="6052617"/>
              <a:ext cx="495473" cy="109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i="1" dirty="0">
                  <a:solidFill>
                    <a:schemeClr val="bg1"/>
                  </a:solidFill>
                </a:rPr>
                <a:t>IaaS</a:t>
              </a:r>
            </a:p>
          </p:txBody>
        </p:sp>
      </p:grpSp>
      <p:sp>
        <p:nvSpPr>
          <p:cNvPr id="36" name="Rectangle 35">
            <a:extLst>
              <a:ext uri="{FF2B5EF4-FFF2-40B4-BE49-F238E27FC236}">
                <a16:creationId xmlns:a16="http://schemas.microsoft.com/office/drawing/2014/main" id="{5696D260-BF7B-0245-336F-639A37ACBBD6}"/>
              </a:ext>
            </a:extLst>
          </p:cNvPr>
          <p:cNvSpPr/>
          <p:nvPr/>
        </p:nvSpPr>
        <p:spPr>
          <a:xfrm>
            <a:off x="5484511" y="2758076"/>
            <a:ext cx="3822701" cy="457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nchorCtr="0"/>
          <a:lstStyle/>
          <a:p>
            <a:r>
              <a:rPr lang="en-US" sz="1100" dirty="0">
                <a:solidFill>
                  <a:schemeClr val="accent2"/>
                </a:solidFill>
              </a:rPr>
              <a:t>Premier government cloud service provider </a:t>
            </a:r>
          </a:p>
        </p:txBody>
      </p:sp>
      <p:sp>
        <p:nvSpPr>
          <p:cNvPr id="37" name="Rectangle: Top Corners Rounded 36">
            <a:extLst>
              <a:ext uri="{FF2B5EF4-FFF2-40B4-BE49-F238E27FC236}">
                <a16:creationId xmlns:a16="http://schemas.microsoft.com/office/drawing/2014/main" id="{F14858F7-2199-4D24-59E3-960A4ABA5B44}"/>
              </a:ext>
            </a:extLst>
          </p:cNvPr>
          <p:cNvSpPr/>
          <p:nvPr/>
        </p:nvSpPr>
        <p:spPr>
          <a:xfrm rot="5400000">
            <a:off x="5023800" y="2797037"/>
            <a:ext cx="457202" cy="351148"/>
          </a:xfrm>
          <a:prstGeom prst="round2SameRect">
            <a:avLst>
              <a:gd name="adj1" fmla="val 25146"/>
              <a:gd name="adj2" fmla="val 0"/>
            </a:avLst>
          </a:prstGeom>
          <a:solidFill>
            <a:schemeClr val="tx2">
              <a:lumMod val="60000"/>
              <a:lumOff val="40000"/>
            </a:schemeClr>
          </a:solidFill>
          <a:ln>
            <a:noFill/>
          </a:ln>
          <a:effectLst>
            <a:outerShdw blurRad="508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91440" rIns="0" bIns="457200" rtlCol="0" anchor="ctr" anchorCtr="1"/>
          <a:lstStyle/>
          <a:p>
            <a:endParaRPr lang="en-US" sz="1050" b="1" dirty="0">
              <a:solidFill>
                <a:schemeClr val="bg1"/>
              </a:solidFill>
            </a:endParaRPr>
          </a:p>
        </p:txBody>
      </p:sp>
      <p:sp>
        <p:nvSpPr>
          <p:cNvPr id="38" name="Rectangle 37">
            <a:extLst>
              <a:ext uri="{FF2B5EF4-FFF2-40B4-BE49-F238E27FC236}">
                <a16:creationId xmlns:a16="http://schemas.microsoft.com/office/drawing/2014/main" id="{E131F319-4E2E-10B9-DFE6-A93AE0AC7008}"/>
              </a:ext>
            </a:extLst>
          </p:cNvPr>
          <p:cNvSpPr/>
          <p:nvPr/>
        </p:nvSpPr>
        <p:spPr>
          <a:xfrm>
            <a:off x="5484511" y="3286387"/>
            <a:ext cx="3868426" cy="5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nchorCtr="0"/>
          <a:lstStyle/>
          <a:p>
            <a:r>
              <a:rPr lang="en-US" sz="1100" dirty="0">
                <a:solidFill>
                  <a:schemeClr val="accent2"/>
                </a:solidFill>
              </a:rPr>
              <a:t>Penetrating the corporate cloud services segment across key sectors</a:t>
            </a:r>
          </a:p>
        </p:txBody>
      </p:sp>
      <p:sp>
        <p:nvSpPr>
          <p:cNvPr id="41" name="Rectangle 40">
            <a:extLst>
              <a:ext uri="{FF2B5EF4-FFF2-40B4-BE49-F238E27FC236}">
                <a16:creationId xmlns:a16="http://schemas.microsoft.com/office/drawing/2014/main" id="{0339F5E2-5BEF-C4C5-A16B-E188F2FEA2DB}"/>
              </a:ext>
            </a:extLst>
          </p:cNvPr>
          <p:cNvSpPr/>
          <p:nvPr/>
        </p:nvSpPr>
        <p:spPr>
          <a:xfrm>
            <a:off x="5427972" y="4442796"/>
            <a:ext cx="1202152" cy="33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Medical</a:t>
            </a:r>
            <a:endParaRPr lang="en-US" sz="1000" b="1" dirty="0">
              <a:solidFill>
                <a:schemeClr val="tx1">
                  <a:lumMod val="50000"/>
                  <a:lumOff val="50000"/>
                </a:schemeClr>
              </a:solidFill>
            </a:endParaRPr>
          </a:p>
        </p:txBody>
      </p:sp>
      <p:sp>
        <p:nvSpPr>
          <p:cNvPr id="42" name="Rectangle 41">
            <a:extLst>
              <a:ext uri="{FF2B5EF4-FFF2-40B4-BE49-F238E27FC236}">
                <a16:creationId xmlns:a16="http://schemas.microsoft.com/office/drawing/2014/main" id="{682A9D27-9AE2-03C2-3D7B-05EB72D0F362}"/>
              </a:ext>
            </a:extLst>
          </p:cNvPr>
          <p:cNvSpPr/>
          <p:nvPr/>
        </p:nvSpPr>
        <p:spPr>
          <a:xfrm>
            <a:off x="6761110" y="4442796"/>
            <a:ext cx="1202152" cy="33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NBFS</a:t>
            </a:r>
            <a:endParaRPr lang="en-US" sz="1000" b="1" dirty="0">
              <a:solidFill>
                <a:schemeClr val="tx1">
                  <a:lumMod val="50000"/>
                  <a:lumOff val="50000"/>
                </a:schemeClr>
              </a:solidFill>
            </a:endParaRPr>
          </a:p>
        </p:txBody>
      </p:sp>
      <p:sp>
        <p:nvSpPr>
          <p:cNvPr id="43" name="Rectangle 42">
            <a:extLst>
              <a:ext uri="{FF2B5EF4-FFF2-40B4-BE49-F238E27FC236}">
                <a16:creationId xmlns:a16="http://schemas.microsoft.com/office/drawing/2014/main" id="{0EE6DF9B-18FD-08D6-28C6-C8B6D49820A2}"/>
              </a:ext>
            </a:extLst>
          </p:cNvPr>
          <p:cNvSpPr/>
          <p:nvPr/>
        </p:nvSpPr>
        <p:spPr>
          <a:xfrm>
            <a:off x="8094247" y="4442796"/>
            <a:ext cx="1202152" cy="33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Industrial</a:t>
            </a:r>
            <a:endParaRPr lang="en-US" sz="1000" b="1" dirty="0">
              <a:solidFill>
                <a:schemeClr val="tx1">
                  <a:lumMod val="50000"/>
                  <a:lumOff val="50000"/>
                </a:schemeClr>
              </a:solidFill>
            </a:endParaRPr>
          </a:p>
        </p:txBody>
      </p:sp>
      <p:sp>
        <p:nvSpPr>
          <p:cNvPr id="44" name="Rectangle 43">
            <a:extLst>
              <a:ext uri="{FF2B5EF4-FFF2-40B4-BE49-F238E27FC236}">
                <a16:creationId xmlns:a16="http://schemas.microsoft.com/office/drawing/2014/main" id="{60435084-7D06-2864-844C-9E6591F77BEA}"/>
              </a:ext>
            </a:extLst>
          </p:cNvPr>
          <p:cNvSpPr/>
          <p:nvPr/>
        </p:nvSpPr>
        <p:spPr>
          <a:xfrm>
            <a:off x="5427972" y="5990035"/>
            <a:ext cx="1202152" cy="325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SaaS</a:t>
            </a:r>
            <a:endParaRPr lang="en-US" sz="1000" b="1" dirty="0">
              <a:solidFill>
                <a:schemeClr val="tx1">
                  <a:lumMod val="50000"/>
                  <a:lumOff val="50000"/>
                </a:schemeClr>
              </a:solidFill>
            </a:endParaRPr>
          </a:p>
        </p:txBody>
      </p:sp>
      <p:sp>
        <p:nvSpPr>
          <p:cNvPr id="45" name="Rectangle 44">
            <a:extLst>
              <a:ext uri="{FF2B5EF4-FFF2-40B4-BE49-F238E27FC236}">
                <a16:creationId xmlns:a16="http://schemas.microsoft.com/office/drawing/2014/main" id="{DD6DD167-3A65-46BF-1848-74DE40A16ACA}"/>
              </a:ext>
            </a:extLst>
          </p:cNvPr>
          <p:cNvSpPr/>
          <p:nvPr/>
        </p:nvSpPr>
        <p:spPr>
          <a:xfrm>
            <a:off x="6761110" y="5990035"/>
            <a:ext cx="1202152" cy="325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PaaS</a:t>
            </a:r>
            <a:endParaRPr lang="en-US" sz="1000" b="1" dirty="0">
              <a:solidFill>
                <a:schemeClr val="tx1">
                  <a:lumMod val="50000"/>
                  <a:lumOff val="50000"/>
                </a:schemeClr>
              </a:solidFill>
            </a:endParaRPr>
          </a:p>
        </p:txBody>
      </p:sp>
      <p:sp>
        <p:nvSpPr>
          <p:cNvPr id="46" name="Rectangle 45">
            <a:extLst>
              <a:ext uri="{FF2B5EF4-FFF2-40B4-BE49-F238E27FC236}">
                <a16:creationId xmlns:a16="http://schemas.microsoft.com/office/drawing/2014/main" id="{486AEAD2-32D9-1FD0-A56A-DF31C60D58B6}"/>
              </a:ext>
            </a:extLst>
          </p:cNvPr>
          <p:cNvSpPr/>
          <p:nvPr/>
        </p:nvSpPr>
        <p:spPr>
          <a:xfrm>
            <a:off x="8094248" y="5990035"/>
            <a:ext cx="1202152" cy="325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lumMod val="50000"/>
                    <a:lumOff val="50000"/>
                  </a:schemeClr>
                </a:solidFill>
              </a:rPr>
              <a:t>IaaS</a:t>
            </a:r>
            <a:endParaRPr lang="en-US" sz="1000" b="1" dirty="0">
              <a:solidFill>
                <a:schemeClr val="tx1">
                  <a:lumMod val="50000"/>
                  <a:lumOff val="50000"/>
                </a:schemeClr>
              </a:solidFill>
            </a:endParaRPr>
          </a:p>
        </p:txBody>
      </p:sp>
      <p:sp>
        <p:nvSpPr>
          <p:cNvPr id="47" name="Rectangle 46">
            <a:extLst>
              <a:ext uri="{FF2B5EF4-FFF2-40B4-BE49-F238E27FC236}">
                <a16:creationId xmlns:a16="http://schemas.microsoft.com/office/drawing/2014/main" id="{00625073-6337-645F-190D-9F566EC3F057}"/>
              </a:ext>
            </a:extLst>
          </p:cNvPr>
          <p:cNvSpPr/>
          <p:nvPr/>
        </p:nvSpPr>
        <p:spPr>
          <a:xfrm>
            <a:off x="5484511" y="4801360"/>
            <a:ext cx="3868426" cy="598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bIns="0" rtlCol="0" anchor="ctr" anchorCtr="0"/>
          <a:lstStyle/>
          <a:p>
            <a:r>
              <a:rPr lang="en-US" sz="1100" dirty="0">
                <a:solidFill>
                  <a:schemeClr val="accent2"/>
                </a:solidFill>
              </a:rPr>
              <a:t>Offering various solutions</a:t>
            </a:r>
          </a:p>
        </p:txBody>
      </p:sp>
      <p:sp>
        <p:nvSpPr>
          <p:cNvPr id="40" name="Rectangle: Top Corners Rounded 39">
            <a:extLst>
              <a:ext uri="{FF2B5EF4-FFF2-40B4-BE49-F238E27FC236}">
                <a16:creationId xmlns:a16="http://schemas.microsoft.com/office/drawing/2014/main" id="{CD4AD426-E891-EFBF-BD21-1A9A92E63793}"/>
              </a:ext>
            </a:extLst>
          </p:cNvPr>
          <p:cNvSpPr/>
          <p:nvPr/>
        </p:nvSpPr>
        <p:spPr>
          <a:xfrm rot="5400000">
            <a:off x="4514810" y="3849550"/>
            <a:ext cx="1475180" cy="351148"/>
          </a:xfrm>
          <a:prstGeom prst="round2SameRect">
            <a:avLst>
              <a:gd name="adj1" fmla="val 25146"/>
              <a:gd name="adj2" fmla="val 0"/>
            </a:avLst>
          </a:prstGeom>
          <a:solidFill>
            <a:schemeClr val="tx2">
              <a:lumMod val="60000"/>
              <a:lumOff val="40000"/>
            </a:schemeClr>
          </a:solidFill>
          <a:ln>
            <a:noFill/>
          </a:ln>
          <a:effectLst>
            <a:outerShdw blurRad="508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91440" rIns="0" bIns="457200" rtlCol="0" anchor="ctr" anchorCtr="1"/>
          <a:lstStyle/>
          <a:p>
            <a:endParaRPr lang="en-US" sz="1050" b="1" dirty="0">
              <a:solidFill>
                <a:schemeClr val="bg1"/>
              </a:solidFill>
            </a:endParaRPr>
          </a:p>
        </p:txBody>
      </p:sp>
      <p:sp>
        <p:nvSpPr>
          <p:cNvPr id="63" name="Rectangle: Top Corners Rounded 62">
            <a:extLst>
              <a:ext uri="{FF2B5EF4-FFF2-40B4-BE49-F238E27FC236}">
                <a16:creationId xmlns:a16="http://schemas.microsoft.com/office/drawing/2014/main" id="{1453208B-17BA-FB38-A9EF-962AB92272E1}"/>
              </a:ext>
            </a:extLst>
          </p:cNvPr>
          <p:cNvSpPr/>
          <p:nvPr/>
        </p:nvSpPr>
        <p:spPr>
          <a:xfrm rot="5400000">
            <a:off x="4514810" y="5410245"/>
            <a:ext cx="1475180" cy="351148"/>
          </a:xfrm>
          <a:prstGeom prst="round2SameRect">
            <a:avLst>
              <a:gd name="adj1" fmla="val 25146"/>
              <a:gd name="adj2" fmla="val 0"/>
            </a:avLst>
          </a:prstGeom>
          <a:solidFill>
            <a:schemeClr val="tx2">
              <a:lumMod val="60000"/>
              <a:lumOff val="40000"/>
            </a:schemeClr>
          </a:solidFill>
          <a:ln>
            <a:noFill/>
          </a:ln>
          <a:effectLst>
            <a:outerShdw blurRad="508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91440" rIns="0" bIns="457200" rtlCol="0" anchor="ctr" anchorCtr="1"/>
          <a:lstStyle/>
          <a:p>
            <a:endParaRPr lang="en-US" sz="1050" b="1" dirty="0">
              <a:solidFill>
                <a:schemeClr val="bg1"/>
              </a:solidFill>
            </a:endParaRPr>
          </a:p>
        </p:txBody>
      </p:sp>
      <p:sp>
        <p:nvSpPr>
          <p:cNvPr id="66" name="Freeform 69">
            <a:extLst>
              <a:ext uri="{FF2B5EF4-FFF2-40B4-BE49-F238E27FC236}">
                <a16:creationId xmlns:a16="http://schemas.microsoft.com/office/drawing/2014/main" id="{672AB1F2-9738-727E-8C0B-06233C16CDC0}"/>
              </a:ext>
            </a:extLst>
          </p:cNvPr>
          <p:cNvSpPr>
            <a:spLocks noEditPoints="1"/>
          </p:cNvSpPr>
          <p:nvPr/>
        </p:nvSpPr>
        <p:spPr bwMode="auto">
          <a:xfrm>
            <a:off x="5812745" y="3955066"/>
            <a:ext cx="432606" cy="459896"/>
          </a:xfrm>
          <a:custGeom>
            <a:avLst/>
            <a:gdLst>
              <a:gd name="T0" fmla="*/ 221 w 464"/>
              <a:gd name="T1" fmla="*/ 5 h 495"/>
              <a:gd name="T2" fmla="*/ 31 w 464"/>
              <a:gd name="T3" fmla="*/ 77 h 495"/>
              <a:gd name="T4" fmla="*/ 10 w 464"/>
              <a:gd name="T5" fmla="*/ 101 h 495"/>
              <a:gd name="T6" fmla="*/ 228 w 464"/>
              <a:gd name="T7" fmla="*/ 492 h 495"/>
              <a:gd name="T8" fmla="*/ 245 w 464"/>
              <a:gd name="T9" fmla="*/ 493 h 495"/>
              <a:gd name="T10" fmla="*/ 458 w 464"/>
              <a:gd name="T11" fmla="*/ 102 h 495"/>
              <a:gd name="T12" fmla="*/ 436 w 464"/>
              <a:gd name="T13" fmla="*/ 76 h 495"/>
              <a:gd name="T14" fmla="*/ 251 w 464"/>
              <a:gd name="T15" fmla="*/ 5 h 495"/>
              <a:gd name="T16" fmla="*/ 221 w 464"/>
              <a:gd name="T17" fmla="*/ 5 h 495"/>
              <a:gd name="T18" fmla="*/ 274 w 464"/>
              <a:gd name="T19" fmla="*/ 136 h 495"/>
              <a:gd name="T20" fmla="*/ 281 w 464"/>
              <a:gd name="T21" fmla="*/ 143 h 495"/>
              <a:gd name="T22" fmla="*/ 281 w 464"/>
              <a:gd name="T23" fmla="*/ 191 h 495"/>
              <a:gd name="T24" fmla="*/ 288 w 464"/>
              <a:gd name="T25" fmla="*/ 198 h 495"/>
              <a:gd name="T26" fmla="*/ 336 w 464"/>
              <a:gd name="T27" fmla="*/ 198 h 495"/>
              <a:gd name="T28" fmla="*/ 343 w 464"/>
              <a:gd name="T29" fmla="*/ 205 h 495"/>
              <a:gd name="T30" fmla="*/ 343 w 464"/>
              <a:gd name="T31" fmla="*/ 286 h 495"/>
              <a:gd name="T32" fmla="*/ 336 w 464"/>
              <a:gd name="T33" fmla="*/ 293 h 495"/>
              <a:gd name="T34" fmla="*/ 288 w 464"/>
              <a:gd name="T35" fmla="*/ 293 h 495"/>
              <a:gd name="T36" fmla="*/ 281 w 464"/>
              <a:gd name="T37" fmla="*/ 300 h 495"/>
              <a:gd name="T38" fmla="*/ 281 w 464"/>
              <a:gd name="T39" fmla="*/ 349 h 495"/>
              <a:gd name="T40" fmla="*/ 274 w 464"/>
              <a:gd name="T41" fmla="*/ 356 h 495"/>
              <a:gd name="T42" fmla="*/ 192 w 464"/>
              <a:gd name="T43" fmla="*/ 356 h 495"/>
              <a:gd name="T44" fmla="*/ 185 w 464"/>
              <a:gd name="T45" fmla="*/ 349 h 495"/>
              <a:gd name="T46" fmla="*/ 185 w 464"/>
              <a:gd name="T47" fmla="*/ 300 h 495"/>
              <a:gd name="T48" fmla="*/ 178 w 464"/>
              <a:gd name="T49" fmla="*/ 293 h 495"/>
              <a:gd name="T50" fmla="*/ 130 w 464"/>
              <a:gd name="T51" fmla="*/ 293 h 495"/>
              <a:gd name="T52" fmla="*/ 123 w 464"/>
              <a:gd name="T53" fmla="*/ 286 h 495"/>
              <a:gd name="T54" fmla="*/ 123 w 464"/>
              <a:gd name="T55" fmla="*/ 205 h 495"/>
              <a:gd name="T56" fmla="*/ 130 w 464"/>
              <a:gd name="T57" fmla="*/ 198 h 495"/>
              <a:gd name="T58" fmla="*/ 178 w 464"/>
              <a:gd name="T59" fmla="*/ 198 h 495"/>
              <a:gd name="T60" fmla="*/ 185 w 464"/>
              <a:gd name="T61" fmla="*/ 191 h 495"/>
              <a:gd name="T62" fmla="*/ 185 w 464"/>
              <a:gd name="T63" fmla="*/ 143 h 495"/>
              <a:gd name="T64" fmla="*/ 192 w 464"/>
              <a:gd name="T65" fmla="*/ 136 h 495"/>
              <a:gd name="T66" fmla="*/ 274 w 464"/>
              <a:gd name="T67" fmla="*/ 136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4" h="495">
                <a:moveTo>
                  <a:pt x="221" y="5"/>
                </a:moveTo>
                <a:cubicBezTo>
                  <a:pt x="155" y="46"/>
                  <a:pt x="107" y="62"/>
                  <a:pt x="31" y="77"/>
                </a:cubicBezTo>
                <a:cubicBezTo>
                  <a:pt x="20" y="79"/>
                  <a:pt x="11" y="89"/>
                  <a:pt x="10" y="101"/>
                </a:cubicBezTo>
                <a:cubicBezTo>
                  <a:pt x="0" y="210"/>
                  <a:pt x="32" y="414"/>
                  <a:pt x="228" y="492"/>
                </a:cubicBezTo>
                <a:cubicBezTo>
                  <a:pt x="233" y="495"/>
                  <a:pt x="239" y="495"/>
                  <a:pt x="245" y="493"/>
                </a:cubicBezTo>
                <a:cubicBezTo>
                  <a:pt x="325" y="467"/>
                  <a:pt x="464" y="357"/>
                  <a:pt x="458" y="102"/>
                </a:cubicBezTo>
                <a:cubicBezTo>
                  <a:pt x="457" y="90"/>
                  <a:pt x="448" y="79"/>
                  <a:pt x="436" y="76"/>
                </a:cubicBezTo>
                <a:cubicBezTo>
                  <a:pt x="362" y="61"/>
                  <a:pt x="316" y="44"/>
                  <a:pt x="251" y="5"/>
                </a:cubicBezTo>
                <a:cubicBezTo>
                  <a:pt x="242" y="0"/>
                  <a:pt x="230" y="0"/>
                  <a:pt x="221" y="5"/>
                </a:cubicBezTo>
                <a:close/>
                <a:moveTo>
                  <a:pt x="274" y="136"/>
                </a:moveTo>
                <a:cubicBezTo>
                  <a:pt x="278" y="136"/>
                  <a:pt x="281" y="139"/>
                  <a:pt x="281" y="143"/>
                </a:cubicBezTo>
                <a:cubicBezTo>
                  <a:pt x="281" y="191"/>
                  <a:pt x="281" y="191"/>
                  <a:pt x="281" y="191"/>
                </a:cubicBezTo>
                <a:cubicBezTo>
                  <a:pt x="281" y="195"/>
                  <a:pt x="284" y="198"/>
                  <a:pt x="288" y="198"/>
                </a:cubicBezTo>
                <a:cubicBezTo>
                  <a:pt x="336" y="198"/>
                  <a:pt x="336" y="198"/>
                  <a:pt x="336" y="198"/>
                </a:cubicBezTo>
                <a:cubicBezTo>
                  <a:pt x="340" y="198"/>
                  <a:pt x="343" y="201"/>
                  <a:pt x="343" y="205"/>
                </a:cubicBezTo>
                <a:cubicBezTo>
                  <a:pt x="343" y="286"/>
                  <a:pt x="343" y="286"/>
                  <a:pt x="343" y="286"/>
                </a:cubicBezTo>
                <a:cubicBezTo>
                  <a:pt x="343" y="290"/>
                  <a:pt x="340" y="293"/>
                  <a:pt x="336" y="293"/>
                </a:cubicBezTo>
                <a:cubicBezTo>
                  <a:pt x="288" y="293"/>
                  <a:pt x="288" y="293"/>
                  <a:pt x="288" y="293"/>
                </a:cubicBezTo>
                <a:cubicBezTo>
                  <a:pt x="284" y="293"/>
                  <a:pt x="281" y="297"/>
                  <a:pt x="281" y="300"/>
                </a:cubicBezTo>
                <a:cubicBezTo>
                  <a:pt x="281" y="349"/>
                  <a:pt x="281" y="349"/>
                  <a:pt x="281" y="349"/>
                </a:cubicBezTo>
                <a:cubicBezTo>
                  <a:pt x="281" y="353"/>
                  <a:pt x="278" y="356"/>
                  <a:pt x="274" y="356"/>
                </a:cubicBezTo>
                <a:cubicBezTo>
                  <a:pt x="192" y="356"/>
                  <a:pt x="192" y="356"/>
                  <a:pt x="192" y="356"/>
                </a:cubicBezTo>
                <a:cubicBezTo>
                  <a:pt x="189" y="356"/>
                  <a:pt x="185" y="353"/>
                  <a:pt x="185" y="349"/>
                </a:cubicBezTo>
                <a:cubicBezTo>
                  <a:pt x="185" y="300"/>
                  <a:pt x="185" y="300"/>
                  <a:pt x="185" y="300"/>
                </a:cubicBezTo>
                <a:cubicBezTo>
                  <a:pt x="185" y="297"/>
                  <a:pt x="182" y="293"/>
                  <a:pt x="178" y="293"/>
                </a:cubicBezTo>
                <a:cubicBezTo>
                  <a:pt x="130" y="293"/>
                  <a:pt x="130" y="293"/>
                  <a:pt x="130" y="293"/>
                </a:cubicBezTo>
                <a:cubicBezTo>
                  <a:pt x="126" y="293"/>
                  <a:pt x="123" y="290"/>
                  <a:pt x="123" y="286"/>
                </a:cubicBezTo>
                <a:cubicBezTo>
                  <a:pt x="123" y="205"/>
                  <a:pt x="123" y="205"/>
                  <a:pt x="123" y="205"/>
                </a:cubicBezTo>
                <a:cubicBezTo>
                  <a:pt x="123" y="201"/>
                  <a:pt x="126" y="198"/>
                  <a:pt x="130" y="198"/>
                </a:cubicBezTo>
                <a:cubicBezTo>
                  <a:pt x="178" y="198"/>
                  <a:pt x="178" y="198"/>
                  <a:pt x="178" y="198"/>
                </a:cubicBezTo>
                <a:cubicBezTo>
                  <a:pt x="182" y="198"/>
                  <a:pt x="185" y="195"/>
                  <a:pt x="185" y="191"/>
                </a:cubicBezTo>
                <a:cubicBezTo>
                  <a:pt x="185" y="143"/>
                  <a:pt x="185" y="143"/>
                  <a:pt x="185" y="143"/>
                </a:cubicBezTo>
                <a:cubicBezTo>
                  <a:pt x="185" y="139"/>
                  <a:pt x="189" y="136"/>
                  <a:pt x="192" y="136"/>
                </a:cubicBezTo>
                <a:lnTo>
                  <a:pt x="274" y="1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7" name="Group 66">
            <a:extLst>
              <a:ext uri="{FF2B5EF4-FFF2-40B4-BE49-F238E27FC236}">
                <a16:creationId xmlns:a16="http://schemas.microsoft.com/office/drawing/2014/main" id="{5FE828BB-FD8D-F693-F33E-8AA37FED1AE8}"/>
              </a:ext>
            </a:extLst>
          </p:cNvPr>
          <p:cNvGrpSpPr/>
          <p:nvPr/>
        </p:nvGrpSpPr>
        <p:grpSpPr>
          <a:xfrm>
            <a:off x="7103670" y="3981450"/>
            <a:ext cx="517032" cy="454632"/>
            <a:chOff x="-1376363" y="5337175"/>
            <a:chExt cx="736600" cy="647700"/>
          </a:xfrm>
          <a:solidFill>
            <a:schemeClr val="accent1"/>
          </a:solidFill>
        </p:grpSpPr>
        <p:sp>
          <p:nvSpPr>
            <p:cNvPr id="68" name="Freeform 70">
              <a:extLst>
                <a:ext uri="{FF2B5EF4-FFF2-40B4-BE49-F238E27FC236}">
                  <a16:creationId xmlns:a16="http://schemas.microsoft.com/office/drawing/2014/main" id="{A62240D2-4340-41A7-5D25-DAFA6644D7DF}"/>
                </a:ext>
              </a:extLst>
            </p:cNvPr>
            <p:cNvSpPr>
              <a:spLocks/>
            </p:cNvSpPr>
            <p:nvPr/>
          </p:nvSpPr>
          <p:spPr bwMode="auto">
            <a:xfrm>
              <a:off x="-1079500" y="5711825"/>
              <a:ext cx="93662" cy="28575"/>
            </a:xfrm>
            <a:custGeom>
              <a:avLst/>
              <a:gdLst>
                <a:gd name="T0" fmla="*/ 0 w 64"/>
                <a:gd name="T1" fmla="*/ 0 h 20"/>
                <a:gd name="T2" fmla="*/ 0 w 64"/>
                <a:gd name="T3" fmla="*/ 13 h 20"/>
                <a:gd name="T4" fmla="*/ 32 w 64"/>
                <a:gd name="T5" fmla="*/ 20 h 20"/>
                <a:gd name="T6" fmla="*/ 64 w 64"/>
                <a:gd name="T7" fmla="*/ 13 h 20"/>
                <a:gd name="T8" fmla="*/ 64 w 64"/>
                <a:gd name="T9" fmla="*/ 0 h 20"/>
                <a:gd name="T10" fmla="*/ 32 w 64"/>
                <a:gd name="T11" fmla="*/ 5 h 20"/>
                <a:gd name="T12" fmla="*/ 0 w 6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0" y="0"/>
                  </a:moveTo>
                  <a:cubicBezTo>
                    <a:pt x="0" y="13"/>
                    <a:pt x="0" y="13"/>
                    <a:pt x="0" y="13"/>
                  </a:cubicBezTo>
                  <a:cubicBezTo>
                    <a:pt x="1" y="15"/>
                    <a:pt x="11" y="20"/>
                    <a:pt x="32" y="20"/>
                  </a:cubicBezTo>
                  <a:cubicBezTo>
                    <a:pt x="52" y="20"/>
                    <a:pt x="62" y="15"/>
                    <a:pt x="64" y="13"/>
                  </a:cubicBezTo>
                  <a:cubicBezTo>
                    <a:pt x="64" y="0"/>
                    <a:pt x="64" y="0"/>
                    <a:pt x="64" y="0"/>
                  </a:cubicBezTo>
                  <a:cubicBezTo>
                    <a:pt x="55" y="3"/>
                    <a:pt x="43" y="5"/>
                    <a:pt x="32" y="5"/>
                  </a:cubicBezTo>
                  <a:cubicBezTo>
                    <a:pt x="19" y="6"/>
                    <a:pt x="7"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71">
              <a:extLst>
                <a:ext uri="{FF2B5EF4-FFF2-40B4-BE49-F238E27FC236}">
                  <a16:creationId xmlns:a16="http://schemas.microsoft.com/office/drawing/2014/main" id="{ABF0B5B9-D682-4132-CA49-1A66B1B4D083}"/>
                </a:ext>
              </a:extLst>
            </p:cNvPr>
            <p:cNvSpPr>
              <a:spLocks/>
            </p:cNvSpPr>
            <p:nvPr/>
          </p:nvSpPr>
          <p:spPr bwMode="auto">
            <a:xfrm>
              <a:off x="-1079500" y="5673725"/>
              <a:ext cx="93662" cy="30163"/>
            </a:xfrm>
            <a:custGeom>
              <a:avLst/>
              <a:gdLst>
                <a:gd name="T0" fmla="*/ 0 w 64"/>
                <a:gd name="T1" fmla="*/ 1 h 21"/>
                <a:gd name="T2" fmla="*/ 0 w 64"/>
                <a:gd name="T3" fmla="*/ 14 h 21"/>
                <a:gd name="T4" fmla="*/ 32 w 64"/>
                <a:gd name="T5" fmla="*/ 21 h 21"/>
                <a:gd name="T6" fmla="*/ 64 w 64"/>
                <a:gd name="T7" fmla="*/ 13 h 21"/>
                <a:gd name="T8" fmla="*/ 64 w 64"/>
                <a:gd name="T9" fmla="*/ 0 h 21"/>
                <a:gd name="T10" fmla="*/ 32 w 64"/>
                <a:gd name="T11" fmla="*/ 5 h 21"/>
                <a:gd name="T12" fmla="*/ 0 w 64"/>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64" h="21">
                  <a:moveTo>
                    <a:pt x="0" y="1"/>
                  </a:moveTo>
                  <a:cubicBezTo>
                    <a:pt x="0" y="14"/>
                    <a:pt x="0" y="14"/>
                    <a:pt x="0" y="14"/>
                  </a:cubicBezTo>
                  <a:cubicBezTo>
                    <a:pt x="1" y="16"/>
                    <a:pt x="11" y="21"/>
                    <a:pt x="32" y="21"/>
                  </a:cubicBezTo>
                  <a:cubicBezTo>
                    <a:pt x="52" y="21"/>
                    <a:pt x="62" y="16"/>
                    <a:pt x="64" y="13"/>
                  </a:cubicBezTo>
                  <a:cubicBezTo>
                    <a:pt x="64" y="0"/>
                    <a:pt x="64" y="0"/>
                    <a:pt x="64" y="0"/>
                  </a:cubicBezTo>
                  <a:cubicBezTo>
                    <a:pt x="55" y="4"/>
                    <a:pt x="43" y="5"/>
                    <a:pt x="32" y="5"/>
                  </a:cubicBezTo>
                  <a:cubicBezTo>
                    <a:pt x="19" y="6"/>
                    <a:pt x="7"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72">
              <a:extLst>
                <a:ext uri="{FF2B5EF4-FFF2-40B4-BE49-F238E27FC236}">
                  <a16:creationId xmlns:a16="http://schemas.microsoft.com/office/drawing/2014/main" id="{0BB268B6-EF53-63C1-C624-F957A40B358E}"/>
                </a:ext>
              </a:extLst>
            </p:cNvPr>
            <p:cNvSpPr>
              <a:spLocks/>
            </p:cNvSpPr>
            <p:nvPr/>
          </p:nvSpPr>
          <p:spPr bwMode="auto">
            <a:xfrm>
              <a:off x="-1079500" y="5748338"/>
              <a:ext cx="93662" cy="30163"/>
            </a:xfrm>
            <a:custGeom>
              <a:avLst/>
              <a:gdLst>
                <a:gd name="T0" fmla="*/ 0 w 64"/>
                <a:gd name="T1" fmla="*/ 1 h 21"/>
                <a:gd name="T2" fmla="*/ 0 w 64"/>
                <a:gd name="T3" fmla="*/ 14 h 21"/>
                <a:gd name="T4" fmla="*/ 32 w 64"/>
                <a:gd name="T5" fmla="*/ 21 h 21"/>
                <a:gd name="T6" fmla="*/ 64 w 64"/>
                <a:gd name="T7" fmla="*/ 13 h 21"/>
                <a:gd name="T8" fmla="*/ 64 w 64"/>
                <a:gd name="T9" fmla="*/ 0 h 21"/>
                <a:gd name="T10" fmla="*/ 32 w 64"/>
                <a:gd name="T11" fmla="*/ 5 h 21"/>
                <a:gd name="T12" fmla="*/ 0 w 64"/>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64" h="21">
                  <a:moveTo>
                    <a:pt x="0" y="1"/>
                  </a:moveTo>
                  <a:cubicBezTo>
                    <a:pt x="0" y="14"/>
                    <a:pt x="0" y="14"/>
                    <a:pt x="0" y="14"/>
                  </a:cubicBezTo>
                  <a:cubicBezTo>
                    <a:pt x="1" y="16"/>
                    <a:pt x="11" y="21"/>
                    <a:pt x="32" y="21"/>
                  </a:cubicBezTo>
                  <a:cubicBezTo>
                    <a:pt x="52" y="21"/>
                    <a:pt x="62" y="16"/>
                    <a:pt x="64" y="13"/>
                  </a:cubicBezTo>
                  <a:cubicBezTo>
                    <a:pt x="64" y="0"/>
                    <a:pt x="64" y="0"/>
                    <a:pt x="64" y="0"/>
                  </a:cubicBezTo>
                  <a:cubicBezTo>
                    <a:pt x="55" y="4"/>
                    <a:pt x="43" y="5"/>
                    <a:pt x="32" y="5"/>
                  </a:cubicBezTo>
                  <a:cubicBezTo>
                    <a:pt x="19" y="6"/>
                    <a:pt x="7"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3">
              <a:extLst>
                <a:ext uri="{FF2B5EF4-FFF2-40B4-BE49-F238E27FC236}">
                  <a16:creationId xmlns:a16="http://schemas.microsoft.com/office/drawing/2014/main" id="{DF337DFA-0F1C-FFFD-E9AC-E4B1891F9AE0}"/>
                </a:ext>
              </a:extLst>
            </p:cNvPr>
            <p:cNvSpPr>
              <a:spLocks/>
            </p:cNvSpPr>
            <p:nvPr/>
          </p:nvSpPr>
          <p:spPr bwMode="auto">
            <a:xfrm>
              <a:off x="-1079500" y="5637213"/>
              <a:ext cx="93662" cy="28575"/>
            </a:xfrm>
            <a:custGeom>
              <a:avLst/>
              <a:gdLst>
                <a:gd name="T0" fmla="*/ 0 w 64"/>
                <a:gd name="T1" fmla="*/ 0 h 20"/>
                <a:gd name="T2" fmla="*/ 0 w 64"/>
                <a:gd name="T3" fmla="*/ 13 h 20"/>
                <a:gd name="T4" fmla="*/ 32 w 64"/>
                <a:gd name="T5" fmla="*/ 20 h 20"/>
                <a:gd name="T6" fmla="*/ 64 w 64"/>
                <a:gd name="T7" fmla="*/ 12 h 20"/>
                <a:gd name="T8" fmla="*/ 64 w 64"/>
                <a:gd name="T9" fmla="*/ 0 h 20"/>
                <a:gd name="T10" fmla="*/ 32 w 64"/>
                <a:gd name="T11" fmla="*/ 5 h 20"/>
                <a:gd name="T12" fmla="*/ 0 w 6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0" y="0"/>
                  </a:moveTo>
                  <a:cubicBezTo>
                    <a:pt x="0" y="13"/>
                    <a:pt x="0" y="13"/>
                    <a:pt x="0" y="13"/>
                  </a:cubicBezTo>
                  <a:cubicBezTo>
                    <a:pt x="1" y="15"/>
                    <a:pt x="11" y="20"/>
                    <a:pt x="32" y="20"/>
                  </a:cubicBezTo>
                  <a:cubicBezTo>
                    <a:pt x="52" y="20"/>
                    <a:pt x="62" y="15"/>
                    <a:pt x="64" y="12"/>
                  </a:cubicBezTo>
                  <a:cubicBezTo>
                    <a:pt x="64" y="0"/>
                    <a:pt x="64" y="0"/>
                    <a:pt x="64" y="0"/>
                  </a:cubicBezTo>
                  <a:cubicBezTo>
                    <a:pt x="55" y="4"/>
                    <a:pt x="43" y="5"/>
                    <a:pt x="32" y="5"/>
                  </a:cubicBezTo>
                  <a:cubicBezTo>
                    <a:pt x="19" y="6"/>
                    <a:pt x="7"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74">
              <a:extLst>
                <a:ext uri="{FF2B5EF4-FFF2-40B4-BE49-F238E27FC236}">
                  <a16:creationId xmlns:a16="http://schemas.microsoft.com/office/drawing/2014/main" id="{B4DAEFDB-1A5C-AD4A-415E-100065A0A23A}"/>
                </a:ext>
              </a:extLst>
            </p:cNvPr>
            <p:cNvSpPr>
              <a:spLocks noEditPoints="1"/>
            </p:cNvSpPr>
            <p:nvPr/>
          </p:nvSpPr>
          <p:spPr bwMode="auto">
            <a:xfrm>
              <a:off x="-1376363" y="5337175"/>
              <a:ext cx="736600" cy="647700"/>
            </a:xfrm>
            <a:custGeom>
              <a:avLst/>
              <a:gdLst>
                <a:gd name="T0" fmla="*/ 0 w 504"/>
                <a:gd name="T1" fmla="*/ 6 h 444"/>
                <a:gd name="T2" fmla="*/ 18 w 504"/>
                <a:gd name="T3" fmla="*/ 38 h 444"/>
                <a:gd name="T4" fmla="*/ 246 w 504"/>
                <a:gd name="T5" fmla="*/ 345 h 444"/>
                <a:gd name="T6" fmla="*/ 252 w 504"/>
                <a:gd name="T7" fmla="*/ 444 h 444"/>
                <a:gd name="T8" fmla="*/ 258 w 504"/>
                <a:gd name="T9" fmla="*/ 345 h 444"/>
                <a:gd name="T10" fmla="*/ 487 w 504"/>
                <a:gd name="T11" fmla="*/ 38 h 444"/>
                <a:gd name="T12" fmla="*/ 504 w 504"/>
                <a:gd name="T13" fmla="*/ 6 h 444"/>
                <a:gd name="T14" fmla="*/ 274 w 504"/>
                <a:gd name="T15" fmla="*/ 410 h 444"/>
                <a:gd name="T16" fmla="*/ 252 w 504"/>
                <a:gd name="T17" fmla="*/ 389 h 444"/>
                <a:gd name="T18" fmla="*/ 235 w 504"/>
                <a:gd name="T19" fmla="*/ 313 h 444"/>
                <a:gd name="T20" fmla="*/ 117 w 504"/>
                <a:gd name="T21" fmla="*/ 298 h 444"/>
                <a:gd name="T22" fmla="*/ 85 w 504"/>
                <a:gd name="T23" fmla="*/ 228 h 444"/>
                <a:gd name="T24" fmla="*/ 159 w 504"/>
                <a:gd name="T25" fmla="*/ 174 h 444"/>
                <a:gd name="T26" fmla="*/ 234 w 504"/>
                <a:gd name="T27" fmla="*/ 123 h 444"/>
                <a:gd name="T28" fmla="*/ 214 w 504"/>
                <a:gd name="T29" fmla="*/ 75 h 444"/>
                <a:gd name="T30" fmla="*/ 246 w 504"/>
                <a:gd name="T31" fmla="*/ 65 h 444"/>
                <a:gd name="T32" fmla="*/ 249 w 504"/>
                <a:gd name="T33" fmla="*/ 66 h 444"/>
                <a:gd name="T34" fmla="*/ 251 w 504"/>
                <a:gd name="T35" fmla="*/ 68 h 444"/>
                <a:gd name="T36" fmla="*/ 251 w 504"/>
                <a:gd name="T37" fmla="*/ 71 h 444"/>
                <a:gd name="T38" fmla="*/ 234 w 504"/>
                <a:gd name="T39" fmla="*/ 104 h 444"/>
                <a:gd name="T40" fmla="*/ 234 w 504"/>
                <a:gd name="T41" fmla="*/ 83 h 444"/>
                <a:gd name="T42" fmla="*/ 69 w 504"/>
                <a:gd name="T43" fmla="*/ 185 h 444"/>
                <a:gd name="T44" fmla="*/ 214 w 504"/>
                <a:gd name="T45" fmla="*/ 75 h 444"/>
                <a:gd name="T46" fmla="*/ 298 w 504"/>
                <a:gd name="T47" fmla="*/ 307 h 444"/>
                <a:gd name="T48" fmla="*/ 376 w 504"/>
                <a:gd name="T49" fmla="*/ 307 h 444"/>
                <a:gd name="T50" fmla="*/ 304 w 504"/>
                <a:gd name="T51" fmla="*/ 275 h 444"/>
                <a:gd name="T52" fmla="*/ 343 w 504"/>
                <a:gd name="T53" fmla="*/ 286 h 444"/>
                <a:gd name="T54" fmla="*/ 438 w 504"/>
                <a:gd name="T55" fmla="*/ 313 h 444"/>
                <a:gd name="T56" fmla="*/ 387 w 504"/>
                <a:gd name="T57" fmla="*/ 302 h 444"/>
                <a:gd name="T58" fmla="*/ 438 w 504"/>
                <a:gd name="T59" fmla="*/ 313 h 444"/>
                <a:gd name="T60" fmla="*/ 354 w 504"/>
                <a:gd name="T61" fmla="*/ 281 h 444"/>
                <a:gd name="T62" fmla="*/ 462 w 504"/>
                <a:gd name="T63" fmla="*/ 281 h 444"/>
                <a:gd name="T64" fmla="*/ 304 w 504"/>
                <a:gd name="T65" fmla="*/ 260 h 444"/>
                <a:gd name="T66" fmla="*/ 456 w 504"/>
                <a:gd name="T67" fmla="*/ 248 h 444"/>
                <a:gd name="T68" fmla="*/ 382 w 504"/>
                <a:gd name="T69" fmla="*/ 112 h 444"/>
                <a:gd name="T70" fmla="*/ 382 w 504"/>
                <a:gd name="T71" fmla="*/ 77 h 444"/>
                <a:gd name="T72" fmla="*/ 407 w 504"/>
                <a:gd name="T73" fmla="*/ 53 h 444"/>
                <a:gd name="T74" fmla="*/ 459 w 504"/>
                <a:gd name="T75" fmla="*/ 153 h 444"/>
                <a:gd name="T76" fmla="*/ 418 w 504"/>
                <a:gd name="T77" fmla="*/ 183 h 444"/>
                <a:gd name="T78" fmla="*/ 366 w 504"/>
                <a:gd name="T79" fmla="*/ 159 h 444"/>
                <a:gd name="T80" fmla="*/ 366 w 504"/>
                <a:gd name="T81" fmla="*/ 124 h 444"/>
                <a:gd name="T82" fmla="*/ 382 w 504"/>
                <a:gd name="T83" fmla="*/ 112 h 444"/>
                <a:gd name="T84" fmla="*/ 410 w 504"/>
                <a:gd name="T85" fmla="*/ 233 h 444"/>
                <a:gd name="T86" fmla="*/ 321 w 504"/>
                <a:gd name="T87" fmla="*/ 221 h 444"/>
                <a:gd name="T88" fmla="*/ 427 w 504"/>
                <a:gd name="T89" fmla="*/ 233 h 444"/>
                <a:gd name="T90" fmla="*/ 456 w 504"/>
                <a:gd name="T91" fmla="*/ 221 h 444"/>
                <a:gd name="T92" fmla="*/ 493 w 504"/>
                <a:gd name="T93" fmla="*/ 26 h 444"/>
                <a:gd name="T94" fmla="*/ 493 w 504"/>
                <a:gd name="T95" fmla="*/ 1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4" h="444">
                  <a:moveTo>
                    <a:pt x="499" y="1"/>
                  </a:moveTo>
                  <a:cubicBezTo>
                    <a:pt x="5" y="1"/>
                    <a:pt x="5" y="1"/>
                    <a:pt x="5" y="1"/>
                  </a:cubicBezTo>
                  <a:cubicBezTo>
                    <a:pt x="2" y="1"/>
                    <a:pt x="0" y="3"/>
                    <a:pt x="0" y="6"/>
                  </a:cubicBezTo>
                  <a:cubicBezTo>
                    <a:pt x="0" y="32"/>
                    <a:pt x="0" y="32"/>
                    <a:pt x="0" y="32"/>
                  </a:cubicBezTo>
                  <a:cubicBezTo>
                    <a:pt x="0" y="35"/>
                    <a:pt x="2" y="38"/>
                    <a:pt x="5" y="38"/>
                  </a:cubicBezTo>
                  <a:cubicBezTo>
                    <a:pt x="18" y="38"/>
                    <a:pt x="18" y="38"/>
                    <a:pt x="18" y="38"/>
                  </a:cubicBezTo>
                  <a:cubicBezTo>
                    <a:pt x="18" y="339"/>
                    <a:pt x="18" y="339"/>
                    <a:pt x="18" y="339"/>
                  </a:cubicBezTo>
                  <a:cubicBezTo>
                    <a:pt x="18" y="342"/>
                    <a:pt x="20" y="345"/>
                    <a:pt x="23" y="345"/>
                  </a:cubicBezTo>
                  <a:cubicBezTo>
                    <a:pt x="246" y="345"/>
                    <a:pt x="246" y="345"/>
                    <a:pt x="246" y="345"/>
                  </a:cubicBezTo>
                  <a:cubicBezTo>
                    <a:pt x="246" y="378"/>
                    <a:pt x="246" y="378"/>
                    <a:pt x="246" y="378"/>
                  </a:cubicBezTo>
                  <a:cubicBezTo>
                    <a:pt x="231" y="381"/>
                    <a:pt x="219" y="395"/>
                    <a:pt x="219" y="411"/>
                  </a:cubicBezTo>
                  <a:cubicBezTo>
                    <a:pt x="219" y="429"/>
                    <a:pt x="233" y="444"/>
                    <a:pt x="252" y="444"/>
                  </a:cubicBezTo>
                  <a:cubicBezTo>
                    <a:pt x="270" y="444"/>
                    <a:pt x="285" y="429"/>
                    <a:pt x="285" y="411"/>
                  </a:cubicBezTo>
                  <a:cubicBezTo>
                    <a:pt x="285" y="395"/>
                    <a:pt x="273" y="381"/>
                    <a:pt x="258" y="378"/>
                  </a:cubicBezTo>
                  <a:cubicBezTo>
                    <a:pt x="258" y="345"/>
                    <a:pt x="258" y="345"/>
                    <a:pt x="258" y="345"/>
                  </a:cubicBezTo>
                  <a:cubicBezTo>
                    <a:pt x="481" y="345"/>
                    <a:pt x="481" y="345"/>
                    <a:pt x="481" y="345"/>
                  </a:cubicBezTo>
                  <a:cubicBezTo>
                    <a:pt x="484" y="345"/>
                    <a:pt x="487" y="343"/>
                    <a:pt x="487" y="339"/>
                  </a:cubicBezTo>
                  <a:cubicBezTo>
                    <a:pt x="487" y="38"/>
                    <a:pt x="487" y="38"/>
                    <a:pt x="487" y="38"/>
                  </a:cubicBezTo>
                  <a:cubicBezTo>
                    <a:pt x="499" y="38"/>
                    <a:pt x="499" y="38"/>
                    <a:pt x="499" y="38"/>
                  </a:cubicBezTo>
                  <a:cubicBezTo>
                    <a:pt x="501" y="38"/>
                    <a:pt x="504" y="35"/>
                    <a:pt x="504" y="32"/>
                  </a:cubicBezTo>
                  <a:cubicBezTo>
                    <a:pt x="504" y="6"/>
                    <a:pt x="504" y="6"/>
                    <a:pt x="504" y="6"/>
                  </a:cubicBezTo>
                  <a:cubicBezTo>
                    <a:pt x="504" y="3"/>
                    <a:pt x="502" y="0"/>
                    <a:pt x="499" y="0"/>
                  </a:cubicBezTo>
                  <a:lnTo>
                    <a:pt x="499" y="1"/>
                  </a:lnTo>
                  <a:close/>
                  <a:moveTo>
                    <a:pt x="274" y="410"/>
                  </a:moveTo>
                  <a:cubicBezTo>
                    <a:pt x="274" y="423"/>
                    <a:pt x="264" y="432"/>
                    <a:pt x="252" y="432"/>
                  </a:cubicBezTo>
                  <a:cubicBezTo>
                    <a:pt x="240" y="432"/>
                    <a:pt x="230" y="422"/>
                    <a:pt x="230" y="410"/>
                  </a:cubicBezTo>
                  <a:cubicBezTo>
                    <a:pt x="230" y="398"/>
                    <a:pt x="240" y="389"/>
                    <a:pt x="252" y="389"/>
                  </a:cubicBezTo>
                  <a:cubicBezTo>
                    <a:pt x="264" y="389"/>
                    <a:pt x="274" y="399"/>
                    <a:pt x="274" y="410"/>
                  </a:cubicBezTo>
                  <a:close/>
                  <a:moveTo>
                    <a:pt x="277" y="295"/>
                  </a:moveTo>
                  <a:cubicBezTo>
                    <a:pt x="277" y="307"/>
                    <a:pt x="256" y="313"/>
                    <a:pt x="235" y="313"/>
                  </a:cubicBezTo>
                  <a:cubicBezTo>
                    <a:pt x="220" y="313"/>
                    <a:pt x="205" y="310"/>
                    <a:pt x="197" y="304"/>
                  </a:cubicBezTo>
                  <a:cubicBezTo>
                    <a:pt x="189" y="310"/>
                    <a:pt x="175" y="313"/>
                    <a:pt x="159" y="313"/>
                  </a:cubicBezTo>
                  <a:cubicBezTo>
                    <a:pt x="140" y="313"/>
                    <a:pt x="120" y="308"/>
                    <a:pt x="117" y="298"/>
                  </a:cubicBezTo>
                  <a:cubicBezTo>
                    <a:pt x="110" y="307"/>
                    <a:pt x="98" y="313"/>
                    <a:pt x="85" y="313"/>
                  </a:cubicBezTo>
                  <a:cubicBezTo>
                    <a:pt x="61" y="313"/>
                    <a:pt x="42" y="294"/>
                    <a:pt x="42" y="270"/>
                  </a:cubicBezTo>
                  <a:cubicBezTo>
                    <a:pt x="42" y="247"/>
                    <a:pt x="61" y="228"/>
                    <a:pt x="85" y="228"/>
                  </a:cubicBezTo>
                  <a:cubicBezTo>
                    <a:pt x="98" y="228"/>
                    <a:pt x="109" y="233"/>
                    <a:pt x="117" y="242"/>
                  </a:cubicBezTo>
                  <a:cubicBezTo>
                    <a:pt x="117" y="192"/>
                    <a:pt x="117" y="192"/>
                    <a:pt x="117" y="192"/>
                  </a:cubicBezTo>
                  <a:cubicBezTo>
                    <a:pt x="117" y="180"/>
                    <a:pt x="138" y="174"/>
                    <a:pt x="159" y="174"/>
                  </a:cubicBezTo>
                  <a:cubicBezTo>
                    <a:pt x="171" y="174"/>
                    <a:pt x="183" y="176"/>
                    <a:pt x="191" y="179"/>
                  </a:cubicBezTo>
                  <a:cubicBezTo>
                    <a:pt x="191" y="141"/>
                    <a:pt x="191" y="141"/>
                    <a:pt x="191" y="141"/>
                  </a:cubicBezTo>
                  <a:cubicBezTo>
                    <a:pt x="191" y="128"/>
                    <a:pt x="213" y="123"/>
                    <a:pt x="234" y="123"/>
                  </a:cubicBezTo>
                  <a:cubicBezTo>
                    <a:pt x="255" y="123"/>
                    <a:pt x="277" y="128"/>
                    <a:pt x="277" y="141"/>
                  </a:cubicBezTo>
                  <a:cubicBezTo>
                    <a:pt x="277" y="295"/>
                    <a:pt x="277" y="295"/>
                    <a:pt x="277" y="295"/>
                  </a:cubicBezTo>
                  <a:close/>
                  <a:moveTo>
                    <a:pt x="214" y="75"/>
                  </a:moveTo>
                  <a:cubicBezTo>
                    <a:pt x="212" y="75"/>
                    <a:pt x="209" y="72"/>
                    <a:pt x="209" y="69"/>
                  </a:cubicBezTo>
                  <a:cubicBezTo>
                    <a:pt x="209" y="66"/>
                    <a:pt x="212" y="64"/>
                    <a:pt x="215" y="64"/>
                  </a:cubicBezTo>
                  <a:cubicBezTo>
                    <a:pt x="246" y="65"/>
                    <a:pt x="246" y="65"/>
                    <a:pt x="246" y="65"/>
                  </a:cubicBezTo>
                  <a:cubicBezTo>
                    <a:pt x="246" y="65"/>
                    <a:pt x="246" y="65"/>
                    <a:pt x="246" y="65"/>
                  </a:cubicBezTo>
                  <a:cubicBezTo>
                    <a:pt x="247" y="65"/>
                    <a:pt x="247" y="65"/>
                    <a:pt x="247" y="65"/>
                  </a:cubicBezTo>
                  <a:cubicBezTo>
                    <a:pt x="247" y="65"/>
                    <a:pt x="248" y="66"/>
                    <a:pt x="249" y="66"/>
                  </a:cubicBezTo>
                  <a:cubicBezTo>
                    <a:pt x="249" y="66"/>
                    <a:pt x="249" y="66"/>
                    <a:pt x="249" y="66"/>
                  </a:cubicBezTo>
                  <a:cubicBezTo>
                    <a:pt x="250" y="66"/>
                    <a:pt x="250" y="66"/>
                    <a:pt x="250" y="67"/>
                  </a:cubicBezTo>
                  <a:cubicBezTo>
                    <a:pt x="251" y="67"/>
                    <a:pt x="251" y="68"/>
                    <a:pt x="251" y="68"/>
                  </a:cubicBezTo>
                  <a:cubicBezTo>
                    <a:pt x="251" y="69"/>
                    <a:pt x="251" y="69"/>
                    <a:pt x="251" y="69"/>
                  </a:cubicBezTo>
                  <a:cubicBezTo>
                    <a:pt x="251" y="71"/>
                    <a:pt x="251" y="71"/>
                    <a:pt x="251" y="71"/>
                  </a:cubicBezTo>
                  <a:cubicBezTo>
                    <a:pt x="251" y="71"/>
                    <a:pt x="251" y="71"/>
                    <a:pt x="251" y="71"/>
                  </a:cubicBezTo>
                  <a:cubicBezTo>
                    <a:pt x="251" y="72"/>
                    <a:pt x="251" y="72"/>
                    <a:pt x="251" y="72"/>
                  </a:cubicBezTo>
                  <a:cubicBezTo>
                    <a:pt x="239" y="100"/>
                    <a:pt x="239" y="100"/>
                    <a:pt x="239" y="100"/>
                  </a:cubicBezTo>
                  <a:cubicBezTo>
                    <a:pt x="238" y="103"/>
                    <a:pt x="236" y="104"/>
                    <a:pt x="234" y="104"/>
                  </a:cubicBezTo>
                  <a:cubicBezTo>
                    <a:pt x="233" y="104"/>
                    <a:pt x="233" y="104"/>
                    <a:pt x="232" y="103"/>
                  </a:cubicBezTo>
                  <a:cubicBezTo>
                    <a:pt x="229" y="102"/>
                    <a:pt x="228" y="99"/>
                    <a:pt x="229" y="96"/>
                  </a:cubicBezTo>
                  <a:cubicBezTo>
                    <a:pt x="234" y="83"/>
                    <a:pt x="234" y="83"/>
                    <a:pt x="234" y="83"/>
                  </a:cubicBezTo>
                  <a:cubicBezTo>
                    <a:pt x="76" y="186"/>
                    <a:pt x="76" y="186"/>
                    <a:pt x="76" y="186"/>
                  </a:cubicBezTo>
                  <a:cubicBezTo>
                    <a:pt x="75" y="187"/>
                    <a:pt x="75" y="187"/>
                    <a:pt x="74" y="187"/>
                  </a:cubicBezTo>
                  <a:cubicBezTo>
                    <a:pt x="72" y="187"/>
                    <a:pt x="70" y="186"/>
                    <a:pt x="69" y="185"/>
                  </a:cubicBezTo>
                  <a:cubicBezTo>
                    <a:pt x="67" y="182"/>
                    <a:pt x="68" y="179"/>
                    <a:pt x="71" y="177"/>
                  </a:cubicBezTo>
                  <a:cubicBezTo>
                    <a:pt x="228" y="76"/>
                    <a:pt x="228" y="76"/>
                    <a:pt x="228" y="76"/>
                  </a:cubicBezTo>
                  <a:lnTo>
                    <a:pt x="214" y="75"/>
                  </a:lnTo>
                  <a:close/>
                  <a:moveTo>
                    <a:pt x="371" y="313"/>
                  </a:moveTo>
                  <a:cubicBezTo>
                    <a:pt x="304" y="313"/>
                    <a:pt x="304" y="313"/>
                    <a:pt x="304" y="313"/>
                  </a:cubicBezTo>
                  <a:cubicBezTo>
                    <a:pt x="301" y="313"/>
                    <a:pt x="298" y="311"/>
                    <a:pt x="298" y="307"/>
                  </a:cubicBezTo>
                  <a:cubicBezTo>
                    <a:pt x="298" y="304"/>
                    <a:pt x="301" y="302"/>
                    <a:pt x="304" y="302"/>
                  </a:cubicBezTo>
                  <a:cubicBezTo>
                    <a:pt x="371" y="302"/>
                    <a:pt x="371" y="302"/>
                    <a:pt x="371" y="302"/>
                  </a:cubicBezTo>
                  <a:cubicBezTo>
                    <a:pt x="374" y="302"/>
                    <a:pt x="376" y="304"/>
                    <a:pt x="376" y="307"/>
                  </a:cubicBezTo>
                  <a:cubicBezTo>
                    <a:pt x="376" y="311"/>
                    <a:pt x="374" y="313"/>
                    <a:pt x="371" y="313"/>
                  </a:cubicBezTo>
                  <a:close/>
                  <a:moveTo>
                    <a:pt x="298" y="281"/>
                  </a:moveTo>
                  <a:cubicBezTo>
                    <a:pt x="298" y="278"/>
                    <a:pt x="301" y="275"/>
                    <a:pt x="304" y="275"/>
                  </a:cubicBezTo>
                  <a:cubicBezTo>
                    <a:pt x="343" y="275"/>
                    <a:pt x="343" y="275"/>
                    <a:pt x="343" y="275"/>
                  </a:cubicBezTo>
                  <a:cubicBezTo>
                    <a:pt x="346" y="275"/>
                    <a:pt x="349" y="277"/>
                    <a:pt x="349" y="281"/>
                  </a:cubicBezTo>
                  <a:cubicBezTo>
                    <a:pt x="349" y="284"/>
                    <a:pt x="347" y="286"/>
                    <a:pt x="343" y="286"/>
                  </a:cubicBezTo>
                  <a:cubicBezTo>
                    <a:pt x="304" y="286"/>
                    <a:pt x="304" y="286"/>
                    <a:pt x="304" y="286"/>
                  </a:cubicBezTo>
                  <a:cubicBezTo>
                    <a:pt x="301" y="286"/>
                    <a:pt x="298" y="284"/>
                    <a:pt x="298" y="281"/>
                  </a:cubicBezTo>
                  <a:close/>
                  <a:moveTo>
                    <a:pt x="438" y="313"/>
                  </a:moveTo>
                  <a:cubicBezTo>
                    <a:pt x="387" y="313"/>
                    <a:pt x="387" y="313"/>
                    <a:pt x="387" y="313"/>
                  </a:cubicBezTo>
                  <a:cubicBezTo>
                    <a:pt x="384" y="313"/>
                    <a:pt x="381" y="311"/>
                    <a:pt x="381" y="307"/>
                  </a:cubicBezTo>
                  <a:cubicBezTo>
                    <a:pt x="381" y="304"/>
                    <a:pt x="383" y="302"/>
                    <a:pt x="387" y="302"/>
                  </a:cubicBezTo>
                  <a:cubicBezTo>
                    <a:pt x="438" y="302"/>
                    <a:pt x="438" y="302"/>
                    <a:pt x="438" y="302"/>
                  </a:cubicBezTo>
                  <a:cubicBezTo>
                    <a:pt x="440" y="302"/>
                    <a:pt x="443" y="304"/>
                    <a:pt x="443" y="307"/>
                  </a:cubicBezTo>
                  <a:cubicBezTo>
                    <a:pt x="443" y="311"/>
                    <a:pt x="440" y="313"/>
                    <a:pt x="438" y="313"/>
                  </a:cubicBezTo>
                  <a:close/>
                  <a:moveTo>
                    <a:pt x="456" y="286"/>
                  </a:moveTo>
                  <a:cubicBezTo>
                    <a:pt x="360" y="286"/>
                    <a:pt x="360" y="286"/>
                    <a:pt x="360" y="286"/>
                  </a:cubicBezTo>
                  <a:cubicBezTo>
                    <a:pt x="357" y="286"/>
                    <a:pt x="354" y="284"/>
                    <a:pt x="354" y="281"/>
                  </a:cubicBezTo>
                  <a:cubicBezTo>
                    <a:pt x="354" y="277"/>
                    <a:pt x="356" y="275"/>
                    <a:pt x="360" y="275"/>
                  </a:cubicBezTo>
                  <a:cubicBezTo>
                    <a:pt x="457" y="275"/>
                    <a:pt x="457" y="275"/>
                    <a:pt x="457" y="275"/>
                  </a:cubicBezTo>
                  <a:cubicBezTo>
                    <a:pt x="459" y="275"/>
                    <a:pt x="462" y="277"/>
                    <a:pt x="462" y="281"/>
                  </a:cubicBezTo>
                  <a:cubicBezTo>
                    <a:pt x="462" y="284"/>
                    <a:pt x="459" y="286"/>
                    <a:pt x="456" y="286"/>
                  </a:cubicBezTo>
                  <a:close/>
                  <a:moveTo>
                    <a:pt x="456" y="260"/>
                  </a:moveTo>
                  <a:cubicBezTo>
                    <a:pt x="304" y="260"/>
                    <a:pt x="304" y="260"/>
                    <a:pt x="304" y="260"/>
                  </a:cubicBezTo>
                  <a:cubicBezTo>
                    <a:pt x="301" y="260"/>
                    <a:pt x="298" y="257"/>
                    <a:pt x="298" y="254"/>
                  </a:cubicBezTo>
                  <a:cubicBezTo>
                    <a:pt x="298" y="251"/>
                    <a:pt x="301" y="248"/>
                    <a:pt x="304" y="248"/>
                  </a:cubicBezTo>
                  <a:cubicBezTo>
                    <a:pt x="456" y="248"/>
                    <a:pt x="456" y="248"/>
                    <a:pt x="456" y="248"/>
                  </a:cubicBezTo>
                  <a:cubicBezTo>
                    <a:pt x="459" y="248"/>
                    <a:pt x="462" y="251"/>
                    <a:pt x="462" y="254"/>
                  </a:cubicBezTo>
                  <a:cubicBezTo>
                    <a:pt x="462" y="257"/>
                    <a:pt x="459" y="260"/>
                    <a:pt x="456" y="260"/>
                  </a:cubicBezTo>
                  <a:close/>
                  <a:moveTo>
                    <a:pt x="382" y="112"/>
                  </a:moveTo>
                  <a:cubicBezTo>
                    <a:pt x="379" y="112"/>
                    <a:pt x="376" y="109"/>
                    <a:pt x="376" y="106"/>
                  </a:cubicBezTo>
                  <a:cubicBezTo>
                    <a:pt x="376" y="82"/>
                    <a:pt x="376" y="82"/>
                    <a:pt x="376" y="82"/>
                  </a:cubicBezTo>
                  <a:cubicBezTo>
                    <a:pt x="376" y="80"/>
                    <a:pt x="379" y="77"/>
                    <a:pt x="382" y="77"/>
                  </a:cubicBezTo>
                  <a:cubicBezTo>
                    <a:pt x="402" y="77"/>
                    <a:pt x="402" y="77"/>
                    <a:pt x="402" y="77"/>
                  </a:cubicBezTo>
                  <a:cubicBezTo>
                    <a:pt x="402" y="59"/>
                    <a:pt x="402" y="59"/>
                    <a:pt x="402" y="59"/>
                  </a:cubicBezTo>
                  <a:cubicBezTo>
                    <a:pt x="402" y="56"/>
                    <a:pt x="404" y="53"/>
                    <a:pt x="407" y="53"/>
                  </a:cubicBezTo>
                  <a:cubicBezTo>
                    <a:pt x="454" y="53"/>
                    <a:pt x="454" y="53"/>
                    <a:pt x="454" y="53"/>
                  </a:cubicBezTo>
                  <a:cubicBezTo>
                    <a:pt x="457" y="53"/>
                    <a:pt x="459" y="55"/>
                    <a:pt x="459" y="59"/>
                  </a:cubicBezTo>
                  <a:cubicBezTo>
                    <a:pt x="459" y="153"/>
                    <a:pt x="459" y="153"/>
                    <a:pt x="459" y="153"/>
                  </a:cubicBezTo>
                  <a:cubicBezTo>
                    <a:pt x="459" y="177"/>
                    <a:pt x="459" y="177"/>
                    <a:pt x="459" y="177"/>
                  </a:cubicBezTo>
                  <a:cubicBezTo>
                    <a:pt x="459" y="180"/>
                    <a:pt x="457" y="183"/>
                    <a:pt x="454" y="183"/>
                  </a:cubicBezTo>
                  <a:cubicBezTo>
                    <a:pt x="418" y="183"/>
                    <a:pt x="418" y="183"/>
                    <a:pt x="418" y="183"/>
                  </a:cubicBezTo>
                  <a:cubicBezTo>
                    <a:pt x="415" y="183"/>
                    <a:pt x="412" y="180"/>
                    <a:pt x="412" y="177"/>
                  </a:cubicBezTo>
                  <a:cubicBezTo>
                    <a:pt x="412" y="159"/>
                    <a:pt x="412" y="159"/>
                    <a:pt x="412" y="159"/>
                  </a:cubicBezTo>
                  <a:cubicBezTo>
                    <a:pt x="366" y="159"/>
                    <a:pt x="366" y="159"/>
                    <a:pt x="366" y="159"/>
                  </a:cubicBezTo>
                  <a:cubicBezTo>
                    <a:pt x="364" y="159"/>
                    <a:pt x="361" y="157"/>
                    <a:pt x="361" y="154"/>
                  </a:cubicBezTo>
                  <a:cubicBezTo>
                    <a:pt x="361" y="130"/>
                    <a:pt x="361" y="130"/>
                    <a:pt x="361" y="130"/>
                  </a:cubicBezTo>
                  <a:cubicBezTo>
                    <a:pt x="361" y="127"/>
                    <a:pt x="363" y="124"/>
                    <a:pt x="366" y="124"/>
                  </a:cubicBezTo>
                  <a:cubicBezTo>
                    <a:pt x="391" y="124"/>
                    <a:pt x="391" y="124"/>
                    <a:pt x="391" y="124"/>
                  </a:cubicBezTo>
                  <a:cubicBezTo>
                    <a:pt x="391" y="112"/>
                    <a:pt x="391" y="112"/>
                    <a:pt x="391" y="112"/>
                  </a:cubicBezTo>
                  <a:lnTo>
                    <a:pt x="382" y="112"/>
                  </a:lnTo>
                  <a:close/>
                  <a:moveTo>
                    <a:pt x="410" y="221"/>
                  </a:moveTo>
                  <a:cubicBezTo>
                    <a:pt x="413" y="221"/>
                    <a:pt x="416" y="224"/>
                    <a:pt x="416" y="227"/>
                  </a:cubicBezTo>
                  <a:cubicBezTo>
                    <a:pt x="416" y="230"/>
                    <a:pt x="413" y="233"/>
                    <a:pt x="410" y="233"/>
                  </a:cubicBezTo>
                  <a:cubicBezTo>
                    <a:pt x="321" y="233"/>
                    <a:pt x="321" y="233"/>
                    <a:pt x="321" y="233"/>
                  </a:cubicBezTo>
                  <a:cubicBezTo>
                    <a:pt x="318" y="233"/>
                    <a:pt x="315" y="230"/>
                    <a:pt x="315" y="227"/>
                  </a:cubicBezTo>
                  <a:cubicBezTo>
                    <a:pt x="315" y="224"/>
                    <a:pt x="318" y="221"/>
                    <a:pt x="321" y="221"/>
                  </a:cubicBezTo>
                  <a:lnTo>
                    <a:pt x="410" y="221"/>
                  </a:lnTo>
                  <a:close/>
                  <a:moveTo>
                    <a:pt x="456" y="233"/>
                  </a:moveTo>
                  <a:cubicBezTo>
                    <a:pt x="427" y="233"/>
                    <a:pt x="427" y="233"/>
                    <a:pt x="427" y="233"/>
                  </a:cubicBezTo>
                  <a:cubicBezTo>
                    <a:pt x="424" y="233"/>
                    <a:pt x="421" y="230"/>
                    <a:pt x="421" y="227"/>
                  </a:cubicBezTo>
                  <a:cubicBezTo>
                    <a:pt x="421" y="224"/>
                    <a:pt x="424" y="221"/>
                    <a:pt x="427" y="221"/>
                  </a:cubicBezTo>
                  <a:cubicBezTo>
                    <a:pt x="456" y="221"/>
                    <a:pt x="456" y="221"/>
                    <a:pt x="456" y="221"/>
                  </a:cubicBezTo>
                  <a:cubicBezTo>
                    <a:pt x="459" y="221"/>
                    <a:pt x="462" y="224"/>
                    <a:pt x="462" y="227"/>
                  </a:cubicBezTo>
                  <a:cubicBezTo>
                    <a:pt x="462" y="230"/>
                    <a:pt x="459" y="233"/>
                    <a:pt x="456" y="233"/>
                  </a:cubicBezTo>
                  <a:close/>
                  <a:moveTo>
                    <a:pt x="493" y="26"/>
                  </a:moveTo>
                  <a:cubicBezTo>
                    <a:pt x="11" y="26"/>
                    <a:pt x="11" y="26"/>
                    <a:pt x="11" y="26"/>
                  </a:cubicBezTo>
                  <a:cubicBezTo>
                    <a:pt x="11" y="11"/>
                    <a:pt x="11" y="11"/>
                    <a:pt x="11" y="11"/>
                  </a:cubicBezTo>
                  <a:cubicBezTo>
                    <a:pt x="493" y="11"/>
                    <a:pt x="493" y="11"/>
                    <a:pt x="493" y="11"/>
                  </a:cubicBezTo>
                  <a:lnTo>
                    <a:pt x="493"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5">
              <a:extLst>
                <a:ext uri="{FF2B5EF4-FFF2-40B4-BE49-F238E27FC236}">
                  <a16:creationId xmlns:a16="http://schemas.microsoft.com/office/drawing/2014/main" id="{29FDB847-486C-9797-BA76-E4E1912B88D3}"/>
                </a:ext>
              </a:extLst>
            </p:cNvPr>
            <p:cNvSpPr>
              <a:spLocks/>
            </p:cNvSpPr>
            <p:nvPr/>
          </p:nvSpPr>
          <p:spPr bwMode="auto">
            <a:xfrm>
              <a:off x="-1079500" y="5599113"/>
              <a:ext cx="93662" cy="28575"/>
            </a:xfrm>
            <a:custGeom>
              <a:avLst/>
              <a:gdLst>
                <a:gd name="T0" fmla="*/ 0 w 64"/>
                <a:gd name="T1" fmla="*/ 0 h 20"/>
                <a:gd name="T2" fmla="*/ 0 w 64"/>
                <a:gd name="T3" fmla="*/ 13 h 20"/>
                <a:gd name="T4" fmla="*/ 32 w 64"/>
                <a:gd name="T5" fmla="*/ 20 h 20"/>
                <a:gd name="T6" fmla="*/ 64 w 64"/>
                <a:gd name="T7" fmla="*/ 13 h 20"/>
                <a:gd name="T8" fmla="*/ 64 w 64"/>
                <a:gd name="T9" fmla="*/ 0 h 20"/>
                <a:gd name="T10" fmla="*/ 32 w 64"/>
                <a:gd name="T11" fmla="*/ 5 h 20"/>
                <a:gd name="T12" fmla="*/ 0 w 6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0" y="0"/>
                  </a:moveTo>
                  <a:cubicBezTo>
                    <a:pt x="0" y="13"/>
                    <a:pt x="0" y="13"/>
                    <a:pt x="0" y="13"/>
                  </a:cubicBezTo>
                  <a:cubicBezTo>
                    <a:pt x="1" y="15"/>
                    <a:pt x="11" y="20"/>
                    <a:pt x="32" y="20"/>
                  </a:cubicBezTo>
                  <a:cubicBezTo>
                    <a:pt x="52" y="20"/>
                    <a:pt x="62" y="15"/>
                    <a:pt x="64" y="13"/>
                  </a:cubicBezTo>
                  <a:cubicBezTo>
                    <a:pt x="64" y="0"/>
                    <a:pt x="64" y="0"/>
                    <a:pt x="64" y="0"/>
                  </a:cubicBezTo>
                  <a:cubicBezTo>
                    <a:pt x="55" y="3"/>
                    <a:pt x="43" y="5"/>
                    <a:pt x="32" y="5"/>
                  </a:cubicBezTo>
                  <a:cubicBezTo>
                    <a:pt x="19" y="6"/>
                    <a:pt x="7"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6">
              <a:extLst>
                <a:ext uri="{FF2B5EF4-FFF2-40B4-BE49-F238E27FC236}">
                  <a16:creationId xmlns:a16="http://schemas.microsoft.com/office/drawing/2014/main" id="{B1366162-3999-9286-0684-B544F45CAD3E}"/>
                </a:ext>
              </a:extLst>
            </p:cNvPr>
            <p:cNvSpPr>
              <a:spLocks/>
            </p:cNvSpPr>
            <p:nvPr/>
          </p:nvSpPr>
          <p:spPr bwMode="auto">
            <a:xfrm>
              <a:off x="-1189038" y="5711825"/>
              <a:ext cx="93662" cy="28575"/>
            </a:xfrm>
            <a:custGeom>
              <a:avLst/>
              <a:gdLst>
                <a:gd name="T0" fmla="*/ 0 w 64"/>
                <a:gd name="T1" fmla="*/ 0 h 20"/>
                <a:gd name="T2" fmla="*/ 0 w 64"/>
                <a:gd name="T3" fmla="*/ 13 h 20"/>
                <a:gd name="T4" fmla="*/ 32 w 64"/>
                <a:gd name="T5" fmla="*/ 20 h 20"/>
                <a:gd name="T6" fmla="*/ 64 w 64"/>
                <a:gd name="T7" fmla="*/ 13 h 20"/>
                <a:gd name="T8" fmla="*/ 64 w 64"/>
                <a:gd name="T9" fmla="*/ 0 h 20"/>
                <a:gd name="T10" fmla="*/ 32 w 64"/>
                <a:gd name="T11" fmla="*/ 5 h 20"/>
                <a:gd name="T12" fmla="*/ 0 w 6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0" y="0"/>
                  </a:moveTo>
                  <a:cubicBezTo>
                    <a:pt x="0" y="13"/>
                    <a:pt x="0" y="13"/>
                    <a:pt x="0" y="13"/>
                  </a:cubicBezTo>
                  <a:cubicBezTo>
                    <a:pt x="1" y="15"/>
                    <a:pt x="12" y="20"/>
                    <a:pt x="32" y="20"/>
                  </a:cubicBezTo>
                  <a:cubicBezTo>
                    <a:pt x="52" y="20"/>
                    <a:pt x="63" y="15"/>
                    <a:pt x="64" y="13"/>
                  </a:cubicBezTo>
                  <a:cubicBezTo>
                    <a:pt x="64" y="0"/>
                    <a:pt x="64" y="0"/>
                    <a:pt x="64" y="0"/>
                  </a:cubicBezTo>
                  <a:cubicBezTo>
                    <a:pt x="56" y="3"/>
                    <a:pt x="44" y="5"/>
                    <a:pt x="32" y="5"/>
                  </a:cubicBezTo>
                  <a:cubicBezTo>
                    <a:pt x="20" y="6"/>
                    <a:pt x="8"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7">
              <a:extLst>
                <a:ext uri="{FF2B5EF4-FFF2-40B4-BE49-F238E27FC236}">
                  <a16:creationId xmlns:a16="http://schemas.microsoft.com/office/drawing/2014/main" id="{52D1215B-D7E2-8FBC-826C-1C439B90ECC1}"/>
                </a:ext>
              </a:extLst>
            </p:cNvPr>
            <p:cNvSpPr>
              <a:spLocks/>
            </p:cNvSpPr>
            <p:nvPr/>
          </p:nvSpPr>
          <p:spPr bwMode="auto">
            <a:xfrm>
              <a:off x="-1189038" y="5748338"/>
              <a:ext cx="93662" cy="30163"/>
            </a:xfrm>
            <a:custGeom>
              <a:avLst/>
              <a:gdLst>
                <a:gd name="T0" fmla="*/ 0 w 64"/>
                <a:gd name="T1" fmla="*/ 1 h 21"/>
                <a:gd name="T2" fmla="*/ 0 w 64"/>
                <a:gd name="T3" fmla="*/ 14 h 21"/>
                <a:gd name="T4" fmla="*/ 32 w 64"/>
                <a:gd name="T5" fmla="*/ 21 h 21"/>
                <a:gd name="T6" fmla="*/ 64 w 64"/>
                <a:gd name="T7" fmla="*/ 13 h 21"/>
                <a:gd name="T8" fmla="*/ 64 w 64"/>
                <a:gd name="T9" fmla="*/ 0 h 21"/>
                <a:gd name="T10" fmla="*/ 32 w 64"/>
                <a:gd name="T11" fmla="*/ 5 h 21"/>
                <a:gd name="T12" fmla="*/ 0 w 64"/>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64" h="21">
                  <a:moveTo>
                    <a:pt x="0" y="1"/>
                  </a:moveTo>
                  <a:cubicBezTo>
                    <a:pt x="0" y="14"/>
                    <a:pt x="0" y="14"/>
                    <a:pt x="0" y="14"/>
                  </a:cubicBezTo>
                  <a:cubicBezTo>
                    <a:pt x="1" y="16"/>
                    <a:pt x="12" y="21"/>
                    <a:pt x="32" y="21"/>
                  </a:cubicBezTo>
                  <a:cubicBezTo>
                    <a:pt x="52" y="21"/>
                    <a:pt x="63" y="16"/>
                    <a:pt x="64" y="13"/>
                  </a:cubicBezTo>
                  <a:cubicBezTo>
                    <a:pt x="64" y="0"/>
                    <a:pt x="64" y="0"/>
                    <a:pt x="64" y="0"/>
                  </a:cubicBezTo>
                  <a:cubicBezTo>
                    <a:pt x="56" y="4"/>
                    <a:pt x="44" y="5"/>
                    <a:pt x="32" y="5"/>
                  </a:cubicBezTo>
                  <a:cubicBezTo>
                    <a:pt x="20" y="6"/>
                    <a:pt x="8"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8">
              <a:extLst>
                <a:ext uri="{FF2B5EF4-FFF2-40B4-BE49-F238E27FC236}">
                  <a16:creationId xmlns:a16="http://schemas.microsoft.com/office/drawing/2014/main" id="{D2C322A6-94C7-A0E6-EC54-65A08731B866}"/>
                </a:ext>
              </a:extLst>
            </p:cNvPr>
            <p:cNvSpPr>
              <a:spLocks/>
            </p:cNvSpPr>
            <p:nvPr/>
          </p:nvSpPr>
          <p:spPr bwMode="auto">
            <a:xfrm>
              <a:off x="-1189038" y="5637213"/>
              <a:ext cx="93662" cy="28575"/>
            </a:xfrm>
            <a:custGeom>
              <a:avLst/>
              <a:gdLst>
                <a:gd name="T0" fmla="*/ 0 w 64"/>
                <a:gd name="T1" fmla="*/ 0 h 20"/>
                <a:gd name="T2" fmla="*/ 0 w 64"/>
                <a:gd name="T3" fmla="*/ 13 h 20"/>
                <a:gd name="T4" fmla="*/ 32 w 64"/>
                <a:gd name="T5" fmla="*/ 20 h 20"/>
                <a:gd name="T6" fmla="*/ 64 w 64"/>
                <a:gd name="T7" fmla="*/ 12 h 20"/>
                <a:gd name="T8" fmla="*/ 64 w 64"/>
                <a:gd name="T9" fmla="*/ 0 h 20"/>
                <a:gd name="T10" fmla="*/ 32 w 64"/>
                <a:gd name="T11" fmla="*/ 5 h 20"/>
                <a:gd name="T12" fmla="*/ 0 w 6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0" y="0"/>
                  </a:moveTo>
                  <a:cubicBezTo>
                    <a:pt x="0" y="13"/>
                    <a:pt x="0" y="13"/>
                    <a:pt x="0" y="13"/>
                  </a:cubicBezTo>
                  <a:cubicBezTo>
                    <a:pt x="1" y="15"/>
                    <a:pt x="12" y="20"/>
                    <a:pt x="32" y="20"/>
                  </a:cubicBezTo>
                  <a:cubicBezTo>
                    <a:pt x="52" y="20"/>
                    <a:pt x="63" y="15"/>
                    <a:pt x="64" y="12"/>
                  </a:cubicBezTo>
                  <a:cubicBezTo>
                    <a:pt x="64" y="0"/>
                    <a:pt x="64" y="0"/>
                    <a:pt x="64" y="0"/>
                  </a:cubicBezTo>
                  <a:cubicBezTo>
                    <a:pt x="56" y="4"/>
                    <a:pt x="44" y="5"/>
                    <a:pt x="32" y="5"/>
                  </a:cubicBezTo>
                  <a:cubicBezTo>
                    <a:pt x="20" y="6"/>
                    <a:pt x="8"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9">
              <a:extLst>
                <a:ext uri="{FF2B5EF4-FFF2-40B4-BE49-F238E27FC236}">
                  <a16:creationId xmlns:a16="http://schemas.microsoft.com/office/drawing/2014/main" id="{F84098E3-9DF2-06DC-C5C5-35933A6CA6A1}"/>
                </a:ext>
              </a:extLst>
            </p:cNvPr>
            <p:cNvSpPr>
              <a:spLocks noEditPoints="1"/>
            </p:cNvSpPr>
            <p:nvPr/>
          </p:nvSpPr>
          <p:spPr bwMode="auto">
            <a:xfrm>
              <a:off x="-1300163" y="5684838"/>
              <a:ext cx="93662" cy="9366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27 h 64"/>
                <a:gd name="T12" fmla="*/ 46 w 64"/>
                <a:gd name="T13" fmla="*/ 41 h 64"/>
                <a:gd name="T14" fmla="*/ 37 w 64"/>
                <a:gd name="T15" fmla="*/ 54 h 64"/>
                <a:gd name="T16" fmla="*/ 37 w 64"/>
                <a:gd name="T17" fmla="*/ 56 h 64"/>
                <a:gd name="T18" fmla="*/ 32 w 64"/>
                <a:gd name="T19" fmla="*/ 62 h 64"/>
                <a:gd name="T20" fmla="*/ 26 w 64"/>
                <a:gd name="T21" fmla="*/ 56 h 64"/>
                <a:gd name="T22" fmla="*/ 26 w 64"/>
                <a:gd name="T23" fmla="*/ 55 h 64"/>
                <a:gd name="T24" fmla="*/ 23 w 64"/>
                <a:gd name="T25" fmla="*/ 55 h 64"/>
                <a:gd name="T26" fmla="*/ 18 w 64"/>
                <a:gd name="T27" fmla="*/ 50 h 64"/>
                <a:gd name="T28" fmla="*/ 23 w 64"/>
                <a:gd name="T29" fmla="*/ 44 h 64"/>
                <a:gd name="T30" fmla="*/ 32 w 64"/>
                <a:gd name="T31" fmla="*/ 44 h 64"/>
                <a:gd name="T32" fmla="*/ 35 w 64"/>
                <a:gd name="T33" fmla="*/ 41 h 64"/>
                <a:gd name="T34" fmla="*/ 32 w 64"/>
                <a:gd name="T35" fmla="*/ 38 h 64"/>
                <a:gd name="T36" fmla="*/ 18 w 64"/>
                <a:gd name="T37" fmla="*/ 24 h 64"/>
                <a:gd name="T38" fmla="*/ 26 w 64"/>
                <a:gd name="T39" fmla="*/ 11 h 64"/>
                <a:gd name="T40" fmla="*/ 26 w 64"/>
                <a:gd name="T41" fmla="*/ 9 h 64"/>
                <a:gd name="T42" fmla="*/ 32 w 64"/>
                <a:gd name="T43" fmla="*/ 4 h 64"/>
                <a:gd name="T44" fmla="*/ 37 w 64"/>
                <a:gd name="T45" fmla="*/ 9 h 64"/>
                <a:gd name="T46" fmla="*/ 37 w 64"/>
                <a:gd name="T47" fmla="*/ 10 h 64"/>
                <a:gd name="T48" fmla="*/ 40 w 64"/>
                <a:gd name="T49" fmla="*/ 10 h 64"/>
                <a:gd name="T50" fmla="*/ 46 w 64"/>
                <a:gd name="T51" fmla="*/ 16 h 64"/>
                <a:gd name="T52" fmla="*/ 40 w 64"/>
                <a:gd name="T53" fmla="*/ 22 h 64"/>
                <a:gd name="T54" fmla="*/ 32 w 64"/>
                <a:gd name="T55" fmla="*/ 22 h 64"/>
                <a:gd name="T56" fmla="*/ 29 w 64"/>
                <a:gd name="T57" fmla="*/ 24 h 64"/>
                <a:gd name="T58" fmla="*/ 32 w 64"/>
                <a:gd name="T59"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64">
                  <a:moveTo>
                    <a:pt x="32" y="0"/>
                  </a:moveTo>
                  <a:cubicBezTo>
                    <a:pt x="14" y="0"/>
                    <a:pt x="0" y="14"/>
                    <a:pt x="0" y="32"/>
                  </a:cubicBezTo>
                  <a:cubicBezTo>
                    <a:pt x="0" y="50"/>
                    <a:pt x="14" y="64"/>
                    <a:pt x="32" y="64"/>
                  </a:cubicBezTo>
                  <a:cubicBezTo>
                    <a:pt x="49" y="64"/>
                    <a:pt x="64" y="50"/>
                    <a:pt x="64" y="32"/>
                  </a:cubicBezTo>
                  <a:cubicBezTo>
                    <a:pt x="64" y="14"/>
                    <a:pt x="49" y="0"/>
                    <a:pt x="32" y="0"/>
                  </a:cubicBezTo>
                  <a:close/>
                  <a:moveTo>
                    <a:pt x="32" y="27"/>
                  </a:moveTo>
                  <a:cubicBezTo>
                    <a:pt x="40" y="27"/>
                    <a:pt x="46" y="33"/>
                    <a:pt x="46" y="41"/>
                  </a:cubicBezTo>
                  <a:cubicBezTo>
                    <a:pt x="46" y="47"/>
                    <a:pt x="42" y="52"/>
                    <a:pt x="37" y="54"/>
                  </a:cubicBezTo>
                  <a:cubicBezTo>
                    <a:pt x="37" y="56"/>
                    <a:pt x="37" y="56"/>
                    <a:pt x="37" y="56"/>
                  </a:cubicBezTo>
                  <a:cubicBezTo>
                    <a:pt x="37" y="59"/>
                    <a:pt x="35" y="62"/>
                    <a:pt x="32" y="62"/>
                  </a:cubicBezTo>
                  <a:cubicBezTo>
                    <a:pt x="28" y="62"/>
                    <a:pt x="26" y="60"/>
                    <a:pt x="26" y="56"/>
                  </a:cubicBezTo>
                  <a:cubicBezTo>
                    <a:pt x="26" y="55"/>
                    <a:pt x="26" y="55"/>
                    <a:pt x="26" y="55"/>
                  </a:cubicBezTo>
                  <a:cubicBezTo>
                    <a:pt x="23" y="55"/>
                    <a:pt x="23" y="55"/>
                    <a:pt x="23" y="55"/>
                  </a:cubicBezTo>
                  <a:cubicBezTo>
                    <a:pt x="21" y="55"/>
                    <a:pt x="18" y="53"/>
                    <a:pt x="18" y="50"/>
                  </a:cubicBezTo>
                  <a:cubicBezTo>
                    <a:pt x="18" y="46"/>
                    <a:pt x="20" y="44"/>
                    <a:pt x="23" y="44"/>
                  </a:cubicBezTo>
                  <a:cubicBezTo>
                    <a:pt x="32" y="44"/>
                    <a:pt x="32" y="44"/>
                    <a:pt x="32" y="44"/>
                  </a:cubicBezTo>
                  <a:cubicBezTo>
                    <a:pt x="34" y="44"/>
                    <a:pt x="35" y="43"/>
                    <a:pt x="35" y="41"/>
                  </a:cubicBezTo>
                  <a:cubicBezTo>
                    <a:pt x="35" y="39"/>
                    <a:pt x="34" y="38"/>
                    <a:pt x="32" y="38"/>
                  </a:cubicBezTo>
                  <a:cubicBezTo>
                    <a:pt x="24" y="38"/>
                    <a:pt x="18" y="32"/>
                    <a:pt x="18" y="24"/>
                  </a:cubicBezTo>
                  <a:cubicBezTo>
                    <a:pt x="18" y="19"/>
                    <a:pt x="21" y="14"/>
                    <a:pt x="26" y="11"/>
                  </a:cubicBezTo>
                  <a:cubicBezTo>
                    <a:pt x="26" y="9"/>
                    <a:pt x="26" y="9"/>
                    <a:pt x="26" y="9"/>
                  </a:cubicBezTo>
                  <a:cubicBezTo>
                    <a:pt x="26" y="6"/>
                    <a:pt x="28" y="4"/>
                    <a:pt x="32" y="4"/>
                  </a:cubicBezTo>
                  <a:cubicBezTo>
                    <a:pt x="35" y="4"/>
                    <a:pt x="37" y="6"/>
                    <a:pt x="37" y="9"/>
                  </a:cubicBezTo>
                  <a:cubicBezTo>
                    <a:pt x="37" y="10"/>
                    <a:pt x="37" y="10"/>
                    <a:pt x="37" y="10"/>
                  </a:cubicBezTo>
                  <a:cubicBezTo>
                    <a:pt x="40" y="10"/>
                    <a:pt x="40" y="10"/>
                    <a:pt x="40" y="10"/>
                  </a:cubicBezTo>
                  <a:cubicBezTo>
                    <a:pt x="43" y="10"/>
                    <a:pt x="46" y="13"/>
                    <a:pt x="46" y="16"/>
                  </a:cubicBezTo>
                  <a:cubicBezTo>
                    <a:pt x="46" y="19"/>
                    <a:pt x="44" y="22"/>
                    <a:pt x="40" y="22"/>
                  </a:cubicBezTo>
                  <a:cubicBezTo>
                    <a:pt x="32" y="22"/>
                    <a:pt x="32" y="22"/>
                    <a:pt x="32" y="22"/>
                  </a:cubicBezTo>
                  <a:cubicBezTo>
                    <a:pt x="30" y="22"/>
                    <a:pt x="29" y="23"/>
                    <a:pt x="29" y="24"/>
                  </a:cubicBezTo>
                  <a:cubicBezTo>
                    <a:pt x="29" y="26"/>
                    <a:pt x="30" y="27"/>
                    <a:pt x="3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0">
              <a:extLst>
                <a:ext uri="{FF2B5EF4-FFF2-40B4-BE49-F238E27FC236}">
                  <a16:creationId xmlns:a16="http://schemas.microsoft.com/office/drawing/2014/main" id="{55CBAA2E-3B75-41CE-6EB8-F2E9E9AAF3E2}"/>
                </a:ext>
              </a:extLst>
            </p:cNvPr>
            <p:cNvSpPr>
              <a:spLocks/>
            </p:cNvSpPr>
            <p:nvPr/>
          </p:nvSpPr>
          <p:spPr bwMode="auto">
            <a:xfrm>
              <a:off x="-1189038" y="5673725"/>
              <a:ext cx="93662" cy="30163"/>
            </a:xfrm>
            <a:custGeom>
              <a:avLst/>
              <a:gdLst>
                <a:gd name="T0" fmla="*/ 0 w 64"/>
                <a:gd name="T1" fmla="*/ 1 h 21"/>
                <a:gd name="T2" fmla="*/ 0 w 64"/>
                <a:gd name="T3" fmla="*/ 14 h 21"/>
                <a:gd name="T4" fmla="*/ 32 w 64"/>
                <a:gd name="T5" fmla="*/ 21 h 21"/>
                <a:gd name="T6" fmla="*/ 64 w 64"/>
                <a:gd name="T7" fmla="*/ 13 h 21"/>
                <a:gd name="T8" fmla="*/ 64 w 64"/>
                <a:gd name="T9" fmla="*/ 0 h 21"/>
                <a:gd name="T10" fmla="*/ 32 w 64"/>
                <a:gd name="T11" fmla="*/ 5 h 21"/>
                <a:gd name="T12" fmla="*/ 0 w 64"/>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64" h="21">
                  <a:moveTo>
                    <a:pt x="0" y="1"/>
                  </a:moveTo>
                  <a:cubicBezTo>
                    <a:pt x="0" y="14"/>
                    <a:pt x="0" y="14"/>
                    <a:pt x="0" y="14"/>
                  </a:cubicBezTo>
                  <a:cubicBezTo>
                    <a:pt x="1" y="16"/>
                    <a:pt x="12" y="21"/>
                    <a:pt x="32" y="21"/>
                  </a:cubicBezTo>
                  <a:cubicBezTo>
                    <a:pt x="52" y="21"/>
                    <a:pt x="63" y="16"/>
                    <a:pt x="64" y="13"/>
                  </a:cubicBezTo>
                  <a:cubicBezTo>
                    <a:pt x="64" y="0"/>
                    <a:pt x="64" y="0"/>
                    <a:pt x="64" y="0"/>
                  </a:cubicBezTo>
                  <a:cubicBezTo>
                    <a:pt x="56" y="4"/>
                    <a:pt x="44" y="5"/>
                    <a:pt x="32" y="5"/>
                  </a:cubicBezTo>
                  <a:cubicBezTo>
                    <a:pt x="20" y="6"/>
                    <a:pt x="8" y="4"/>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1">
              <a:extLst>
                <a:ext uri="{FF2B5EF4-FFF2-40B4-BE49-F238E27FC236}">
                  <a16:creationId xmlns:a16="http://schemas.microsoft.com/office/drawing/2014/main" id="{3967C62A-EF34-B64F-A594-677240C13CA8}"/>
                </a:ext>
              </a:extLst>
            </p:cNvPr>
            <p:cNvSpPr>
              <a:spLocks/>
            </p:cNvSpPr>
            <p:nvPr/>
          </p:nvSpPr>
          <p:spPr bwMode="auto">
            <a:xfrm>
              <a:off x="-1079500" y="5562600"/>
              <a:ext cx="93662" cy="28575"/>
            </a:xfrm>
            <a:custGeom>
              <a:avLst/>
              <a:gdLst>
                <a:gd name="T0" fmla="*/ 0 w 64"/>
                <a:gd name="T1" fmla="*/ 0 h 20"/>
                <a:gd name="T2" fmla="*/ 0 w 64"/>
                <a:gd name="T3" fmla="*/ 13 h 20"/>
                <a:gd name="T4" fmla="*/ 32 w 64"/>
                <a:gd name="T5" fmla="*/ 20 h 20"/>
                <a:gd name="T6" fmla="*/ 64 w 64"/>
                <a:gd name="T7" fmla="*/ 12 h 20"/>
                <a:gd name="T8" fmla="*/ 64 w 64"/>
                <a:gd name="T9" fmla="*/ 0 h 20"/>
                <a:gd name="T10" fmla="*/ 32 w 64"/>
                <a:gd name="T11" fmla="*/ 5 h 20"/>
                <a:gd name="T12" fmla="*/ 0 w 64"/>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4" h="20">
                  <a:moveTo>
                    <a:pt x="0" y="0"/>
                  </a:moveTo>
                  <a:cubicBezTo>
                    <a:pt x="0" y="13"/>
                    <a:pt x="0" y="13"/>
                    <a:pt x="0" y="13"/>
                  </a:cubicBezTo>
                  <a:cubicBezTo>
                    <a:pt x="1" y="15"/>
                    <a:pt x="11" y="20"/>
                    <a:pt x="32" y="20"/>
                  </a:cubicBezTo>
                  <a:cubicBezTo>
                    <a:pt x="52" y="20"/>
                    <a:pt x="62" y="15"/>
                    <a:pt x="64" y="12"/>
                  </a:cubicBezTo>
                  <a:cubicBezTo>
                    <a:pt x="64" y="0"/>
                    <a:pt x="64" y="0"/>
                    <a:pt x="64" y="0"/>
                  </a:cubicBezTo>
                  <a:cubicBezTo>
                    <a:pt x="55" y="3"/>
                    <a:pt x="43" y="5"/>
                    <a:pt x="32" y="5"/>
                  </a:cubicBezTo>
                  <a:cubicBezTo>
                    <a:pt x="19" y="5"/>
                    <a:pt x="7"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82">
              <a:extLst>
                <a:ext uri="{FF2B5EF4-FFF2-40B4-BE49-F238E27FC236}">
                  <a16:creationId xmlns:a16="http://schemas.microsoft.com/office/drawing/2014/main" id="{32D3D3E7-331B-5B36-6A84-0C43860CFFDD}"/>
                </a:ext>
              </a:extLst>
            </p:cNvPr>
            <p:cNvSpPr>
              <a:spLocks noChangeArrowheads="1"/>
            </p:cNvSpPr>
            <p:nvPr/>
          </p:nvSpPr>
          <p:spPr bwMode="auto">
            <a:xfrm>
              <a:off x="-773113" y="5430838"/>
              <a:ext cx="508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83">
              <a:extLst>
                <a:ext uri="{FF2B5EF4-FFF2-40B4-BE49-F238E27FC236}">
                  <a16:creationId xmlns:a16="http://schemas.microsoft.com/office/drawing/2014/main" id="{23F49CD2-E1E6-E3FD-A6D0-ABFEDE1D2AB9}"/>
                </a:ext>
              </a:extLst>
            </p:cNvPr>
            <p:cNvSpPr>
              <a:spLocks noChangeArrowheads="1"/>
            </p:cNvSpPr>
            <p:nvPr/>
          </p:nvSpPr>
          <p:spPr bwMode="auto">
            <a:xfrm>
              <a:off x="-738188" y="5465763"/>
              <a:ext cx="1587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84">
              <a:extLst>
                <a:ext uri="{FF2B5EF4-FFF2-40B4-BE49-F238E27FC236}">
                  <a16:creationId xmlns:a16="http://schemas.microsoft.com/office/drawing/2014/main" id="{0EA2AB68-1DB0-D554-E427-D8A6ABE5DF86}"/>
                </a:ext>
              </a:extLst>
            </p:cNvPr>
            <p:cNvSpPr>
              <a:spLocks noChangeArrowheads="1"/>
            </p:cNvSpPr>
            <p:nvPr/>
          </p:nvSpPr>
          <p:spPr bwMode="auto">
            <a:xfrm>
              <a:off x="-757238" y="5570538"/>
              <a:ext cx="34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85">
              <a:extLst>
                <a:ext uri="{FF2B5EF4-FFF2-40B4-BE49-F238E27FC236}">
                  <a16:creationId xmlns:a16="http://schemas.microsoft.com/office/drawing/2014/main" id="{9342CC8E-DBB8-5A4E-805C-D0732E9A0431}"/>
                </a:ext>
              </a:extLst>
            </p:cNvPr>
            <p:cNvSpPr>
              <a:spLocks noChangeArrowheads="1"/>
            </p:cNvSpPr>
            <p:nvPr/>
          </p:nvSpPr>
          <p:spPr bwMode="auto">
            <a:xfrm>
              <a:off x="-773113" y="5465763"/>
              <a:ext cx="17462"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6">
              <a:extLst>
                <a:ext uri="{FF2B5EF4-FFF2-40B4-BE49-F238E27FC236}">
                  <a16:creationId xmlns:a16="http://schemas.microsoft.com/office/drawing/2014/main" id="{4E717350-251D-1C92-11B1-CE885A9EAEDC}"/>
                </a:ext>
              </a:extLst>
            </p:cNvPr>
            <p:cNvSpPr>
              <a:spLocks noChangeArrowheads="1"/>
            </p:cNvSpPr>
            <p:nvPr/>
          </p:nvSpPr>
          <p:spPr bwMode="auto">
            <a:xfrm>
              <a:off x="-788988" y="5500688"/>
              <a:ext cx="6667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7">
              <a:extLst>
                <a:ext uri="{FF2B5EF4-FFF2-40B4-BE49-F238E27FC236}">
                  <a16:creationId xmlns:a16="http://schemas.microsoft.com/office/drawing/2014/main" id="{3F4C51B1-030E-5317-1D2C-EA1D83BF65A7}"/>
                </a:ext>
              </a:extLst>
            </p:cNvPr>
            <p:cNvSpPr>
              <a:spLocks noChangeArrowheads="1"/>
            </p:cNvSpPr>
            <p:nvPr/>
          </p:nvSpPr>
          <p:spPr bwMode="auto">
            <a:xfrm>
              <a:off x="-811213" y="5465763"/>
              <a:ext cx="20637"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88">
              <a:extLst>
                <a:ext uri="{FF2B5EF4-FFF2-40B4-BE49-F238E27FC236}">
                  <a16:creationId xmlns:a16="http://schemas.microsoft.com/office/drawing/2014/main" id="{BC94DAAE-87C6-71A0-B60B-4FAADE8B5BDA}"/>
                </a:ext>
              </a:extLst>
            </p:cNvPr>
            <p:cNvSpPr>
              <a:spLocks noChangeArrowheads="1"/>
            </p:cNvSpPr>
            <p:nvPr/>
          </p:nvSpPr>
          <p:spPr bwMode="auto">
            <a:xfrm>
              <a:off x="-788988" y="5535613"/>
              <a:ext cx="26987"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9">
              <a:extLst>
                <a:ext uri="{FF2B5EF4-FFF2-40B4-BE49-F238E27FC236}">
                  <a16:creationId xmlns:a16="http://schemas.microsoft.com/office/drawing/2014/main" id="{01310EB6-FBCD-BC9C-0016-3A05CCDBDAD2}"/>
                </a:ext>
              </a:extLst>
            </p:cNvPr>
            <p:cNvSpPr>
              <a:spLocks noChangeArrowheads="1"/>
            </p:cNvSpPr>
            <p:nvPr/>
          </p:nvSpPr>
          <p:spPr bwMode="auto">
            <a:xfrm>
              <a:off x="-747713" y="5535613"/>
              <a:ext cx="254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90">
              <a:extLst>
                <a:ext uri="{FF2B5EF4-FFF2-40B4-BE49-F238E27FC236}">
                  <a16:creationId xmlns:a16="http://schemas.microsoft.com/office/drawing/2014/main" id="{D60AC734-CCBA-6E3A-74DA-B01B3C01A9A4}"/>
                </a:ext>
              </a:extLst>
            </p:cNvPr>
            <p:cNvSpPr>
              <a:spLocks noChangeArrowheads="1"/>
            </p:cNvSpPr>
            <p:nvPr/>
          </p:nvSpPr>
          <p:spPr bwMode="auto">
            <a:xfrm>
              <a:off x="-833438" y="5535613"/>
              <a:ext cx="26987"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88">
            <a:extLst>
              <a:ext uri="{FF2B5EF4-FFF2-40B4-BE49-F238E27FC236}">
                <a16:creationId xmlns:a16="http://schemas.microsoft.com/office/drawing/2014/main" id="{67D51005-BFB0-35D0-4FD6-1934F9ED0406}"/>
              </a:ext>
            </a:extLst>
          </p:cNvPr>
          <p:cNvGrpSpPr/>
          <p:nvPr/>
        </p:nvGrpSpPr>
        <p:grpSpPr>
          <a:xfrm>
            <a:off x="8412308" y="3987800"/>
            <a:ext cx="566030" cy="453052"/>
            <a:chOff x="-1400175" y="6226175"/>
            <a:chExt cx="787399" cy="630238"/>
          </a:xfrm>
          <a:solidFill>
            <a:schemeClr val="accent1"/>
          </a:solidFill>
        </p:grpSpPr>
        <p:sp>
          <p:nvSpPr>
            <p:cNvPr id="90" name="Freeform 91">
              <a:extLst>
                <a:ext uri="{FF2B5EF4-FFF2-40B4-BE49-F238E27FC236}">
                  <a16:creationId xmlns:a16="http://schemas.microsoft.com/office/drawing/2014/main" id="{6A6B4686-9AC4-FBB8-E2C0-FE4865769860}"/>
                </a:ext>
              </a:extLst>
            </p:cNvPr>
            <p:cNvSpPr>
              <a:spLocks/>
            </p:cNvSpPr>
            <p:nvPr/>
          </p:nvSpPr>
          <p:spPr bwMode="auto">
            <a:xfrm>
              <a:off x="-1400175" y="6424613"/>
              <a:ext cx="301625" cy="431800"/>
            </a:xfrm>
            <a:custGeom>
              <a:avLst/>
              <a:gdLst>
                <a:gd name="T0" fmla="*/ 108 w 206"/>
                <a:gd name="T1" fmla="*/ 69 h 296"/>
                <a:gd name="T2" fmla="*/ 120 w 206"/>
                <a:gd name="T3" fmla="*/ 85 h 296"/>
                <a:gd name="T4" fmla="*/ 133 w 206"/>
                <a:gd name="T5" fmla="*/ 93 h 296"/>
                <a:gd name="T6" fmla="*/ 184 w 206"/>
                <a:gd name="T7" fmla="*/ 98 h 296"/>
                <a:gd name="T8" fmla="*/ 186 w 206"/>
                <a:gd name="T9" fmla="*/ 98 h 296"/>
                <a:gd name="T10" fmla="*/ 206 w 206"/>
                <a:gd name="T11" fmla="*/ 77 h 296"/>
                <a:gd name="T12" fmla="*/ 188 w 206"/>
                <a:gd name="T13" fmla="*/ 59 h 296"/>
                <a:gd name="T14" fmla="*/ 146 w 206"/>
                <a:gd name="T15" fmla="*/ 55 h 296"/>
                <a:gd name="T16" fmla="*/ 121 w 206"/>
                <a:gd name="T17" fmla="*/ 20 h 296"/>
                <a:gd name="T18" fmla="*/ 114 w 206"/>
                <a:gd name="T19" fmla="*/ 11 h 296"/>
                <a:gd name="T20" fmla="*/ 86 w 206"/>
                <a:gd name="T21" fmla="*/ 1 h 296"/>
                <a:gd name="T22" fmla="*/ 60 w 206"/>
                <a:gd name="T23" fmla="*/ 14 h 296"/>
                <a:gd name="T24" fmla="*/ 59 w 206"/>
                <a:gd name="T25" fmla="*/ 16 h 296"/>
                <a:gd name="T26" fmla="*/ 5 w 206"/>
                <a:gd name="T27" fmla="*/ 91 h 296"/>
                <a:gd name="T28" fmla="*/ 0 w 206"/>
                <a:gd name="T29" fmla="*/ 105 h 296"/>
                <a:gd name="T30" fmla="*/ 0 w 206"/>
                <a:gd name="T31" fmla="*/ 135 h 296"/>
                <a:gd name="T32" fmla="*/ 0 w 206"/>
                <a:gd name="T33" fmla="*/ 136 h 296"/>
                <a:gd name="T34" fmla="*/ 0 w 206"/>
                <a:gd name="T35" fmla="*/ 272 h 296"/>
                <a:gd name="T36" fmla="*/ 24 w 206"/>
                <a:gd name="T37" fmla="*/ 296 h 296"/>
                <a:gd name="T38" fmla="*/ 48 w 206"/>
                <a:gd name="T39" fmla="*/ 272 h 296"/>
                <a:gd name="T40" fmla="*/ 48 w 206"/>
                <a:gd name="T41" fmla="*/ 151 h 296"/>
                <a:gd name="T42" fmla="*/ 52 w 206"/>
                <a:gd name="T43" fmla="*/ 139 h 296"/>
                <a:gd name="T44" fmla="*/ 108 w 206"/>
                <a:gd name="T45" fmla="*/ 6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 h="296">
                  <a:moveTo>
                    <a:pt x="108" y="69"/>
                  </a:moveTo>
                  <a:cubicBezTo>
                    <a:pt x="120" y="85"/>
                    <a:pt x="120" y="85"/>
                    <a:pt x="120" y="85"/>
                  </a:cubicBezTo>
                  <a:cubicBezTo>
                    <a:pt x="123" y="89"/>
                    <a:pt x="128" y="92"/>
                    <a:pt x="133" y="93"/>
                  </a:cubicBezTo>
                  <a:cubicBezTo>
                    <a:pt x="184" y="98"/>
                    <a:pt x="184" y="98"/>
                    <a:pt x="184" y="98"/>
                  </a:cubicBezTo>
                  <a:cubicBezTo>
                    <a:pt x="186" y="98"/>
                    <a:pt x="186" y="98"/>
                    <a:pt x="186" y="98"/>
                  </a:cubicBezTo>
                  <a:cubicBezTo>
                    <a:pt x="197" y="98"/>
                    <a:pt x="206" y="89"/>
                    <a:pt x="206" y="77"/>
                  </a:cubicBezTo>
                  <a:cubicBezTo>
                    <a:pt x="205" y="67"/>
                    <a:pt x="197" y="60"/>
                    <a:pt x="188" y="59"/>
                  </a:cubicBezTo>
                  <a:cubicBezTo>
                    <a:pt x="146" y="55"/>
                    <a:pt x="146" y="55"/>
                    <a:pt x="146" y="55"/>
                  </a:cubicBezTo>
                  <a:cubicBezTo>
                    <a:pt x="146" y="55"/>
                    <a:pt x="122" y="21"/>
                    <a:pt x="121" y="20"/>
                  </a:cubicBezTo>
                  <a:cubicBezTo>
                    <a:pt x="120" y="18"/>
                    <a:pt x="116" y="13"/>
                    <a:pt x="114" y="11"/>
                  </a:cubicBezTo>
                  <a:cubicBezTo>
                    <a:pt x="107" y="4"/>
                    <a:pt x="97" y="0"/>
                    <a:pt x="86" y="1"/>
                  </a:cubicBezTo>
                  <a:cubicBezTo>
                    <a:pt x="76" y="1"/>
                    <a:pt x="66" y="6"/>
                    <a:pt x="60" y="14"/>
                  </a:cubicBezTo>
                  <a:cubicBezTo>
                    <a:pt x="59" y="15"/>
                    <a:pt x="59" y="15"/>
                    <a:pt x="59" y="16"/>
                  </a:cubicBezTo>
                  <a:cubicBezTo>
                    <a:pt x="5" y="91"/>
                    <a:pt x="5" y="91"/>
                    <a:pt x="5" y="91"/>
                  </a:cubicBezTo>
                  <a:cubicBezTo>
                    <a:pt x="2" y="95"/>
                    <a:pt x="0" y="100"/>
                    <a:pt x="0" y="105"/>
                  </a:cubicBezTo>
                  <a:cubicBezTo>
                    <a:pt x="0" y="135"/>
                    <a:pt x="0" y="135"/>
                    <a:pt x="0" y="135"/>
                  </a:cubicBezTo>
                  <a:cubicBezTo>
                    <a:pt x="0" y="136"/>
                    <a:pt x="0" y="136"/>
                    <a:pt x="0" y="136"/>
                  </a:cubicBezTo>
                  <a:cubicBezTo>
                    <a:pt x="0" y="272"/>
                    <a:pt x="0" y="272"/>
                    <a:pt x="0" y="272"/>
                  </a:cubicBezTo>
                  <a:cubicBezTo>
                    <a:pt x="0" y="285"/>
                    <a:pt x="11" y="296"/>
                    <a:pt x="24" y="296"/>
                  </a:cubicBezTo>
                  <a:cubicBezTo>
                    <a:pt x="37" y="296"/>
                    <a:pt x="48" y="285"/>
                    <a:pt x="48" y="272"/>
                  </a:cubicBezTo>
                  <a:cubicBezTo>
                    <a:pt x="48" y="151"/>
                    <a:pt x="48" y="151"/>
                    <a:pt x="48" y="151"/>
                  </a:cubicBezTo>
                  <a:cubicBezTo>
                    <a:pt x="48" y="146"/>
                    <a:pt x="49" y="142"/>
                    <a:pt x="52" y="139"/>
                  </a:cubicBezTo>
                  <a:lnTo>
                    <a:pt x="108"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92">
              <a:extLst>
                <a:ext uri="{FF2B5EF4-FFF2-40B4-BE49-F238E27FC236}">
                  <a16:creationId xmlns:a16="http://schemas.microsoft.com/office/drawing/2014/main" id="{73C76AFB-0DD9-1A71-55D1-A8A882BCB2CD}"/>
                </a:ext>
              </a:extLst>
            </p:cNvPr>
            <p:cNvSpPr>
              <a:spLocks noChangeArrowheads="1"/>
            </p:cNvSpPr>
            <p:nvPr/>
          </p:nvSpPr>
          <p:spPr bwMode="auto">
            <a:xfrm>
              <a:off x="-1243013" y="6327775"/>
              <a:ext cx="114300" cy="1127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3">
              <a:extLst>
                <a:ext uri="{FF2B5EF4-FFF2-40B4-BE49-F238E27FC236}">
                  <a16:creationId xmlns:a16="http://schemas.microsoft.com/office/drawing/2014/main" id="{8017656B-8826-767B-33A7-AB9438238C89}"/>
                </a:ext>
              </a:extLst>
            </p:cNvPr>
            <p:cNvSpPr>
              <a:spLocks noEditPoints="1"/>
            </p:cNvSpPr>
            <p:nvPr/>
          </p:nvSpPr>
          <p:spPr bwMode="auto">
            <a:xfrm>
              <a:off x="-1246188" y="6400800"/>
              <a:ext cx="633412" cy="454025"/>
            </a:xfrm>
            <a:custGeom>
              <a:avLst/>
              <a:gdLst>
                <a:gd name="T0" fmla="*/ 401 w 433"/>
                <a:gd name="T1" fmla="*/ 170 h 311"/>
                <a:gd name="T2" fmla="*/ 186 w 433"/>
                <a:gd name="T3" fmla="*/ 170 h 311"/>
                <a:gd name="T4" fmla="*/ 186 w 433"/>
                <a:gd name="T5" fmla="*/ 12 h 311"/>
                <a:gd name="T6" fmla="*/ 175 w 433"/>
                <a:gd name="T7" fmla="*/ 0 h 311"/>
                <a:gd name="T8" fmla="*/ 146 w 433"/>
                <a:gd name="T9" fmla="*/ 0 h 311"/>
                <a:gd name="T10" fmla="*/ 134 w 433"/>
                <a:gd name="T11" fmla="*/ 10 h 311"/>
                <a:gd name="T12" fmla="*/ 114 w 433"/>
                <a:gd name="T13" fmla="*/ 130 h 311"/>
                <a:gd name="T14" fmla="*/ 9 w 433"/>
                <a:gd name="T15" fmla="*/ 155 h 311"/>
                <a:gd name="T16" fmla="*/ 0 w 433"/>
                <a:gd name="T17" fmla="*/ 167 h 311"/>
                <a:gd name="T18" fmla="*/ 0 w 433"/>
                <a:gd name="T19" fmla="*/ 300 h 311"/>
                <a:gd name="T20" fmla="*/ 12 w 433"/>
                <a:gd name="T21" fmla="*/ 311 h 311"/>
                <a:gd name="T22" fmla="*/ 175 w 433"/>
                <a:gd name="T23" fmla="*/ 311 h 311"/>
                <a:gd name="T24" fmla="*/ 186 w 433"/>
                <a:gd name="T25" fmla="*/ 300 h 311"/>
                <a:gd name="T26" fmla="*/ 186 w 433"/>
                <a:gd name="T27" fmla="*/ 236 h 311"/>
                <a:gd name="T28" fmla="*/ 377 w 433"/>
                <a:gd name="T29" fmla="*/ 236 h 311"/>
                <a:gd name="T30" fmla="*/ 377 w 433"/>
                <a:gd name="T31" fmla="*/ 300 h 311"/>
                <a:gd name="T32" fmla="*/ 389 w 433"/>
                <a:gd name="T33" fmla="*/ 311 h 311"/>
                <a:gd name="T34" fmla="*/ 422 w 433"/>
                <a:gd name="T35" fmla="*/ 311 h 311"/>
                <a:gd name="T36" fmla="*/ 433 w 433"/>
                <a:gd name="T37" fmla="*/ 300 h 311"/>
                <a:gd name="T38" fmla="*/ 433 w 433"/>
                <a:gd name="T39" fmla="*/ 202 h 311"/>
                <a:gd name="T40" fmla="*/ 401 w 433"/>
                <a:gd name="T41" fmla="*/ 170 h 311"/>
                <a:gd name="T42" fmla="*/ 209 w 433"/>
                <a:gd name="T43" fmla="*/ 217 h 311"/>
                <a:gd name="T44" fmla="*/ 194 w 433"/>
                <a:gd name="T45" fmla="*/ 203 h 311"/>
                <a:gd name="T46" fmla="*/ 209 w 433"/>
                <a:gd name="T47" fmla="*/ 188 h 311"/>
                <a:gd name="T48" fmla="*/ 223 w 433"/>
                <a:gd name="T49" fmla="*/ 203 h 311"/>
                <a:gd name="T50" fmla="*/ 209 w 433"/>
                <a:gd name="T51" fmla="*/ 217 h 311"/>
                <a:gd name="T52" fmla="*/ 257 w 433"/>
                <a:gd name="T53" fmla="*/ 217 h 311"/>
                <a:gd name="T54" fmla="*/ 243 w 433"/>
                <a:gd name="T55" fmla="*/ 203 h 311"/>
                <a:gd name="T56" fmla="*/ 257 w 433"/>
                <a:gd name="T57" fmla="*/ 188 h 311"/>
                <a:gd name="T58" fmla="*/ 271 w 433"/>
                <a:gd name="T59" fmla="*/ 203 h 311"/>
                <a:gd name="T60" fmla="*/ 257 w 433"/>
                <a:gd name="T61" fmla="*/ 217 h 311"/>
                <a:gd name="T62" fmla="*/ 305 w 433"/>
                <a:gd name="T63" fmla="*/ 217 h 311"/>
                <a:gd name="T64" fmla="*/ 291 w 433"/>
                <a:gd name="T65" fmla="*/ 203 h 311"/>
                <a:gd name="T66" fmla="*/ 305 w 433"/>
                <a:gd name="T67" fmla="*/ 188 h 311"/>
                <a:gd name="T68" fmla="*/ 319 w 433"/>
                <a:gd name="T69" fmla="*/ 203 h 311"/>
                <a:gd name="T70" fmla="*/ 305 w 433"/>
                <a:gd name="T71" fmla="*/ 217 h 311"/>
                <a:gd name="T72" fmla="*/ 352 w 433"/>
                <a:gd name="T73" fmla="*/ 217 h 311"/>
                <a:gd name="T74" fmla="*/ 338 w 433"/>
                <a:gd name="T75" fmla="*/ 203 h 311"/>
                <a:gd name="T76" fmla="*/ 352 w 433"/>
                <a:gd name="T77" fmla="*/ 188 h 311"/>
                <a:gd name="T78" fmla="*/ 367 w 433"/>
                <a:gd name="T79" fmla="*/ 203 h 311"/>
                <a:gd name="T80" fmla="*/ 352 w 433"/>
                <a:gd name="T81" fmla="*/ 217 h 311"/>
                <a:gd name="T82" fmla="*/ 401 w 433"/>
                <a:gd name="T83" fmla="*/ 217 h 311"/>
                <a:gd name="T84" fmla="*/ 386 w 433"/>
                <a:gd name="T85" fmla="*/ 203 h 311"/>
                <a:gd name="T86" fmla="*/ 401 w 433"/>
                <a:gd name="T87" fmla="*/ 188 h 311"/>
                <a:gd name="T88" fmla="*/ 415 w 433"/>
                <a:gd name="T89" fmla="*/ 203 h 311"/>
                <a:gd name="T90" fmla="*/ 401 w 433"/>
                <a:gd name="T91" fmla="*/ 21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3" h="311">
                  <a:moveTo>
                    <a:pt x="401" y="170"/>
                  </a:moveTo>
                  <a:cubicBezTo>
                    <a:pt x="186" y="170"/>
                    <a:pt x="186" y="170"/>
                    <a:pt x="186" y="170"/>
                  </a:cubicBezTo>
                  <a:cubicBezTo>
                    <a:pt x="186" y="12"/>
                    <a:pt x="186" y="12"/>
                    <a:pt x="186" y="12"/>
                  </a:cubicBezTo>
                  <a:cubicBezTo>
                    <a:pt x="186" y="5"/>
                    <a:pt x="181" y="0"/>
                    <a:pt x="175" y="0"/>
                  </a:cubicBezTo>
                  <a:cubicBezTo>
                    <a:pt x="146" y="0"/>
                    <a:pt x="146" y="0"/>
                    <a:pt x="146" y="0"/>
                  </a:cubicBezTo>
                  <a:cubicBezTo>
                    <a:pt x="141" y="0"/>
                    <a:pt x="135" y="4"/>
                    <a:pt x="134" y="10"/>
                  </a:cubicBezTo>
                  <a:cubicBezTo>
                    <a:pt x="114" y="130"/>
                    <a:pt x="114" y="130"/>
                    <a:pt x="114" y="130"/>
                  </a:cubicBezTo>
                  <a:cubicBezTo>
                    <a:pt x="9" y="155"/>
                    <a:pt x="9" y="155"/>
                    <a:pt x="9" y="155"/>
                  </a:cubicBezTo>
                  <a:cubicBezTo>
                    <a:pt x="4" y="156"/>
                    <a:pt x="0" y="161"/>
                    <a:pt x="0" y="167"/>
                  </a:cubicBezTo>
                  <a:cubicBezTo>
                    <a:pt x="0" y="300"/>
                    <a:pt x="0" y="300"/>
                    <a:pt x="0" y="300"/>
                  </a:cubicBezTo>
                  <a:cubicBezTo>
                    <a:pt x="0" y="306"/>
                    <a:pt x="5" y="311"/>
                    <a:pt x="12" y="311"/>
                  </a:cubicBezTo>
                  <a:cubicBezTo>
                    <a:pt x="175" y="311"/>
                    <a:pt x="175" y="311"/>
                    <a:pt x="175" y="311"/>
                  </a:cubicBezTo>
                  <a:cubicBezTo>
                    <a:pt x="181" y="311"/>
                    <a:pt x="186" y="306"/>
                    <a:pt x="186" y="300"/>
                  </a:cubicBezTo>
                  <a:cubicBezTo>
                    <a:pt x="186" y="236"/>
                    <a:pt x="186" y="236"/>
                    <a:pt x="186" y="236"/>
                  </a:cubicBezTo>
                  <a:cubicBezTo>
                    <a:pt x="377" y="236"/>
                    <a:pt x="377" y="236"/>
                    <a:pt x="377" y="236"/>
                  </a:cubicBezTo>
                  <a:cubicBezTo>
                    <a:pt x="377" y="300"/>
                    <a:pt x="377" y="300"/>
                    <a:pt x="377" y="300"/>
                  </a:cubicBezTo>
                  <a:cubicBezTo>
                    <a:pt x="377" y="306"/>
                    <a:pt x="382" y="311"/>
                    <a:pt x="389" y="311"/>
                  </a:cubicBezTo>
                  <a:cubicBezTo>
                    <a:pt x="422" y="311"/>
                    <a:pt x="422" y="311"/>
                    <a:pt x="422" y="311"/>
                  </a:cubicBezTo>
                  <a:cubicBezTo>
                    <a:pt x="428" y="311"/>
                    <a:pt x="433" y="306"/>
                    <a:pt x="433" y="300"/>
                  </a:cubicBezTo>
                  <a:cubicBezTo>
                    <a:pt x="433" y="202"/>
                    <a:pt x="433" y="202"/>
                    <a:pt x="433" y="202"/>
                  </a:cubicBezTo>
                  <a:cubicBezTo>
                    <a:pt x="433" y="185"/>
                    <a:pt x="419" y="170"/>
                    <a:pt x="401" y="170"/>
                  </a:cubicBezTo>
                  <a:close/>
                  <a:moveTo>
                    <a:pt x="209" y="217"/>
                  </a:moveTo>
                  <a:cubicBezTo>
                    <a:pt x="201" y="217"/>
                    <a:pt x="194" y="211"/>
                    <a:pt x="194" y="203"/>
                  </a:cubicBezTo>
                  <a:cubicBezTo>
                    <a:pt x="194" y="195"/>
                    <a:pt x="201" y="188"/>
                    <a:pt x="209" y="188"/>
                  </a:cubicBezTo>
                  <a:cubicBezTo>
                    <a:pt x="216" y="188"/>
                    <a:pt x="223" y="195"/>
                    <a:pt x="223" y="203"/>
                  </a:cubicBezTo>
                  <a:cubicBezTo>
                    <a:pt x="223" y="211"/>
                    <a:pt x="216" y="217"/>
                    <a:pt x="209" y="217"/>
                  </a:cubicBezTo>
                  <a:close/>
                  <a:moveTo>
                    <a:pt x="257" y="217"/>
                  </a:moveTo>
                  <a:cubicBezTo>
                    <a:pt x="249" y="217"/>
                    <a:pt x="243" y="211"/>
                    <a:pt x="243" y="203"/>
                  </a:cubicBezTo>
                  <a:cubicBezTo>
                    <a:pt x="243" y="195"/>
                    <a:pt x="249" y="188"/>
                    <a:pt x="257" y="188"/>
                  </a:cubicBezTo>
                  <a:cubicBezTo>
                    <a:pt x="265" y="188"/>
                    <a:pt x="271" y="195"/>
                    <a:pt x="271" y="203"/>
                  </a:cubicBezTo>
                  <a:cubicBezTo>
                    <a:pt x="271" y="211"/>
                    <a:pt x="265" y="217"/>
                    <a:pt x="257" y="217"/>
                  </a:cubicBezTo>
                  <a:close/>
                  <a:moveTo>
                    <a:pt x="305" y="217"/>
                  </a:moveTo>
                  <a:cubicBezTo>
                    <a:pt x="297" y="217"/>
                    <a:pt x="291" y="211"/>
                    <a:pt x="291" y="203"/>
                  </a:cubicBezTo>
                  <a:cubicBezTo>
                    <a:pt x="291" y="195"/>
                    <a:pt x="297" y="188"/>
                    <a:pt x="305" y="188"/>
                  </a:cubicBezTo>
                  <a:cubicBezTo>
                    <a:pt x="313" y="188"/>
                    <a:pt x="319" y="195"/>
                    <a:pt x="319" y="203"/>
                  </a:cubicBezTo>
                  <a:cubicBezTo>
                    <a:pt x="319" y="211"/>
                    <a:pt x="312" y="217"/>
                    <a:pt x="305" y="217"/>
                  </a:cubicBezTo>
                  <a:close/>
                  <a:moveTo>
                    <a:pt x="352" y="217"/>
                  </a:moveTo>
                  <a:cubicBezTo>
                    <a:pt x="345" y="217"/>
                    <a:pt x="338" y="211"/>
                    <a:pt x="338" y="203"/>
                  </a:cubicBezTo>
                  <a:cubicBezTo>
                    <a:pt x="338" y="195"/>
                    <a:pt x="345" y="188"/>
                    <a:pt x="352" y="188"/>
                  </a:cubicBezTo>
                  <a:cubicBezTo>
                    <a:pt x="360" y="188"/>
                    <a:pt x="367" y="195"/>
                    <a:pt x="367" y="203"/>
                  </a:cubicBezTo>
                  <a:cubicBezTo>
                    <a:pt x="367" y="211"/>
                    <a:pt x="360" y="217"/>
                    <a:pt x="352" y="217"/>
                  </a:cubicBezTo>
                  <a:close/>
                  <a:moveTo>
                    <a:pt x="401" y="217"/>
                  </a:moveTo>
                  <a:cubicBezTo>
                    <a:pt x="393" y="217"/>
                    <a:pt x="386" y="211"/>
                    <a:pt x="386" y="203"/>
                  </a:cubicBezTo>
                  <a:cubicBezTo>
                    <a:pt x="386" y="195"/>
                    <a:pt x="393" y="188"/>
                    <a:pt x="401" y="188"/>
                  </a:cubicBezTo>
                  <a:cubicBezTo>
                    <a:pt x="409" y="188"/>
                    <a:pt x="415" y="195"/>
                    <a:pt x="415" y="203"/>
                  </a:cubicBezTo>
                  <a:cubicBezTo>
                    <a:pt x="415" y="211"/>
                    <a:pt x="409" y="217"/>
                    <a:pt x="401" y="2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4">
              <a:extLst>
                <a:ext uri="{FF2B5EF4-FFF2-40B4-BE49-F238E27FC236}">
                  <a16:creationId xmlns:a16="http://schemas.microsoft.com/office/drawing/2014/main" id="{9C6FAC01-005D-82D8-27E2-B03B35262060}"/>
                </a:ext>
              </a:extLst>
            </p:cNvPr>
            <p:cNvSpPr>
              <a:spLocks/>
            </p:cNvSpPr>
            <p:nvPr/>
          </p:nvSpPr>
          <p:spPr bwMode="auto">
            <a:xfrm>
              <a:off x="-889000" y="6464300"/>
              <a:ext cx="177800" cy="157163"/>
            </a:xfrm>
            <a:custGeom>
              <a:avLst/>
              <a:gdLst>
                <a:gd name="T0" fmla="*/ 12 w 122"/>
                <a:gd name="T1" fmla="*/ 0 h 108"/>
                <a:gd name="T2" fmla="*/ 0 w 122"/>
                <a:gd name="T3" fmla="*/ 13 h 108"/>
                <a:gd name="T4" fmla="*/ 0 w 122"/>
                <a:gd name="T5" fmla="*/ 95 h 108"/>
                <a:gd name="T6" fmla="*/ 12 w 122"/>
                <a:gd name="T7" fmla="*/ 108 h 108"/>
                <a:gd name="T8" fmla="*/ 110 w 122"/>
                <a:gd name="T9" fmla="*/ 108 h 108"/>
                <a:gd name="T10" fmla="*/ 122 w 122"/>
                <a:gd name="T11" fmla="*/ 95 h 108"/>
                <a:gd name="T12" fmla="*/ 122 w 122"/>
                <a:gd name="T13" fmla="*/ 13 h 108"/>
                <a:gd name="T14" fmla="*/ 110 w 122"/>
                <a:gd name="T15" fmla="*/ 1 h 108"/>
                <a:gd name="T16" fmla="*/ 72 w 122"/>
                <a:gd name="T17" fmla="*/ 1 h 108"/>
                <a:gd name="T18" fmla="*/ 72 w 122"/>
                <a:gd name="T19" fmla="*/ 20 h 108"/>
                <a:gd name="T20" fmla="*/ 61 w 122"/>
                <a:gd name="T21" fmla="*/ 31 h 108"/>
                <a:gd name="T22" fmla="*/ 50 w 122"/>
                <a:gd name="T23" fmla="*/ 20 h 108"/>
                <a:gd name="T24" fmla="*/ 50 w 122"/>
                <a:gd name="T25" fmla="*/ 1 h 108"/>
                <a:gd name="T26" fmla="*/ 12 w 122"/>
                <a:gd name="T27" fmla="*/ 1 h 108"/>
                <a:gd name="T28" fmla="*/ 12 w 122"/>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08">
                  <a:moveTo>
                    <a:pt x="12" y="0"/>
                  </a:moveTo>
                  <a:cubicBezTo>
                    <a:pt x="5" y="0"/>
                    <a:pt x="0" y="6"/>
                    <a:pt x="0" y="13"/>
                  </a:cubicBezTo>
                  <a:cubicBezTo>
                    <a:pt x="0" y="95"/>
                    <a:pt x="0" y="95"/>
                    <a:pt x="0" y="95"/>
                  </a:cubicBezTo>
                  <a:cubicBezTo>
                    <a:pt x="0" y="102"/>
                    <a:pt x="5" y="108"/>
                    <a:pt x="12" y="108"/>
                  </a:cubicBezTo>
                  <a:cubicBezTo>
                    <a:pt x="110" y="108"/>
                    <a:pt x="110" y="108"/>
                    <a:pt x="110" y="108"/>
                  </a:cubicBezTo>
                  <a:cubicBezTo>
                    <a:pt x="116" y="108"/>
                    <a:pt x="122" y="102"/>
                    <a:pt x="122" y="95"/>
                  </a:cubicBezTo>
                  <a:cubicBezTo>
                    <a:pt x="122" y="13"/>
                    <a:pt x="122" y="13"/>
                    <a:pt x="122" y="13"/>
                  </a:cubicBezTo>
                  <a:cubicBezTo>
                    <a:pt x="122" y="7"/>
                    <a:pt x="116" y="1"/>
                    <a:pt x="110" y="1"/>
                  </a:cubicBezTo>
                  <a:cubicBezTo>
                    <a:pt x="72" y="1"/>
                    <a:pt x="72" y="1"/>
                    <a:pt x="72" y="1"/>
                  </a:cubicBezTo>
                  <a:cubicBezTo>
                    <a:pt x="72" y="20"/>
                    <a:pt x="72" y="20"/>
                    <a:pt x="72" y="20"/>
                  </a:cubicBezTo>
                  <a:cubicBezTo>
                    <a:pt x="72" y="26"/>
                    <a:pt x="67" y="31"/>
                    <a:pt x="61" y="31"/>
                  </a:cubicBezTo>
                  <a:cubicBezTo>
                    <a:pt x="55" y="31"/>
                    <a:pt x="50" y="26"/>
                    <a:pt x="50" y="20"/>
                  </a:cubicBezTo>
                  <a:cubicBezTo>
                    <a:pt x="50" y="1"/>
                    <a:pt x="50" y="1"/>
                    <a:pt x="50" y="1"/>
                  </a:cubicBezTo>
                  <a:cubicBezTo>
                    <a:pt x="12" y="1"/>
                    <a:pt x="12" y="1"/>
                    <a:pt x="12" y="1"/>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5">
              <a:extLst>
                <a:ext uri="{FF2B5EF4-FFF2-40B4-BE49-F238E27FC236}">
                  <a16:creationId xmlns:a16="http://schemas.microsoft.com/office/drawing/2014/main" id="{E316D0AF-0559-13F6-F816-44E8FE5933CB}"/>
                </a:ext>
              </a:extLst>
            </p:cNvPr>
            <p:cNvSpPr>
              <a:spLocks/>
            </p:cNvSpPr>
            <p:nvPr/>
          </p:nvSpPr>
          <p:spPr bwMode="auto">
            <a:xfrm>
              <a:off x="-1274763" y="6226175"/>
              <a:ext cx="635000" cy="209550"/>
            </a:xfrm>
            <a:custGeom>
              <a:avLst/>
              <a:gdLst>
                <a:gd name="T0" fmla="*/ 11 w 434"/>
                <a:gd name="T1" fmla="*/ 20 h 144"/>
                <a:gd name="T2" fmla="*/ 313 w 434"/>
                <a:gd name="T3" fmla="*/ 20 h 144"/>
                <a:gd name="T4" fmla="*/ 313 w 434"/>
                <a:gd name="T5" fmla="*/ 66 h 144"/>
                <a:gd name="T6" fmla="*/ 275 w 434"/>
                <a:gd name="T7" fmla="*/ 94 h 144"/>
                <a:gd name="T8" fmla="*/ 271 w 434"/>
                <a:gd name="T9" fmla="*/ 107 h 144"/>
                <a:gd name="T10" fmla="*/ 286 w 434"/>
                <a:gd name="T11" fmla="*/ 138 h 144"/>
                <a:gd name="T12" fmla="*/ 296 w 434"/>
                <a:gd name="T13" fmla="*/ 144 h 144"/>
                <a:gd name="T14" fmla="*/ 300 w 434"/>
                <a:gd name="T15" fmla="*/ 142 h 144"/>
                <a:gd name="T16" fmla="*/ 305 w 434"/>
                <a:gd name="T17" fmla="*/ 128 h 144"/>
                <a:gd name="T18" fmla="*/ 293 w 434"/>
                <a:gd name="T19" fmla="*/ 106 h 144"/>
                <a:gd name="T20" fmla="*/ 323 w 434"/>
                <a:gd name="T21" fmla="*/ 84 h 144"/>
                <a:gd name="T22" fmla="*/ 353 w 434"/>
                <a:gd name="T23" fmla="*/ 106 h 144"/>
                <a:gd name="T24" fmla="*/ 342 w 434"/>
                <a:gd name="T25" fmla="*/ 128 h 144"/>
                <a:gd name="T26" fmla="*/ 347 w 434"/>
                <a:gd name="T27" fmla="*/ 142 h 144"/>
                <a:gd name="T28" fmla="*/ 351 w 434"/>
                <a:gd name="T29" fmla="*/ 144 h 144"/>
                <a:gd name="T30" fmla="*/ 361 w 434"/>
                <a:gd name="T31" fmla="*/ 138 h 144"/>
                <a:gd name="T32" fmla="*/ 375 w 434"/>
                <a:gd name="T33" fmla="*/ 107 h 144"/>
                <a:gd name="T34" fmla="*/ 372 w 434"/>
                <a:gd name="T35" fmla="*/ 94 h 144"/>
                <a:gd name="T36" fmla="*/ 333 w 434"/>
                <a:gd name="T37" fmla="*/ 66 h 144"/>
                <a:gd name="T38" fmla="*/ 333 w 434"/>
                <a:gd name="T39" fmla="*/ 20 h 144"/>
                <a:gd name="T40" fmla="*/ 424 w 434"/>
                <a:gd name="T41" fmla="*/ 20 h 144"/>
                <a:gd name="T42" fmla="*/ 434 w 434"/>
                <a:gd name="T43" fmla="*/ 10 h 144"/>
                <a:gd name="T44" fmla="*/ 424 w 434"/>
                <a:gd name="T45" fmla="*/ 0 h 144"/>
                <a:gd name="T46" fmla="*/ 10 w 434"/>
                <a:gd name="T47" fmla="*/ 0 h 144"/>
                <a:gd name="T48" fmla="*/ 0 w 434"/>
                <a:gd name="T49" fmla="*/ 10 h 144"/>
                <a:gd name="T50" fmla="*/ 11 w 434"/>
                <a:gd name="T51" fmla="*/ 2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4" h="144">
                  <a:moveTo>
                    <a:pt x="11" y="20"/>
                  </a:moveTo>
                  <a:cubicBezTo>
                    <a:pt x="313" y="20"/>
                    <a:pt x="313" y="20"/>
                    <a:pt x="313" y="20"/>
                  </a:cubicBezTo>
                  <a:cubicBezTo>
                    <a:pt x="313" y="66"/>
                    <a:pt x="313" y="66"/>
                    <a:pt x="313" y="66"/>
                  </a:cubicBezTo>
                  <a:cubicBezTo>
                    <a:pt x="275" y="94"/>
                    <a:pt x="275" y="94"/>
                    <a:pt x="275" y="94"/>
                  </a:cubicBezTo>
                  <a:cubicBezTo>
                    <a:pt x="271" y="97"/>
                    <a:pt x="269" y="103"/>
                    <a:pt x="271" y="107"/>
                  </a:cubicBezTo>
                  <a:cubicBezTo>
                    <a:pt x="286" y="138"/>
                    <a:pt x="286" y="138"/>
                    <a:pt x="286" y="138"/>
                  </a:cubicBezTo>
                  <a:cubicBezTo>
                    <a:pt x="288" y="141"/>
                    <a:pt x="292" y="144"/>
                    <a:pt x="296" y="144"/>
                  </a:cubicBezTo>
                  <a:cubicBezTo>
                    <a:pt x="297" y="144"/>
                    <a:pt x="299" y="143"/>
                    <a:pt x="300" y="142"/>
                  </a:cubicBezTo>
                  <a:cubicBezTo>
                    <a:pt x="305" y="140"/>
                    <a:pt x="307" y="133"/>
                    <a:pt x="305" y="128"/>
                  </a:cubicBezTo>
                  <a:cubicBezTo>
                    <a:pt x="293" y="106"/>
                    <a:pt x="293" y="106"/>
                    <a:pt x="293" y="106"/>
                  </a:cubicBezTo>
                  <a:cubicBezTo>
                    <a:pt x="323" y="84"/>
                    <a:pt x="323" y="84"/>
                    <a:pt x="323" y="84"/>
                  </a:cubicBezTo>
                  <a:cubicBezTo>
                    <a:pt x="353" y="106"/>
                    <a:pt x="353" y="106"/>
                    <a:pt x="353" y="106"/>
                  </a:cubicBezTo>
                  <a:cubicBezTo>
                    <a:pt x="342" y="128"/>
                    <a:pt x="342" y="128"/>
                    <a:pt x="342" y="128"/>
                  </a:cubicBezTo>
                  <a:cubicBezTo>
                    <a:pt x="340" y="133"/>
                    <a:pt x="341" y="140"/>
                    <a:pt x="347" y="142"/>
                  </a:cubicBezTo>
                  <a:cubicBezTo>
                    <a:pt x="348" y="143"/>
                    <a:pt x="349" y="144"/>
                    <a:pt x="351" y="144"/>
                  </a:cubicBezTo>
                  <a:cubicBezTo>
                    <a:pt x="355" y="144"/>
                    <a:pt x="358" y="141"/>
                    <a:pt x="361" y="138"/>
                  </a:cubicBezTo>
                  <a:cubicBezTo>
                    <a:pt x="375" y="107"/>
                    <a:pt x="375" y="107"/>
                    <a:pt x="375" y="107"/>
                  </a:cubicBezTo>
                  <a:cubicBezTo>
                    <a:pt x="378" y="103"/>
                    <a:pt x="377" y="97"/>
                    <a:pt x="372" y="94"/>
                  </a:cubicBezTo>
                  <a:cubicBezTo>
                    <a:pt x="333" y="66"/>
                    <a:pt x="333" y="66"/>
                    <a:pt x="333" y="66"/>
                  </a:cubicBezTo>
                  <a:cubicBezTo>
                    <a:pt x="333" y="20"/>
                    <a:pt x="333" y="20"/>
                    <a:pt x="333" y="20"/>
                  </a:cubicBezTo>
                  <a:cubicBezTo>
                    <a:pt x="424" y="20"/>
                    <a:pt x="424" y="20"/>
                    <a:pt x="424" y="20"/>
                  </a:cubicBezTo>
                  <a:cubicBezTo>
                    <a:pt x="429" y="20"/>
                    <a:pt x="434" y="16"/>
                    <a:pt x="434" y="10"/>
                  </a:cubicBezTo>
                  <a:cubicBezTo>
                    <a:pt x="434" y="4"/>
                    <a:pt x="429" y="0"/>
                    <a:pt x="424" y="0"/>
                  </a:cubicBezTo>
                  <a:cubicBezTo>
                    <a:pt x="10" y="0"/>
                    <a:pt x="10" y="0"/>
                    <a:pt x="10" y="0"/>
                  </a:cubicBezTo>
                  <a:cubicBezTo>
                    <a:pt x="4" y="0"/>
                    <a:pt x="0" y="4"/>
                    <a:pt x="0" y="10"/>
                  </a:cubicBezTo>
                  <a:cubicBezTo>
                    <a:pt x="0" y="16"/>
                    <a:pt x="5" y="20"/>
                    <a:pt x="11"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 name="Group 102">
            <a:extLst>
              <a:ext uri="{FF2B5EF4-FFF2-40B4-BE49-F238E27FC236}">
                <a16:creationId xmlns:a16="http://schemas.microsoft.com/office/drawing/2014/main" id="{2242C3B1-231E-97CB-CB27-62EB0C4EC207}"/>
              </a:ext>
            </a:extLst>
          </p:cNvPr>
          <p:cNvGrpSpPr/>
          <p:nvPr/>
        </p:nvGrpSpPr>
        <p:grpSpPr>
          <a:xfrm>
            <a:off x="8382450" y="5456333"/>
            <a:ext cx="625748" cy="495602"/>
            <a:chOff x="-2578100" y="5349875"/>
            <a:chExt cx="1908175" cy="1511300"/>
          </a:xfrm>
          <a:solidFill>
            <a:schemeClr val="accent1"/>
          </a:solidFill>
        </p:grpSpPr>
        <p:sp>
          <p:nvSpPr>
            <p:cNvPr id="99" name="Freeform 5">
              <a:extLst>
                <a:ext uri="{FF2B5EF4-FFF2-40B4-BE49-F238E27FC236}">
                  <a16:creationId xmlns:a16="http://schemas.microsoft.com/office/drawing/2014/main" id="{2BB40682-D345-CBA7-664A-157A153A5276}"/>
                </a:ext>
              </a:extLst>
            </p:cNvPr>
            <p:cNvSpPr>
              <a:spLocks/>
            </p:cNvSpPr>
            <p:nvPr/>
          </p:nvSpPr>
          <p:spPr bwMode="auto">
            <a:xfrm>
              <a:off x="-2578100" y="5349875"/>
              <a:ext cx="1908175" cy="1319213"/>
            </a:xfrm>
            <a:custGeom>
              <a:avLst/>
              <a:gdLst>
                <a:gd name="T0" fmla="*/ 507 w 626"/>
                <a:gd name="T1" fmla="*/ 196 h 434"/>
                <a:gd name="T2" fmla="*/ 501 w 626"/>
                <a:gd name="T3" fmla="*/ 196 h 434"/>
                <a:gd name="T4" fmla="*/ 407 w 626"/>
                <a:gd name="T5" fmla="*/ 34 h 434"/>
                <a:gd name="T6" fmla="*/ 219 w 626"/>
                <a:gd name="T7" fmla="*/ 34 h 434"/>
                <a:gd name="T8" fmla="*/ 125 w 626"/>
                <a:gd name="T9" fmla="*/ 196 h 434"/>
                <a:gd name="T10" fmla="*/ 119 w 626"/>
                <a:gd name="T11" fmla="*/ 196 h 434"/>
                <a:gd name="T12" fmla="*/ 35 w 626"/>
                <a:gd name="T13" fmla="*/ 231 h 434"/>
                <a:gd name="T14" fmla="*/ 0 w 626"/>
                <a:gd name="T15" fmla="*/ 315 h 434"/>
                <a:gd name="T16" fmla="*/ 35 w 626"/>
                <a:gd name="T17" fmla="*/ 400 h 434"/>
                <a:gd name="T18" fmla="*/ 119 w 626"/>
                <a:gd name="T19" fmla="*/ 434 h 434"/>
                <a:gd name="T20" fmla="*/ 407 w 626"/>
                <a:gd name="T21" fmla="*/ 434 h 434"/>
                <a:gd name="T22" fmla="*/ 407 w 626"/>
                <a:gd name="T23" fmla="*/ 422 h 434"/>
                <a:gd name="T24" fmla="*/ 457 w 626"/>
                <a:gd name="T25" fmla="*/ 422 h 434"/>
                <a:gd name="T26" fmla="*/ 457 w 626"/>
                <a:gd name="T27" fmla="*/ 372 h 434"/>
                <a:gd name="T28" fmla="*/ 545 w 626"/>
                <a:gd name="T29" fmla="*/ 372 h 434"/>
                <a:gd name="T30" fmla="*/ 545 w 626"/>
                <a:gd name="T31" fmla="*/ 422 h 434"/>
                <a:gd name="T32" fmla="*/ 560 w 626"/>
                <a:gd name="T33" fmla="*/ 422 h 434"/>
                <a:gd name="T34" fmla="*/ 608 w 626"/>
                <a:gd name="T35" fmla="*/ 378 h 434"/>
                <a:gd name="T36" fmla="*/ 626 w 626"/>
                <a:gd name="T37" fmla="*/ 315 h 434"/>
                <a:gd name="T38" fmla="*/ 591 w 626"/>
                <a:gd name="T39" fmla="*/ 231 h 434"/>
                <a:gd name="T40" fmla="*/ 507 w 626"/>
                <a:gd name="T41" fmla="*/ 19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6" h="434">
                  <a:moveTo>
                    <a:pt x="507" y="196"/>
                  </a:moveTo>
                  <a:cubicBezTo>
                    <a:pt x="501" y="196"/>
                    <a:pt x="501" y="196"/>
                    <a:pt x="501" y="196"/>
                  </a:cubicBezTo>
                  <a:cubicBezTo>
                    <a:pt x="501" y="129"/>
                    <a:pt x="465" y="67"/>
                    <a:pt x="407" y="34"/>
                  </a:cubicBezTo>
                  <a:cubicBezTo>
                    <a:pt x="349" y="0"/>
                    <a:pt x="277" y="0"/>
                    <a:pt x="219" y="34"/>
                  </a:cubicBezTo>
                  <a:cubicBezTo>
                    <a:pt x="161" y="67"/>
                    <a:pt x="125" y="129"/>
                    <a:pt x="125" y="196"/>
                  </a:cubicBezTo>
                  <a:cubicBezTo>
                    <a:pt x="119" y="196"/>
                    <a:pt x="119" y="196"/>
                    <a:pt x="119" y="196"/>
                  </a:cubicBezTo>
                  <a:cubicBezTo>
                    <a:pt x="87" y="196"/>
                    <a:pt x="57" y="209"/>
                    <a:pt x="35" y="231"/>
                  </a:cubicBezTo>
                  <a:cubicBezTo>
                    <a:pt x="12" y="254"/>
                    <a:pt x="0" y="284"/>
                    <a:pt x="0" y="315"/>
                  </a:cubicBezTo>
                  <a:cubicBezTo>
                    <a:pt x="0" y="347"/>
                    <a:pt x="12" y="377"/>
                    <a:pt x="35" y="400"/>
                  </a:cubicBezTo>
                  <a:cubicBezTo>
                    <a:pt x="57" y="422"/>
                    <a:pt x="87" y="434"/>
                    <a:pt x="119" y="434"/>
                  </a:cubicBezTo>
                  <a:cubicBezTo>
                    <a:pt x="407" y="434"/>
                    <a:pt x="407" y="434"/>
                    <a:pt x="407" y="434"/>
                  </a:cubicBezTo>
                  <a:cubicBezTo>
                    <a:pt x="407" y="422"/>
                    <a:pt x="407" y="422"/>
                    <a:pt x="407" y="422"/>
                  </a:cubicBezTo>
                  <a:cubicBezTo>
                    <a:pt x="457" y="422"/>
                    <a:pt x="457" y="422"/>
                    <a:pt x="457" y="422"/>
                  </a:cubicBezTo>
                  <a:cubicBezTo>
                    <a:pt x="457" y="372"/>
                    <a:pt x="457" y="372"/>
                    <a:pt x="457" y="372"/>
                  </a:cubicBezTo>
                  <a:cubicBezTo>
                    <a:pt x="545" y="372"/>
                    <a:pt x="545" y="372"/>
                    <a:pt x="545" y="372"/>
                  </a:cubicBezTo>
                  <a:cubicBezTo>
                    <a:pt x="545" y="422"/>
                    <a:pt x="545" y="422"/>
                    <a:pt x="545" y="422"/>
                  </a:cubicBezTo>
                  <a:cubicBezTo>
                    <a:pt x="560" y="422"/>
                    <a:pt x="560" y="422"/>
                    <a:pt x="560" y="422"/>
                  </a:cubicBezTo>
                  <a:cubicBezTo>
                    <a:pt x="580" y="412"/>
                    <a:pt x="597" y="397"/>
                    <a:pt x="608" y="378"/>
                  </a:cubicBezTo>
                  <a:cubicBezTo>
                    <a:pt x="620" y="359"/>
                    <a:pt x="626" y="338"/>
                    <a:pt x="626" y="315"/>
                  </a:cubicBezTo>
                  <a:cubicBezTo>
                    <a:pt x="626" y="284"/>
                    <a:pt x="614" y="254"/>
                    <a:pt x="591" y="231"/>
                  </a:cubicBezTo>
                  <a:cubicBezTo>
                    <a:pt x="569" y="209"/>
                    <a:pt x="539" y="196"/>
                    <a:pt x="507"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6">
              <a:extLst>
                <a:ext uri="{FF2B5EF4-FFF2-40B4-BE49-F238E27FC236}">
                  <a16:creationId xmlns:a16="http://schemas.microsoft.com/office/drawing/2014/main" id="{F9AE2992-E529-490C-6D90-74647090DD44}"/>
                </a:ext>
              </a:extLst>
            </p:cNvPr>
            <p:cNvSpPr>
              <a:spLocks/>
            </p:cNvSpPr>
            <p:nvPr/>
          </p:nvSpPr>
          <p:spPr bwMode="auto">
            <a:xfrm>
              <a:off x="-1377950" y="6518275"/>
              <a:ext cx="649288" cy="342900"/>
            </a:xfrm>
            <a:custGeom>
              <a:avLst/>
              <a:gdLst>
                <a:gd name="T0" fmla="*/ 361 w 409"/>
                <a:gd name="T1" fmla="*/ 120 h 216"/>
                <a:gd name="T2" fmla="*/ 361 w 409"/>
                <a:gd name="T3" fmla="*/ 95 h 216"/>
                <a:gd name="T4" fmla="*/ 217 w 409"/>
                <a:gd name="T5" fmla="*/ 95 h 216"/>
                <a:gd name="T6" fmla="*/ 217 w 409"/>
                <a:gd name="T7" fmla="*/ 72 h 216"/>
                <a:gd name="T8" fmla="*/ 265 w 409"/>
                <a:gd name="T9" fmla="*/ 72 h 216"/>
                <a:gd name="T10" fmla="*/ 265 w 409"/>
                <a:gd name="T11" fmla="*/ 0 h 216"/>
                <a:gd name="T12" fmla="*/ 146 w 409"/>
                <a:gd name="T13" fmla="*/ 0 h 216"/>
                <a:gd name="T14" fmla="*/ 146 w 409"/>
                <a:gd name="T15" fmla="*/ 72 h 216"/>
                <a:gd name="T16" fmla="*/ 194 w 409"/>
                <a:gd name="T17" fmla="*/ 72 h 216"/>
                <a:gd name="T18" fmla="*/ 194 w 409"/>
                <a:gd name="T19" fmla="*/ 95 h 216"/>
                <a:gd name="T20" fmla="*/ 48 w 409"/>
                <a:gd name="T21" fmla="*/ 95 h 216"/>
                <a:gd name="T22" fmla="*/ 48 w 409"/>
                <a:gd name="T23" fmla="*/ 143 h 216"/>
                <a:gd name="T24" fmla="*/ 0 w 409"/>
                <a:gd name="T25" fmla="*/ 143 h 216"/>
                <a:gd name="T26" fmla="*/ 0 w 409"/>
                <a:gd name="T27" fmla="*/ 216 h 216"/>
                <a:gd name="T28" fmla="*/ 121 w 409"/>
                <a:gd name="T29" fmla="*/ 216 h 216"/>
                <a:gd name="T30" fmla="*/ 121 w 409"/>
                <a:gd name="T31" fmla="*/ 143 h 216"/>
                <a:gd name="T32" fmla="*/ 73 w 409"/>
                <a:gd name="T33" fmla="*/ 143 h 216"/>
                <a:gd name="T34" fmla="*/ 73 w 409"/>
                <a:gd name="T35" fmla="*/ 120 h 216"/>
                <a:gd name="T36" fmla="*/ 194 w 409"/>
                <a:gd name="T37" fmla="*/ 120 h 216"/>
                <a:gd name="T38" fmla="*/ 194 w 409"/>
                <a:gd name="T39" fmla="*/ 143 h 216"/>
                <a:gd name="T40" fmla="*/ 146 w 409"/>
                <a:gd name="T41" fmla="*/ 143 h 216"/>
                <a:gd name="T42" fmla="*/ 146 w 409"/>
                <a:gd name="T43" fmla="*/ 216 h 216"/>
                <a:gd name="T44" fmla="*/ 265 w 409"/>
                <a:gd name="T45" fmla="*/ 216 h 216"/>
                <a:gd name="T46" fmla="*/ 265 w 409"/>
                <a:gd name="T47" fmla="*/ 143 h 216"/>
                <a:gd name="T48" fmla="*/ 217 w 409"/>
                <a:gd name="T49" fmla="*/ 143 h 216"/>
                <a:gd name="T50" fmla="*/ 217 w 409"/>
                <a:gd name="T51" fmla="*/ 120 h 216"/>
                <a:gd name="T52" fmla="*/ 338 w 409"/>
                <a:gd name="T53" fmla="*/ 120 h 216"/>
                <a:gd name="T54" fmla="*/ 338 w 409"/>
                <a:gd name="T55" fmla="*/ 143 h 216"/>
                <a:gd name="T56" fmla="*/ 290 w 409"/>
                <a:gd name="T57" fmla="*/ 143 h 216"/>
                <a:gd name="T58" fmla="*/ 290 w 409"/>
                <a:gd name="T59" fmla="*/ 216 h 216"/>
                <a:gd name="T60" fmla="*/ 409 w 409"/>
                <a:gd name="T61" fmla="*/ 216 h 216"/>
                <a:gd name="T62" fmla="*/ 409 w 409"/>
                <a:gd name="T63" fmla="*/ 143 h 216"/>
                <a:gd name="T64" fmla="*/ 361 w 409"/>
                <a:gd name="T65" fmla="*/ 143 h 216"/>
                <a:gd name="T66" fmla="*/ 361 w 409"/>
                <a:gd name="T67" fmla="*/ 12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9" h="216">
                  <a:moveTo>
                    <a:pt x="361" y="120"/>
                  </a:moveTo>
                  <a:lnTo>
                    <a:pt x="361" y="95"/>
                  </a:lnTo>
                  <a:lnTo>
                    <a:pt x="217" y="95"/>
                  </a:lnTo>
                  <a:lnTo>
                    <a:pt x="217" y="72"/>
                  </a:lnTo>
                  <a:lnTo>
                    <a:pt x="265" y="72"/>
                  </a:lnTo>
                  <a:lnTo>
                    <a:pt x="265" y="0"/>
                  </a:lnTo>
                  <a:lnTo>
                    <a:pt x="146" y="0"/>
                  </a:lnTo>
                  <a:lnTo>
                    <a:pt x="146" y="72"/>
                  </a:lnTo>
                  <a:lnTo>
                    <a:pt x="194" y="72"/>
                  </a:lnTo>
                  <a:lnTo>
                    <a:pt x="194" y="95"/>
                  </a:lnTo>
                  <a:lnTo>
                    <a:pt x="48" y="95"/>
                  </a:lnTo>
                  <a:lnTo>
                    <a:pt x="48" y="143"/>
                  </a:lnTo>
                  <a:lnTo>
                    <a:pt x="0" y="143"/>
                  </a:lnTo>
                  <a:lnTo>
                    <a:pt x="0" y="216"/>
                  </a:lnTo>
                  <a:lnTo>
                    <a:pt x="121" y="216"/>
                  </a:lnTo>
                  <a:lnTo>
                    <a:pt x="121" y="143"/>
                  </a:lnTo>
                  <a:lnTo>
                    <a:pt x="73" y="143"/>
                  </a:lnTo>
                  <a:lnTo>
                    <a:pt x="73" y="120"/>
                  </a:lnTo>
                  <a:lnTo>
                    <a:pt x="194" y="120"/>
                  </a:lnTo>
                  <a:lnTo>
                    <a:pt x="194" y="143"/>
                  </a:lnTo>
                  <a:lnTo>
                    <a:pt x="146" y="143"/>
                  </a:lnTo>
                  <a:lnTo>
                    <a:pt x="146" y="216"/>
                  </a:lnTo>
                  <a:lnTo>
                    <a:pt x="265" y="216"/>
                  </a:lnTo>
                  <a:lnTo>
                    <a:pt x="265" y="143"/>
                  </a:lnTo>
                  <a:lnTo>
                    <a:pt x="217" y="143"/>
                  </a:lnTo>
                  <a:lnTo>
                    <a:pt x="217" y="120"/>
                  </a:lnTo>
                  <a:lnTo>
                    <a:pt x="338" y="120"/>
                  </a:lnTo>
                  <a:lnTo>
                    <a:pt x="338" y="143"/>
                  </a:lnTo>
                  <a:lnTo>
                    <a:pt x="290" y="143"/>
                  </a:lnTo>
                  <a:lnTo>
                    <a:pt x="290" y="216"/>
                  </a:lnTo>
                  <a:lnTo>
                    <a:pt x="409" y="216"/>
                  </a:lnTo>
                  <a:lnTo>
                    <a:pt x="409" y="143"/>
                  </a:lnTo>
                  <a:lnTo>
                    <a:pt x="361" y="143"/>
                  </a:lnTo>
                  <a:lnTo>
                    <a:pt x="361"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1" name="Freeform 7">
            <a:extLst>
              <a:ext uri="{FF2B5EF4-FFF2-40B4-BE49-F238E27FC236}">
                <a16:creationId xmlns:a16="http://schemas.microsoft.com/office/drawing/2014/main" id="{2493475F-6DA0-E616-7E7C-2A1493BBAD73}"/>
              </a:ext>
            </a:extLst>
          </p:cNvPr>
          <p:cNvSpPr>
            <a:spLocks noEditPoints="1"/>
          </p:cNvSpPr>
          <p:nvPr/>
        </p:nvSpPr>
        <p:spPr bwMode="auto">
          <a:xfrm>
            <a:off x="7102786" y="5433561"/>
            <a:ext cx="518800" cy="518374"/>
          </a:xfrm>
          <a:custGeom>
            <a:avLst/>
            <a:gdLst>
              <a:gd name="T0" fmla="*/ 369 w 636"/>
              <a:gd name="T1" fmla="*/ 0 h 637"/>
              <a:gd name="T2" fmla="*/ 251 w 636"/>
              <a:gd name="T3" fmla="*/ 70 h 637"/>
              <a:gd name="T4" fmla="*/ 159 w 636"/>
              <a:gd name="T5" fmla="*/ 156 h 637"/>
              <a:gd name="T6" fmla="*/ 108 w 636"/>
              <a:gd name="T7" fmla="*/ 223 h 637"/>
              <a:gd name="T8" fmla="*/ 178 w 636"/>
              <a:gd name="T9" fmla="*/ 293 h 637"/>
              <a:gd name="T10" fmla="*/ 299 w 636"/>
              <a:gd name="T11" fmla="*/ 293 h 637"/>
              <a:gd name="T12" fmla="*/ 299 w 636"/>
              <a:gd name="T13" fmla="*/ 355 h 637"/>
              <a:gd name="T14" fmla="*/ 101 w 636"/>
              <a:gd name="T15" fmla="*/ 355 h 637"/>
              <a:gd name="T16" fmla="*/ 101 w 636"/>
              <a:gd name="T17" fmla="*/ 471 h 637"/>
              <a:gd name="T18" fmla="*/ 20 w 636"/>
              <a:gd name="T19" fmla="*/ 471 h 637"/>
              <a:gd name="T20" fmla="*/ 18 w 636"/>
              <a:gd name="T21" fmla="*/ 471 h 637"/>
              <a:gd name="T22" fmla="*/ 5 w 636"/>
              <a:gd name="T23" fmla="*/ 478 h 637"/>
              <a:gd name="T24" fmla="*/ 0 w 636"/>
              <a:gd name="T25" fmla="*/ 491 h 637"/>
              <a:gd name="T26" fmla="*/ 0 w 636"/>
              <a:gd name="T27" fmla="*/ 534 h 637"/>
              <a:gd name="T28" fmla="*/ 242 w 636"/>
              <a:gd name="T29" fmla="*/ 534 h 637"/>
              <a:gd name="T30" fmla="*/ 242 w 636"/>
              <a:gd name="T31" fmla="*/ 491 h 637"/>
              <a:gd name="T32" fmla="*/ 236 w 636"/>
              <a:gd name="T33" fmla="*/ 477 h 637"/>
              <a:gd name="T34" fmla="*/ 222 w 636"/>
              <a:gd name="T35" fmla="*/ 471 h 637"/>
              <a:gd name="T36" fmla="*/ 141 w 636"/>
              <a:gd name="T37" fmla="*/ 471 h 637"/>
              <a:gd name="T38" fmla="*/ 141 w 636"/>
              <a:gd name="T39" fmla="*/ 395 h 637"/>
              <a:gd name="T40" fmla="*/ 495 w 636"/>
              <a:gd name="T41" fmla="*/ 395 h 637"/>
              <a:gd name="T42" fmla="*/ 495 w 636"/>
              <a:gd name="T43" fmla="*/ 471 h 637"/>
              <a:gd name="T44" fmla="*/ 414 w 636"/>
              <a:gd name="T45" fmla="*/ 471 h 637"/>
              <a:gd name="T46" fmla="*/ 412 w 636"/>
              <a:gd name="T47" fmla="*/ 471 h 637"/>
              <a:gd name="T48" fmla="*/ 399 w 636"/>
              <a:gd name="T49" fmla="*/ 478 h 637"/>
              <a:gd name="T50" fmla="*/ 394 w 636"/>
              <a:gd name="T51" fmla="*/ 491 h 637"/>
              <a:gd name="T52" fmla="*/ 394 w 636"/>
              <a:gd name="T53" fmla="*/ 534 h 637"/>
              <a:gd name="T54" fmla="*/ 636 w 636"/>
              <a:gd name="T55" fmla="*/ 534 h 637"/>
              <a:gd name="T56" fmla="*/ 636 w 636"/>
              <a:gd name="T57" fmla="*/ 491 h 637"/>
              <a:gd name="T58" fmla="*/ 630 w 636"/>
              <a:gd name="T59" fmla="*/ 477 h 637"/>
              <a:gd name="T60" fmla="*/ 616 w 636"/>
              <a:gd name="T61" fmla="*/ 471 h 637"/>
              <a:gd name="T62" fmla="*/ 535 w 636"/>
              <a:gd name="T63" fmla="*/ 471 h 637"/>
              <a:gd name="T64" fmla="*/ 535 w 636"/>
              <a:gd name="T65" fmla="*/ 355 h 637"/>
              <a:gd name="T66" fmla="*/ 339 w 636"/>
              <a:gd name="T67" fmla="*/ 355 h 637"/>
              <a:gd name="T68" fmla="*/ 339 w 636"/>
              <a:gd name="T69" fmla="*/ 293 h 637"/>
              <a:gd name="T70" fmla="*/ 458 w 636"/>
              <a:gd name="T71" fmla="*/ 293 h 637"/>
              <a:gd name="T72" fmla="*/ 528 w 636"/>
              <a:gd name="T73" fmla="*/ 223 h 637"/>
              <a:gd name="T74" fmla="*/ 502 w 636"/>
              <a:gd name="T75" fmla="*/ 169 h 637"/>
              <a:gd name="T76" fmla="*/ 506 w 636"/>
              <a:gd name="T77" fmla="*/ 137 h 637"/>
              <a:gd name="T78" fmla="*/ 506 w 636"/>
              <a:gd name="T79" fmla="*/ 137 h 637"/>
              <a:gd name="T80" fmla="*/ 506 w 636"/>
              <a:gd name="T81" fmla="*/ 137 h 637"/>
              <a:gd name="T82" fmla="*/ 369 w 636"/>
              <a:gd name="T83" fmla="*/ 0 h 637"/>
              <a:gd name="T84" fmla="*/ 0 w 636"/>
              <a:gd name="T85" fmla="*/ 574 h 637"/>
              <a:gd name="T86" fmla="*/ 0 w 636"/>
              <a:gd name="T87" fmla="*/ 617 h 637"/>
              <a:gd name="T88" fmla="*/ 6 w 636"/>
              <a:gd name="T89" fmla="*/ 631 h 637"/>
              <a:gd name="T90" fmla="*/ 20 w 636"/>
              <a:gd name="T91" fmla="*/ 637 h 637"/>
              <a:gd name="T92" fmla="*/ 222 w 636"/>
              <a:gd name="T93" fmla="*/ 637 h 637"/>
              <a:gd name="T94" fmla="*/ 236 w 636"/>
              <a:gd name="T95" fmla="*/ 631 h 637"/>
              <a:gd name="T96" fmla="*/ 242 w 636"/>
              <a:gd name="T97" fmla="*/ 617 h 637"/>
              <a:gd name="T98" fmla="*/ 242 w 636"/>
              <a:gd name="T99" fmla="*/ 574 h 637"/>
              <a:gd name="T100" fmla="*/ 0 w 636"/>
              <a:gd name="T101" fmla="*/ 574 h 637"/>
              <a:gd name="T102" fmla="*/ 394 w 636"/>
              <a:gd name="T103" fmla="*/ 574 h 637"/>
              <a:gd name="T104" fmla="*/ 394 w 636"/>
              <a:gd name="T105" fmla="*/ 617 h 637"/>
              <a:gd name="T106" fmla="*/ 400 w 636"/>
              <a:gd name="T107" fmla="*/ 631 h 637"/>
              <a:gd name="T108" fmla="*/ 414 w 636"/>
              <a:gd name="T109" fmla="*/ 637 h 637"/>
              <a:gd name="T110" fmla="*/ 616 w 636"/>
              <a:gd name="T111" fmla="*/ 637 h 637"/>
              <a:gd name="T112" fmla="*/ 630 w 636"/>
              <a:gd name="T113" fmla="*/ 631 h 637"/>
              <a:gd name="T114" fmla="*/ 636 w 636"/>
              <a:gd name="T115" fmla="*/ 617 h 637"/>
              <a:gd name="T116" fmla="*/ 636 w 636"/>
              <a:gd name="T117" fmla="*/ 574 h 637"/>
              <a:gd name="T118" fmla="*/ 394 w 636"/>
              <a:gd name="T119" fmla="*/ 574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6" h="637">
                <a:moveTo>
                  <a:pt x="369" y="0"/>
                </a:moveTo>
                <a:cubicBezTo>
                  <a:pt x="320" y="0"/>
                  <a:pt x="275" y="28"/>
                  <a:pt x="251" y="70"/>
                </a:cubicBezTo>
                <a:cubicBezTo>
                  <a:pt x="204" y="74"/>
                  <a:pt x="166" y="110"/>
                  <a:pt x="159" y="156"/>
                </a:cubicBezTo>
                <a:cubicBezTo>
                  <a:pt x="130" y="165"/>
                  <a:pt x="108" y="192"/>
                  <a:pt x="108" y="223"/>
                </a:cubicBezTo>
                <a:cubicBezTo>
                  <a:pt x="108" y="262"/>
                  <a:pt x="139" y="293"/>
                  <a:pt x="178" y="293"/>
                </a:cubicBezTo>
                <a:cubicBezTo>
                  <a:pt x="299" y="293"/>
                  <a:pt x="299" y="293"/>
                  <a:pt x="299" y="293"/>
                </a:cubicBezTo>
                <a:cubicBezTo>
                  <a:pt x="299" y="355"/>
                  <a:pt x="299" y="355"/>
                  <a:pt x="299" y="355"/>
                </a:cubicBezTo>
                <a:cubicBezTo>
                  <a:pt x="101" y="355"/>
                  <a:pt x="101" y="355"/>
                  <a:pt x="101" y="355"/>
                </a:cubicBezTo>
                <a:cubicBezTo>
                  <a:pt x="101" y="471"/>
                  <a:pt x="101" y="471"/>
                  <a:pt x="101" y="471"/>
                </a:cubicBezTo>
                <a:cubicBezTo>
                  <a:pt x="20" y="471"/>
                  <a:pt x="20" y="471"/>
                  <a:pt x="20" y="471"/>
                </a:cubicBezTo>
                <a:cubicBezTo>
                  <a:pt x="19" y="471"/>
                  <a:pt x="19" y="471"/>
                  <a:pt x="18" y="471"/>
                </a:cubicBezTo>
                <a:cubicBezTo>
                  <a:pt x="13" y="472"/>
                  <a:pt x="8" y="474"/>
                  <a:pt x="5" y="478"/>
                </a:cubicBezTo>
                <a:cubicBezTo>
                  <a:pt x="2" y="481"/>
                  <a:pt x="0" y="486"/>
                  <a:pt x="0" y="491"/>
                </a:cubicBezTo>
                <a:cubicBezTo>
                  <a:pt x="0" y="534"/>
                  <a:pt x="0" y="534"/>
                  <a:pt x="0" y="534"/>
                </a:cubicBezTo>
                <a:cubicBezTo>
                  <a:pt x="242" y="534"/>
                  <a:pt x="242" y="534"/>
                  <a:pt x="242" y="534"/>
                </a:cubicBezTo>
                <a:cubicBezTo>
                  <a:pt x="242" y="491"/>
                  <a:pt x="242" y="491"/>
                  <a:pt x="242" y="491"/>
                </a:cubicBezTo>
                <a:cubicBezTo>
                  <a:pt x="242" y="486"/>
                  <a:pt x="240" y="481"/>
                  <a:pt x="236" y="477"/>
                </a:cubicBezTo>
                <a:cubicBezTo>
                  <a:pt x="233" y="473"/>
                  <a:pt x="228" y="471"/>
                  <a:pt x="222" y="471"/>
                </a:cubicBezTo>
                <a:cubicBezTo>
                  <a:pt x="141" y="471"/>
                  <a:pt x="141" y="471"/>
                  <a:pt x="141" y="471"/>
                </a:cubicBezTo>
                <a:cubicBezTo>
                  <a:pt x="141" y="395"/>
                  <a:pt x="141" y="395"/>
                  <a:pt x="141" y="395"/>
                </a:cubicBezTo>
                <a:cubicBezTo>
                  <a:pt x="495" y="395"/>
                  <a:pt x="495" y="395"/>
                  <a:pt x="495" y="395"/>
                </a:cubicBezTo>
                <a:cubicBezTo>
                  <a:pt x="495" y="471"/>
                  <a:pt x="495" y="471"/>
                  <a:pt x="495" y="471"/>
                </a:cubicBezTo>
                <a:cubicBezTo>
                  <a:pt x="414" y="471"/>
                  <a:pt x="414" y="471"/>
                  <a:pt x="414" y="471"/>
                </a:cubicBezTo>
                <a:cubicBezTo>
                  <a:pt x="413" y="471"/>
                  <a:pt x="412" y="471"/>
                  <a:pt x="412" y="471"/>
                </a:cubicBezTo>
                <a:cubicBezTo>
                  <a:pt x="407" y="472"/>
                  <a:pt x="402" y="474"/>
                  <a:pt x="399" y="478"/>
                </a:cubicBezTo>
                <a:cubicBezTo>
                  <a:pt x="396" y="481"/>
                  <a:pt x="394" y="486"/>
                  <a:pt x="394" y="491"/>
                </a:cubicBezTo>
                <a:cubicBezTo>
                  <a:pt x="394" y="534"/>
                  <a:pt x="394" y="534"/>
                  <a:pt x="394" y="534"/>
                </a:cubicBezTo>
                <a:cubicBezTo>
                  <a:pt x="636" y="534"/>
                  <a:pt x="636" y="534"/>
                  <a:pt x="636" y="534"/>
                </a:cubicBezTo>
                <a:cubicBezTo>
                  <a:pt x="636" y="491"/>
                  <a:pt x="636" y="491"/>
                  <a:pt x="636" y="491"/>
                </a:cubicBezTo>
                <a:cubicBezTo>
                  <a:pt x="636" y="486"/>
                  <a:pt x="634" y="481"/>
                  <a:pt x="630" y="477"/>
                </a:cubicBezTo>
                <a:cubicBezTo>
                  <a:pt x="626" y="473"/>
                  <a:pt x="621" y="471"/>
                  <a:pt x="616" y="471"/>
                </a:cubicBezTo>
                <a:cubicBezTo>
                  <a:pt x="535" y="471"/>
                  <a:pt x="535" y="471"/>
                  <a:pt x="535" y="471"/>
                </a:cubicBezTo>
                <a:cubicBezTo>
                  <a:pt x="535" y="355"/>
                  <a:pt x="535" y="355"/>
                  <a:pt x="535" y="355"/>
                </a:cubicBezTo>
                <a:cubicBezTo>
                  <a:pt x="339" y="355"/>
                  <a:pt x="339" y="355"/>
                  <a:pt x="339" y="355"/>
                </a:cubicBezTo>
                <a:cubicBezTo>
                  <a:pt x="339" y="293"/>
                  <a:pt x="339" y="293"/>
                  <a:pt x="339" y="293"/>
                </a:cubicBezTo>
                <a:cubicBezTo>
                  <a:pt x="458" y="293"/>
                  <a:pt x="458" y="293"/>
                  <a:pt x="458" y="293"/>
                </a:cubicBezTo>
                <a:cubicBezTo>
                  <a:pt x="497" y="293"/>
                  <a:pt x="528" y="262"/>
                  <a:pt x="528" y="223"/>
                </a:cubicBezTo>
                <a:cubicBezTo>
                  <a:pt x="528" y="201"/>
                  <a:pt x="518" y="182"/>
                  <a:pt x="502" y="169"/>
                </a:cubicBezTo>
                <a:cubicBezTo>
                  <a:pt x="504" y="159"/>
                  <a:pt x="506" y="148"/>
                  <a:pt x="506" y="137"/>
                </a:cubicBezTo>
                <a:cubicBezTo>
                  <a:pt x="506" y="137"/>
                  <a:pt x="506" y="137"/>
                  <a:pt x="506" y="137"/>
                </a:cubicBezTo>
                <a:cubicBezTo>
                  <a:pt x="506" y="137"/>
                  <a:pt x="506" y="137"/>
                  <a:pt x="506" y="137"/>
                </a:cubicBezTo>
                <a:cubicBezTo>
                  <a:pt x="506" y="62"/>
                  <a:pt x="445" y="0"/>
                  <a:pt x="369" y="0"/>
                </a:cubicBezTo>
                <a:close/>
                <a:moveTo>
                  <a:pt x="0" y="574"/>
                </a:moveTo>
                <a:cubicBezTo>
                  <a:pt x="0" y="617"/>
                  <a:pt x="0" y="617"/>
                  <a:pt x="0" y="617"/>
                </a:cubicBezTo>
                <a:cubicBezTo>
                  <a:pt x="0" y="622"/>
                  <a:pt x="2" y="627"/>
                  <a:pt x="6" y="631"/>
                </a:cubicBezTo>
                <a:cubicBezTo>
                  <a:pt x="9" y="634"/>
                  <a:pt x="15" y="637"/>
                  <a:pt x="20" y="637"/>
                </a:cubicBezTo>
                <a:cubicBezTo>
                  <a:pt x="222" y="637"/>
                  <a:pt x="222" y="637"/>
                  <a:pt x="222" y="637"/>
                </a:cubicBezTo>
                <a:cubicBezTo>
                  <a:pt x="228" y="637"/>
                  <a:pt x="233" y="634"/>
                  <a:pt x="236" y="631"/>
                </a:cubicBezTo>
                <a:cubicBezTo>
                  <a:pt x="240" y="627"/>
                  <a:pt x="242" y="622"/>
                  <a:pt x="242" y="617"/>
                </a:cubicBezTo>
                <a:cubicBezTo>
                  <a:pt x="242" y="574"/>
                  <a:pt x="242" y="574"/>
                  <a:pt x="242" y="574"/>
                </a:cubicBezTo>
                <a:lnTo>
                  <a:pt x="0" y="574"/>
                </a:lnTo>
                <a:close/>
                <a:moveTo>
                  <a:pt x="394" y="574"/>
                </a:moveTo>
                <a:cubicBezTo>
                  <a:pt x="394" y="617"/>
                  <a:pt x="394" y="617"/>
                  <a:pt x="394" y="617"/>
                </a:cubicBezTo>
                <a:cubicBezTo>
                  <a:pt x="394" y="622"/>
                  <a:pt x="396" y="627"/>
                  <a:pt x="400" y="631"/>
                </a:cubicBezTo>
                <a:cubicBezTo>
                  <a:pt x="403" y="634"/>
                  <a:pt x="408" y="637"/>
                  <a:pt x="414" y="637"/>
                </a:cubicBezTo>
                <a:cubicBezTo>
                  <a:pt x="616" y="637"/>
                  <a:pt x="616" y="637"/>
                  <a:pt x="616" y="637"/>
                </a:cubicBezTo>
                <a:cubicBezTo>
                  <a:pt x="621" y="637"/>
                  <a:pt x="626" y="634"/>
                  <a:pt x="630" y="631"/>
                </a:cubicBezTo>
                <a:cubicBezTo>
                  <a:pt x="634" y="627"/>
                  <a:pt x="636" y="622"/>
                  <a:pt x="636" y="617"/>
                </a:cubicBezTo>
                <a:cubicBezTo>
                  <a:pt x="636" y="574"/>
                  <a:pt x="636" y="574"/>
                  <a:pt x="636" y="574"/>
                </a:cubicBezTo>
                <a:lnTo>
                  <a:pt x="394" y="57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8">
            <a:extLst>
              <a:ext uri="{FF2B5EF4-FFF2-40B4-BE49-F238E27FC236}">
                <a16:creationId xmlns:a16="http://schemas.microsoft.com/office/drawing/2014/main" id="{5AEAB92C-520E-117E-341B-09A615BAD09E}"/>
              </a:ext>
            </a:extLst>
          </p:cNvPr>
          <p:cNvSpPr>
            <a:spLocks noEditPoints="1"/>
          </p:cNvSpPr>
          <p:nvPr/>
        </p:nvSpPr>
        <p:spPr bwMode="auto">
          <a:xfrm>
            <a:off x="5763912" y="5434411"/>
            <a:ext cx="530272" cy="517524"/>
          </a:xfrm>
          <a:custGeom>
            <a:avLst/>
            <a:gdLst>
              <a:gd name="T0" fmla="*/ 408 w 650"/>
              <a:gd name="T1" fmla="*/ 484 h 636"/>
              <a:gd name="T2" fmla="*/ 615 w 650"/>
              <a:gd name="T3" fmla="*/ 0 h 636"/>
              <a:gd name="T4" fmla="*/ 0 w 650"/>
              <a:gd name="T5" fmla="*/ 363 h 636"/>
              <a:gd name="T6" fmla="*/ 615 w 650"/>
              <a:gd name="T7" fmla="*/ 0 h 636"/>
              <a:gd name="T8" fmla="*/ 505 w 650"/>
              <a:gd name="T9" fmla="*/ 607 h 636"/>
              <a:gd name="T10" fmla="*/ 145 w 650"/>
              <a:gd name="T11" fmla="*/ 607 h 636"/>
              <a:gd name="T12" fmla="*/ 290 w 650"/>
              <a:gd name="T13" fmla="*/ 419 h 636"/>
              <a:gd name="T14" fmla="*/ 360 w 650"/>
              <a:gd name="T15" fmla="*/ 419 h 636"/>
              <a:gd name="T16" fmla="*/ 650 w 650"/>
              <a:gd name="T17" fmla="*/ 382 h 636"/>
              <a:gd name="T18" fmla="*/ 47 w 650"/>
              <a:gd name="T19" fmla="*/ 465 h 636"/>
              <a:gd name="T20" fmla="*/ 650 w 650"/>
              <a:gd name="T21" fmla="*/ 382 h 636"/>
              <a:gd name="T22" fmla="*/ 261 w 650"/>
              <a:gd name="T23" fmla="*/ 288 h 636"/>
              <a:gd name="T24" fmla="*/ 265 w 650"/>
              <a:gd name="T25" fmla="*/ 268 h 636"/>
              <a:gd name="T26" fmla="*/ 230 w 650"/>
              <a:gd name="T27" fmla="*/ 310 h 636"/>
              <a:gd name="T28" fmla="*/ 248 w 650"/>
              <a:gd name="T29" fmla="*/ 302 h 636"/>
              <a:gd name="T30" fmla="*/ 450 w 650"/>
              <a:gd name="T31" fmla="*/ 223 h 636"/>
              <a:gd name="T32" fmla="*/ 317 w 650"/>
              <a:gd name="T33" fmla="*/ 67 h 636"/>
              <a:gd name="T34" fmla="*/ 376 w 650"/>
              <a:gd name="T35" fmla="*/ 95 h 636"/>
              <a:gd name="T36" fmla="*/ 423 w 650"/>
              <a:gd name="T37" fmla="*/ 91 h 636"/>
              <a:gd name="T38" fmla="*/ 402 w 650"/>
              <a:gd name="T39" fmla="*/ 63 h 636"/>
              <a:gd name="T40" fmla="*/ 195 w 650"/>
              <a:gd name="T41" fmla="*/ 138 h 636"/>
              <a:gd name="T42" fmla="*/ 436 w 650"/>
              <a:gd name="T43" fmla="*/ 143 h 636"/>
              <a:gd name="T44" fmla="*/ 462 w 650"/>
              <a:gd name="T45" fmla="*/ 197 h 636"/>
              <a:gd name="T46" fmla="*/ 509 w 650"/>
              <a:gd name="T47" fmla="*/ 217 h 636"/>
              <a:gd name="T48" fmla="*/ 566 w 650"/>
              <a:gd name="T49" fmla="*/ 197 h 636"/>
              <a:gd name="T50" fmla="*/ 587 w 650"/>
              <a:gd name="T51" fmla="*/ 177 h 636"/>
              <a:gd name="T52" fmla="*/ 607 w 650"/>
              <a:gd name="T53" fmla="*/ 120 h 636"/>
              <a:gd name="T54" fmla="*/ 587 w 650"/>
              <a:gd name="T55" fmla="*/ 72 h 636"/>
              <a:gd name="T56" fmla="*/ 533 w 650"/>
              <a:gd name="T57" fmla="*/ 46 h 636"/>
              <a:gd name="T58" fmla="*/ 504 w 650"/>
              <a:gd name="T59" fmla="*/ 46 h 636"/>
              <a:gd name="T60" fmla="*/ 449 w 650"/>
              <a:gd name="T61" fmla="*/ 72 h 636"/>
              <a:gd name="T62" fmla="*/ 430 w 650"/>
              <a:gd name="T63" fmla="*/ 120 h 636"/>
              <a:gd name="T64" fmla="*/ 518 w 650"/>
              <a:gd name="T65" fmla="*/ 85 h 636"/>
              <a:gd name="T66" fmla="*/ 562 w 650"/>
              <a:gd name="T67" fmla="*/ 128 h 636"/>
              <a:gd name="T68" fmla="*/ 60 w 650"/>
              <a:gd name="T69" fmla="*/ 292 h 636"/>
              <a:gd name="T70" fmla="*/ 81 w 650"/>
              <a:gd name="T71" fmla="*/ 313 h 636"/>
              <a:gd name="T72" fmla="*/ 138 w 650"/>
              <a:gd name="T73" fmla="*/ 332 h 636"/>
              <a:gd name="T74" fmla="*/ 186 w 650"/>
              <a:gd name="T75" fmla="*/ 313 h 636"/>
              <a:gd name="T76" fmla="*/ 212 w 650"/>
              <a:gd name="T77" fmla="*/ 259 h 636"/>
              <a:gd name="T78" fmla="*/ 212 w 650"/>
              <a:gd name="T79" fmla="*/ 229 h 636"/>
              <a:gd name="T80" fmla="*/ 186 w 650"/>
              <a:gd name="T81" fmla="*/ 175 h 636"/>
              <a:gd name="T82" fmla="*/ 138 w 650"/>
              <a:gd name="T83" fmla="*/ 155 h 636"/>
              <a:gd name="T84" fmla="*/ 81 w 650"/>
              <a:gd name="T85" fmla="*/ 175 h 636"/>
              <a:gd name="T86" fmla="*/ 60 w 650"/>
              <a:gd name="T87" fmla="*/ 196 h 636"/>
              <a:gd name="T88" fmla="*/ 41 w 650"/>
              <a:gd name="T89" fmla="*/ 253 h 636"/>
              <a:gd name="T90" fmla="*/ 86 w 650"/>
              <a:gd name="T91" fmla="*/ 244 h 636"/>
              <a:gd name="T92" fmla="*/ 129 w 650"/>
              <a:gd name="T93" fmla="*/ 20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50" h="636">
                <a:moveTo>
                  <a:pt x="226" y="560"/>
                </a:moveTo>
                <a:cubicBezTo>
                  <a:pt x="234" y="539"/>
                  <a:pt x="239" y="511"/>
                  <a:pt x="241" y="484"/>
                </a:cubicBezTo>
                <a:cubicBezTo>
                  <a:pt x="408" y="484"/>
                  <a:pt x="408" y="484"/>
                  <a:pt x="408" y="484"/>
                </a:cubicBezTo>
                <a:cubicBezTo>
                  <a:pt x="410" y="511"/>
                  <a:pt x="416" y="539"/>
                  <a:pt x="423" y="560"/>
                </a:cubicBezTo>
                <a:lnTo>
                  <a:pt x="226" y="560"/>
                </a:lnTo>
                <a:close/>
                <a:moveTo>
                  <a:pt x="615" y="0"/>
                </a:moveTo>
                <a:cubicBezTo>
                  <a:pt x="634" y="0"/>
                  <a:pt x="650" y="15"/>
                  <a:pt x="650" y="34"/>
                </a:cubicBezTo>
                <a:cubicBezTo>
                  <a:pt x="650" y="363"/>
                  <a:pt x="650" y="363"/>
                  <a:pt x="650" y="363"/>
                </a:cubicBezTo>
                <a:cubicBezTo>
                  <a:pt x="0" y="363"/>
                  <a:pt x="0" y="363"/>
                  <a:pt x="0" y="363"/>
                </a:cubicBezTo>
                <a:cubicBezTo>
                  <a:pt x="0" y="46"/>
                  <a:pt x="0" y="46"/>
                  <a:pt x="0" y="46"/>
                </a:cubicBezTo>
                <a:cubicBezTo>
                  <a:pt x="0" y="20"/>
                  <a:pt x="21" y="0"/>
                  <a:pt x="47" y="0"/>
                </a:cubicBezTo>
                <a:lnTo>
                  <a:pt x="615" y="0"/>
                </a:lnTo>
                <a:close/>
                <a:moveTo>
                  <a:pt x="173" y="579"/>
                </a:moveTo>
                <a:cubicBezTo>
                  <a:pt x="477" y="579"/>
                  <a:pt x="477" y="579"/>
                  <a:pt x="477" y="579"/>
                </a:cubicBezTo>
                <a:cubicBezTo>
                  <a:pt x="492" y="579"/>
                  <a:pt x="505" y="592"/>
                  <a:pt x="505" y="607"/>
                </a:cubicBezTo>
                <a:cubicBezTo>
                  <a:pt x="505" y="623"/>
                  <a:pt x="492" y="636"/>
                  <a:pt x="477" y="636"/>
                </a:cubicBezTo>
                <a:cubicBezTo>
                  <a:pt x="173" y="636"/>
                  <a:pt x="173" y="636"/>
                  <a:pt x="173" y="636"/>
                </a:cubicBezTo>
                <a:cubicBezTo>
                  <a:pt x="158" y="636"/>
                  <a:pt x="145" y="623"/>
                  <a:pt x="145" y="607"/>
                </a:cubicBezTo>
                <a:cubicBezTo>
                  <a:pt x="145" y="592"/>
                  <a:pt x="158" y="579"/>
                  <a:pt x="173" y="579"/>
                </a:cubicBezTo>
                <a:close/>
                <a:moveTo>
                  <a:pt x="299" y="428"/>
                </a:moveTo>
                <a:cubicBezTo>
                  <a:pt x="294" y="428"/>
                  <a:pt x="290" y="424"/>
                  <a:pt x="290" y="419"/>
                </a:cubicBezTo>
                <a:cubicBezTo>
                  <a:pt x="290" y="414"/>
                  <a:pt x="294" y="410"/>
                  <a:pt x="299" y="410"/>
                </a:cubicBezTo>
                <a:cubicBezTo>
                  <a:pt x="351" y="410"/>
                  <a:pt x="351" y="410"/>
                  <a:pt x="351" y="410"/>
                </a:cubicBezTo>
                <a:cubicBezTo>
                  <a:pt x="356" y="410"/>
                  <a:pt x="360" y="414"/>
                  <a:pt x="360" y="419"/>
                </a:cubicBezTo>
                <a:cubicBezTo>
                  <a:pt x="360" y="424"/>
                  <a:pt x="356" y="428"/>
                  <a:pt x="351" y="428"/>
                </a:cubicBezTo>
                <a:lnTo>
                  <a:pt x="299" y="428"/>
                </a:lnTo>
                <a:close/>
                <a:moveTo>
                  <a:pt x="650" y="382"/>
                </a:moveTo>
                <a:cubicBezTo>
                  <a:pt x="0" y="382"/>
                  <a:pt x="0" y="382"/>
                  <a:pt x="0" y="382"/>
                </a:cubicBezTo>
                <a:cubicBezTo>
                  <a:pt x="0" y="419"/>
                  <a:pt x="0" y="419"/>
                  <a:pt x="0" y="419"/>
                </a:cubicBezTo>
                <a:cubicBezTo>
                  <a:pt x="0" y="445"/>
                  <a:pt x="21" y="465"/>
                  <a:pt x="47" y="465"/>
                </a:cubicBezTo>
                <a:cubicBezTo>
                  <a:pt x="603" y="465"/>
                  <a:pt x="603" y="465"/>
                  <a:pt x="603" y="465"/>
                </a:cubicBezTo>
                <a:cubicBezTo>
                  <a:pt x="629" y="465"/>
                  <a:pt x="650" y="445"/>
                  <a:pt x="650" y="419"/>
                </a:cubicBezTo>
                <a:lnTo>
                  <a:pt x="650" y="382"/>
                </a:lnTo>
                <a:close/>
                <a:moveTo>
                  <a:pt x="437" y="229"/>
                </a:moveTo>
                <a:cubicBezTo>
                  <a:pt x="421" y="272"/>
                  <a:pt x="381" y="302"/>
                  <a:pt x="334" y="306"/>
                </a:cubicBezTo>
                <a:cubicBezTo>
                  <a:pt x="309" y="308"/>
                  <a:pt x="283" y="302"/>
                  <a:pt x="261" y="288"/>
                </a:cubicBezTo>
                <a:cubicBezTo>
                  <a:pt x="266" y="287"/>
                  <a:pt x="266" y="287"/>
                  <a:pt x="266" y="287"/>
                </a:cubicBezTo>
                <a:cubicBezTo>
                  <a:pt x="271" y="287"/>
                  <a:pt x="275" y="282"/>
                  <a:pt x="275" y="277"/>
                </a:cubicBezTo>
                <a:cubicBezTo>
                  <a:pt x="274" y="272"/>
                  <a:pt x="270" y="268"/>
                  <a:pt x="265" y="268"/>
                </a:cubicBezTo>
                <a:cubicBezTo>
                  <a:pt x="236" y="271"/>
                  <a:pt x="236" y="271"/>
                  <a:pt x="236" y="271"/>
                </a:cubicBezTo>
                <a:cubicBezTo>
                  <a:pt x="231" y="271"/>
                  <a:pt x="227" y="276"/>
                  <a:pt x="227" y="281"/>
                </a:cubicBezTo>
                <a:cubicBezTo>
                  <a:pt x="230" y="310"/>
                  <a:pt x="230" y="310"/>
                  <a:pt x="230" y="310"/>
                </a:cubicBezTo>
                <a:cubicBezTo>
                  <a:pt x="230" y="315"/>
                  <a:pt x="235" y="319"/>
                  <a:pt x="240" y="318"/>
                </a:cubicBezTo>
                <a:cubicBezTo>
                  <a:pt x="245" y="318"/>
                  <a:pt x="249" y="313"/>
                  <a:pt x="248" y="308"/>
                </a:cubicBezTo>
                <a:cubicBezTo>
                  <a:pt x="248" y="302"/>
                  <a:pt x="248" y="302"/>
                  <a:pt x="248" y="302"/>
                </a:cubicBezTo>
                <a:cubicBezTo>
                  <a:pt x="274" y="319"/>
                  <a:pt x="305" y="327"/>
                  <a:pt x="335" y="325"/>
                </a:cubicBezTo>
                <a:cubicBezTo>
                  <a:pt x="390" y="321"/>
                  <a:pt x="436" y="286"/>
                  <a:pt x="455" y="235"/>
                </a:cubicBezTo>
                <a:cubicBezTo>
                  <a:pt x="457" y="230"/>
                  <a:pt x="454" y="225"/>
                  <a:pt x="450" y="223"/>
                </a:cubicBezTo>
                <a:cubicBezTo>
                  <a:pt x="445" y="221"/>
                  <a:pt x="439" y="224"/>
                  <a:pt x="437" y="229"/>
                </a:cubicBezTo>
                <a:close/>
                <a:moveTo>
                  <a:pt x="212" y="145"/>
                </a:moveTo>
                <a:cubicBezTo>
                  <a:pt x="229" y="100"/>
                  <a:pt x="269" y="70"/>
                  <a:pt x="317" y="67"/>
                </a:cubicBezTo>
                <a:cubicBezTo>
                  <a:pt x="341" y="65"/>
                  <a:pt x="367" y="71"/>
                  <a:pt x="389" y="84"/>
                </a:cubicBezTo>
                <a:cubicBezTo>
                  <a:pt x="384" y="85"/>
                  <a:pt x="384" y="85"/>
                  <a:pt x="384" y="85"/>
                </a:cubicBezTo>
                <a:cubicBezTo>
                  <a:pt x="379" y="85"/>
                  <a:pt x="375" y="90"/>
                  <a:pt x="376" y="95"/>
                </a:cubicBezTo>
                <a:cubicBezTo>
                  <a:pt x="376" y="100"/>
                  <a:pt x="381" y="104"/>
                  <a:pt x="386" y="103"/>
                </a:cubicBezTo>
                <a:cubicBezTo>
                  <a:pt x="415" y="101"/>
                  <a:pt x="415" y="101"/>
                  <a:pt x="415" y="101"/>
                </a:cubicBezTo>
                <a:cubicBezTo>
                  <a:pt x="420" y="100"/>
                  <a:pt x="424" y="96"/>
                  <a:pt x="423" y="91"/>
                </a:cubicBezTo>
                <a:cubicBezTo>
                  <a:pt x="421" y="62"/>
                  <a:pt x="421" y="62"/>
                  <a:pt x="421" y="62"/>
                </a:cubicBezTo>
                <a:cubicBezTo>
                  <a:pt x="420" y="57"/>
                  <a:pt x="416" y="53"/>
                  <a:pt x="410" y="53"/>
                </a:cubicBezTo>
                <a:cubicBezTo>
                  <a:pt x="405" y="54"/>
                  <a:pt x="401" y="58"/>
                  <a:pt x="402" y="63"/>
                </a:cubicBezTo>
                <a:cubicBezTo>
                  <a:pt x="403" y="71"/>
                  <a:pt x="403" y="71"/>
                  <a:pt x="403" y="71"/>
                </a:cubicBezTo>
                <a:cubicBezTo>
                  <a:pt x="376" y="53"/>
                  <a:pt x="346" y="46"/>
                  <a:pt x="315" y="48"/>
                </a:cubicBezTo>
                <a:cubicBezTo>
                  <a:pt x="261" y="51"/>
                  <a:pt x="213" y="87"/>
                  <a:pt x="195" y="138"/>
                </a:cubicBezTo>
                <a:cubicBezTo>
                  <a:pt x="193" y="143"/>
                  <a:pt x="195" y="148"/>
                  <a:pt x="200" y="150"/>
                </a:cubicBezTo>
                <a:cubicBezTo>
                  <a:pt x="205" y="152"/>
                  <a:pt x="211" y="149"/>
                  <a:pt x="212" y="145"/>
                </a:cubicBezTo>
                <a:close/>
                <a:moveTo>
                  <a:pt x="436" y="143"/>
                </a:moveTo>
                <a:cubicBezTo>
                  <a:pt x="453" y="143"/>
                  <a:pt x="462" y="164"/>
                  <a:pt x="449" y="177"/>
                </a:cubicBezTo>
                <a:cubicBezTo>
                  <a:pt x="447" y="179"/>
                  <a:pt x="447" y="182"/>
                  <a:pt x="449" y="185"/>
                </a:cubicBezTo>
                <a:cubicBezTo>
                  <a:pt x="462" y="197"/>
                  <a:pt x="462" y="197"/>
                  <a:pt x="462" y="197"/>
                </a:cubicBezTo>
                <a:cubicBezTo>
                  <a:pt x="464" y="200"/>
                  <a:pt x="468" y="200"/>
                  <a:pt x="470" y="197"/>
                </a:cubicBezTo>
                <a:cubicBezTo>
                  <a:pt x="483" y="185"/>
                  <a:pt x="504" y="194"/>
                  <a:pt x="504" y="211"/>
                </a:cubicBezTo>
                <a:cubicBezTo>
                  <a:pt x="504" y="214"/>
                  <a:pt x="506" y="217"/>
                  <a:pt x="509" y="217"/>
                </a:cubicBezTo>
                <a:cubicBezTo>
                  <a:pt x="527" y="217"/>
                  <a:pt x="527" y="217"/>
                  <a:pt x="527" y="217"/>
                </a:cubicBezTo>
                <a:cubicBezTo>
                  <a:pt x="530" y="217"/>
                  <a:pt x="533" y="214"/>
                  <a:pt x="533" y="211"/>
                </a:cubicBezTo>
                <a:cubicBezTo>
                  <a:pt x="533" y="194"/>
                  <a:pt x="554" y="185"/>
                  <a:pt x="566" y="197"/>
                </a:cubicBezTo>
                <a:cubicBezTo>
                  <a:pt x="569" y="200"/>
                  <a:pt x="572" y="200"/>
                  <a:pt x="575" y="197"/>
                </a:cubicBezTo>
                <a:cubicBezTo>
                  <a:pt x="587" y="185"/>
                  <a:pt x="587" y="185"/>
                  <a:pt x="587" y="185"/>
                </a:cubicBezTo>
                <a:cubicBezTo>
                  <a:pt x="589" y="182"/>
                  <a:pt x="589" y="179"/>
                  <a:pt x="587" y="177"/>
                </a:cubicBezTo>
                <a:cubicBezTo>
                  <a:pt x="575" y="164"/>
                  <a:pt x="584" y="143"/>
                  <a:pt x="601" y="143"/>
                </a:cubicBezTo>
                <a:cubicBezTo>
                  <a:pt x="604" y="143"/>
                  <a:pt x="607" y="140"/>
                  <a:pt x="607" y="137"/>
                </a:cubicBezTo>
                <a:cubicBezTo>
                  <a:pt x="607" y="120"/>
                  <a:pt x="607" y="120"/>
                  <a:pt x="607" y="120"/>
                </a:cubicBezTo>
                <a:cubicBezTo>
                  <a:pt x="607" y="116"/>
                  <a:pt x="604" y="114"/>
                  <a:pt x="601" y="114"/>
                </a:cubicBezTo>
                <a:cubicBezTo>
                  <a:pt x="584" y="114"/>
                  <a:pt x="575" y="93"/>
                  <a:pt x="587" y="80"/>
                </a:cubicBezTo>
                <a:cubicBezTo>
                  <a:pt x="589" y="78"/>
                  <a:pt x="589" y="74"/>
                  <a:pt x="587" y="72"/>
                </a:cubicBezTo>
                <a:cubicBezTo>
                  <a:pt x="575" y="60"/>
                  <a:pt x="575" y="60"/>
                  <a:pt x="575" y="60"/>
                </a:cubicBezTo>
                <a:cubicBezTo>
                  <a:pt x="572" y="57"/>
                  <a:pt x="569" y="57"/>
                  <a:pt x="566" y="60"/>
                </a:cubicBezTo>
                <a:cubicBezTo>
                  <a:pt x="554" y="72"/>
                  <a:pt x="533" y="63"/>
                  <a:pt x="533" y="46"/>
                </a:cubicBezTo>
                <a:cubicBezTo>
                  <a:pt x="533" y="43"/>
                  <a:pt x="530" y="40"/>
                  <a:pt x="527" y="40"/>
                </a:cubicBezTo>
                <a:cubicBezTo>
                  <a:pt x="509" y="40"/>
                  <a:pt x="509" y="40"/>
                  <a:pt x="509" y="40"/>
                </a:cubicBezTo>
                <a:cubicBezTo>
                  <a:pt x="506" y="40"/>
                  <a:pt x="504" y="43"/>
                  <a:pt x="504" y="46"/>
                </a:cubicBezTo>
                <a:cubicBezTo>
                  <a:pt x="504" y="63"/>
                  <a:pt x="483" y="72"/>
                  <a:pt x="470" y="60"/>
                </a:cubicBezTo>
                <a:cubicBezTo>
                  <a:pt x="468" y="57"/>
                  <a:pt x="464" y="57"/>
                  <a:pt x="462" y="60"/>
                </a:cubicBezTo>
                <a:cubicBezTo>
                  <a:pt x="449" y="72"/>
                  <a:pt x="449" y="72"/>
                  <a:pt x="449" y="72"/>
                </a:cubicBezTo>
                <a:cubicBezTo>
                  <a:pt x="447" y="74"/>
                  <a:pt x="447" y="78"/>
                  <a:pt x="449" y="80"/>
                </a:cubicBezTo>
                <a:cubicBezTo>
                  <a:pt x="462" y="93"/>
                  <a:pt x="453" y="114"/>
                  <a:pt x="436" y="114"/>
                </a:cubicBezTo>
                <a:cubicBezTo>
                  <a:pt x="432" y="114"/>
                  <a:pt x="430" y="116"/>
                  <a:pt x="430" y="120"/>
                </a:cubicBezTo>
                <a:cubicBezTo>
                  <a:pt x="430" y="137"/>
                  <a:pt x="430" y="137"/>
                  <a:pt x="430" y="137"/>
                </a:cubicBezTo>
                <a:cubicBezTo>
                  <a:pt x="430" y="140"/>
                  <a:pt x="432" y="143"/>
                  <a:pt x="436" y="143"/>
                </a:cubicBezTo>
                <a:close/>
                <a:moveTo>
                  <a:pt x="518" y="85"/>
                </a:moveTo>
                <a:cubicBezTo>
                  <a:pt x="494" y="85"/>
                  <a:pt x="475" y="105"/>
                  <a:pt x="475" y="128"/>
                </a:cubicBezTo>
                <a:cubicBezTo>
                  <a:pt x="475" y="152"/>
                  <a:pt x="494" y="172"/>
                  <a:pt x="518" y="172"/>
                </a:cubicBezTo>
                <a:cubicBezTo>
                  <a:pt x="542" y="172"/>
                  <a:pt x="562" y="152"/>
                  <a:pt x="562" y="128"/>
                </a:cubicBezTo>
                <a:cubicBezTo>
                  <a:pt x="562" y="105"/>
                  <a:pt x="542" y="85"/>
                  <a:pt x="518" y="85"/>
                </a:cubicBezTo>
                <a:close/>
                <a:moveTo>
                  <a:pt x="47" y="259"/>
                </a:moveTo>
                <a:cubicBezTo>
                  <a:pt x="64" y="259"/>
                  <a:pt x="73" y="280"/>
                  <a:pt x="60" y="292"/>
                </a:cubicBezTo>
                <a:cubicBezTo>
                  <a:pt x="58" y="294"/>
                  <a:pt x="58" y="298"/>
                  <a:pt x="60" y="300"/>
                </a:cubicBezTo>
                <a:cubicBezTo>
                  <a:pt x="73" y="313"/>
                  <a:pt x="73" y="313"/>
                  <a:pt x="73" y="313"/>
                </a:cubicBezTo>
                <a:cubicBezTo>
                  <a:pt x="75" y="315"/>
                  <a:pt x="79" y="315"/>
                  <a:pt x="81" y="313"/>
                </a:cubicBezTo>
                <a:cubicBezTo>
                  <a:pt x="93" y="300"/>
                  <a:pt x="115" y="309"/>
                  <a:pt x="115" y="327"/>
                </a:cubicBezTo>
                <a:cubicBezTo>
                  <a:pt x="115" y="330"/>
                  <a:pt x="117" y="332"/>
                  <a:pt x="120" y="332"/>
                </a:cubicBezTo>
                <a:cubicBezTo>
                  <a:pt x="138" y="332"/>
                  <a:pt x="138" y="332"/>
                  <a:pt x="138" y="332"/>
                </a:cubicBezTo>
                <a:cubicBezTo>
                  <a:pt x="141" y="332"/>
                  <a:pt x="144" y="330"/>
                  <a:pt x="144" y="327"/>
                </a:cubicBezTo>
                <a:cubicBezTo>
                  <a:pt x="144" y="309"/>
                  <a:pt x="165" y="300"/>
                  <a:pt x="177" y="313"/>
                </a:cubicBezTo>
                <a:cubicBezTo>
                  <a:pt x="180" y="315"/>
                  <a:pt x="183" y="315"/>
                  <a:pt x="186" y="313"/>
                </a:cubicBezTo>
                <a:cubicBezTo>
                  <a:pt x="198" y="300"/>
                  <a:pt x="198" y="300"/>
                  <a:pt x="198" y="300"/>
                </a:cubicBezTo>
                <a:cubicBezTo>
                  <a:pt x="200" y="298"/>
                  <a:pt x="200" y="294"/>
                  <a:pt x="198" y="292"/>
                </a:cubicBezTo>
                <a:cubicBezTo>
                  <a:pt x="186" y="280"/>
                  <a:pt x="195" y="259"/>
                  <a:pt x="212" y="259"/>
                </a:cubicBezTo>
                <a:cubicBezTo>
                  <a:pt x="215" y="259"/>
                  <a:pt x="218" y="256"/>
                  <a:pt x="218" y="253"/>
                </a:cubicBezTo>
                <a:cubicBezTo>
                  <a:pt x="218" y="235"/>
                  <a:pt x="218" y="235"/>
                  <a:pt x="218" y="235"/>
                </a:cubicBezTo>
                <a:cubicBezTo>
                  <a:pt x="218" y="232"/>
                  <a:pt x="215" y="229"/>
                  <a:pt x="212" y="229"/>
                </a:cubicBezTo>
                <a:cubicBezTo>
                  <a:pt x="195" y="229"/>
                  <a:pt x="186" y="208"/>
                  <a:pt x="198" y="196"/>
                </a:cubicBezTo>
                <a:cubicBezTo>
                  <a:pt x="200" y="193"/>
                  <a:pt x="200" y="190"/>
                  <a:pt x="198" y="188"/>
                </a:cubicBezTo>
                <a:cubicBezTo>
                  <a:pt x="186" y="175"/>
                  <a:pt x="186" y="175"/>
                  <a:pt x="186" y="175"/>
                </a:cubicBezTo>
                <a:cubicBezTo>
                  <a:pt x="183" y="173"/>
                  <a:pt x="180" y="173"/>
                  <a:pt x="177" y="175"/>
                </a:cubicBezTo>
                <a:cubicBezTo>
                  <a:pt x="165" y="187"/>
                  <a:pt x="144" y="179"/>
                  <a:pt x="144" y="161"/>
                </a:cubicBezTo>
                <a:cubicBezTo>
                  <a:pt x="144" y="158"/>
                  <a:pt x="141" y="155"/>
                  <a:pt x="138" y="155"/>
                </a:cubicBezTo>
                <a:cubicBezTo>
                  <a:pt x="120" y="155"/>
                  <a:pt x="120" y="155"/>
                  <a:pt x="120" y="155"/>
                </a:cubicBezTo>
                <a:cubicBezTo>
                  <a:pt x="117" y="155"/>
                  <a:pt x="115" y="158"/>
                  <a:pt x="115" y="161"/>
                </a:cubicBezTo>
                <a:cubicBezTo>
                  <a:pt x="115" y="179"/>
                  <a:pt x="93" y="187"/>
                  <a:pt x="81" y="175"/>
                </a:cubicBezTo>
                <a:cubicBezTo>
                  <a:pt x="79" y="173"/>
                  <a:pt x="75" y="173"/>
                  <a:pt x="73" y="175"/>
                </a:cubicBezTo>
                <a:cubicBezTo>
                  <a:pt x="60" y="188"/>
                  <a:pt x="60" y="188"/>
                  <a:pt x="60" y="188"/>
                </a:cubicBezTo>
                <a:cubicBezTo>
                  <a:pt x="58" y="190"/>
                  <a:pt x="58" y="193"/>
                  <a:pt x="60" y="196"/>
                </a:cubicBezTo>
                <a:cubicBezTo>
                  <a:pt x="73" y="208"/>
                  <a:pt x="64" y="229"/>
                  <a:pt x="47" y="229"/>
                </a:cubicBezTo>
                <a:cubicBezTo>
                  <a:pt x="43" y="229"/>
                  <a:pt x="41" y="232"/>
                  <a:pt x="41" y="235"/>
                </a:cubicBezTo>
                <a:cubicBezTo>
                  <a:pt x="41" y="253"/>
                  <a:pt x="41" y="253"/>
                  <a:pt x="41" y="253"/>
                </a:cubicBezTo>
                <a:cubicBezTo>
                  <a:pt x="41" y="256"/>
                  <a:pt x="43" y="259"/>
                  <a:pt x="47" y="259"/>
                </a:cubicBezTo>
                <a:close/>
                <a:moveTo>
                  <a:pt x="129" y="201"/>
                </a:moveTo>
                <a:cubicBezTo>
                  <a:pt x="105" y="201"/>
                  <a:pt x="86" y="220"/>
                  <a:pt x="86" y="244"/>
                </a:cubicBezTo>
                <a:cubicBezTo>
                  <a:pt x="86" y="268"/>
                  <a:pt x="105" y="287"/>
                  <a:pt x="129" y="287"/>
                </a:cubicBezTo>
                <a:cubicBezTo>
                  <a:pt x="153" y="287"/>
                  <a:pt x="173" y="268"/>
                  <a:pt x="173" y="244"/>
                </a:cubicBezTo>
                <a:cubicBezTo>
                  <a:pt x="173" y="220"/>
                  <a:pt x="153" y="201"/>
                  <a:pt x="129" y="20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04" name="Straight Connector 103">
            <a:extLst>
              <a:ext uri="{FF2B5EF4-FFF2-40B4-BE49-F238E27FC236}">
                <a16:creationId xmlns:a16="http://schemas.microsoft.com/office/drawing/2014/main" id="{B3D9290F-6769-0431-F938-33B3648A70B6}"/>
              </a:ext>
            </a:extLst>
          </p:cNvPr>
          <p:cNvCxnSpPr>
            <a:cxnSpLocks/>
          </p:cNvCxnSpPr>
          <p:nvPr/>
        </p:nvCxnSpPr>
        <p:spPr>
          <a:xfrm>
            <a:off x="5560165" y="3190059"/>
            <a:ext cx="373623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6985CDD-63EF-B88D-1A13-3893397EB29A}"/>
              </a:ext>
            </a:extLst>
          </p:cNvPr>
          <p:cNvCxnSpPr>
            <a:cxnSpLocks/>
          </p:cNvCxnSpPr>
          <p:nvPr/>
        </p:nvCxnSpPr>
        <p:spPr>
          <a:xfrm>
            <a:off x="5560165" y="4736983"/>
            <a:ext cx="373623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263A1C3-5860-AD2E-3890-19BB3CAC23BB}"/>
              </a:ext>
            </a:extLst>
          </p:cNvPr>
          <p:cNvCxnSpPr>
            <a:cxnSpLocks/>
          </p:cNvCxnSpPr>
          <p:nvPr/>
        </p:nvCxnSpPr>
        <p:spPr>
          <a:xfrm>
            <a:off x="5560165" y="6315189"/>
            <a:ext cx="3736235"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366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2F1C1A7-1E44-2B4D-EC77-DD9A8137C7A1}"/>
              </a:ext>
            </a:extLst>
          </p:cNvPr>
          <p:cNvSpPr/>
          <p:nvPr/>
        </p:nvSpPr>
        <p:spPr>
          <a:xfrm flipH="1">
            <a:off x="615396" y="2217420"/>
            <a:ext cx="8684182" cy="2484120"/>
          </a:xfrm>
          <a:prstGeom prst="roundRect">
            <a:avLst>
              <a:gd name="adj" fmla="val 7372"/>
            </a:avLst>
          </a:prstGeom>
          <a:solidFill>
            <a:schemeClr val="accent2"/>
          </a:solidFill>
          <a:ln>
            <a:noFill/>
          </a:ln>
          <a:effectLst>
            <a:outerShdw blurRad="76200" dist="635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0" rtlCol="0" anchor="t" anchorCtr="0"/>
          <a:lstStyle/>
          <a:p>
            <a:r>
              <a:rPr lang="en-US" sz="1200" dirty="0">
                <a:solidFill>
                  <a:schemeClr val="bg1"/>
                </a:solidFill>
              </a:rPr>
              <a:t>As the sole tax collector for the Egyptian government, e-finance stands to benefit from Egypt’s growing formal economy driven by the Egyptian government’s initiatives to lower tax evasion and encourage businesses across the nation to formalize their operations</a:t>
            </a:r>
          </a:p>
          <a:p>
            <a:endParaRPr lang="en-US" sz="1200" dirty="0">
              <a:solidFill>
                <a:schemeClr val="bg1"/>
              </a:solidFill>
            </a:endParaRPr>
          </a:p>
        </p:txBody>
      </p:sp>
      <p:sp>
        <p:nvSpPr>
          <p:cNvPr id="3" name="Text Placeholder 2">
            <a:extLst>
              <a:ext uri="{FF2B5EF4-FFF2-40B4-BE49-F238E27FC236}">
                <a16:creationId xmlns:a16="http://schemas.microsoft.com/office/drawing/2014/main" id="{906D86B0-742B-4362-91F1-1D3AA22765F9}"/>
              </a:ext>
            </a:extLst>
          </p:cNvPr>
          <p:cNvSpPr>
            <a:spLocks noGrp="1"/>
          </p:cNvSpPr>
          <p:nvPr>
            <p:ph type="body" sz="quarter" idx="11"/>
          </p:nvPr>
        </p:nvSpPr>
        <p:spPr>
          <a:xfrm>
            <a:off x="606423" y="1122483"/>
            <a:ext cx="4222751" cy="380999"/>
          </a:xfrm>
          <a:prstGeom prst="rect">
            <a:avLst/>
          </a:prstGeom>
        </p:spPr>
        <p:txBody>
          <a:bodyPr anchor="t" anchorCtr="0"/>
          <a:lstStyle/>
          <a:p>
            <a:r>
              <a:rPr lang="en-US" sz="1400" b="1" i="1" dirty="0"/>
              <a:t>Existing sector – Tax</a:t>
            </a:r>
          </a:p>
        </p:txBody>
      </p:sp>
      <p:sp>
        <p:nvSpPr>
          <p:cNvPr id="4" name="Title 3">
            <a:extLst>
              <a:ext uri="{FF2B5EF4-FFF2-40B4-BE49-F238E27FC236}">
                <a16:creationId xmlns:a16="http://schemas.microsoft.com/office/drawing/2014/main" id="{9DD55D50-80EE-8C3B-D692-C8B9391F68B8}"/>
              </a:ext>
            </a:extLst>
          </p:cNvPr>
          <p:cNvSpPr>
            <a:spLocks noGrp="1"/>
          </p:cNvSpPr>
          <p:nvPr>
            <p:ph type="title"/>
          </p:nvPr>
        </p:nvSpPr>
        <p:spPr>
          <a:xfrm>
            <a:off x="606424" y="412751"/>
            <a:ext cx="3822701" cy="692149"/>
          </a:xfrm>
        </p:spPr>
        <p:txBody>
          <a:bodyPr/>
          <a:lstStyle/>
          <a:p>
            <a:r>
              <a:rPr lang="en-US" dirty="0"/>
              <a:t>Expand sector presence to fuel growth </a:t>
            </a:r>
          </a:p>
        </p:txBody>
      </p:sp>
      <p:sp>
        <p:nvSpPr>
          <p:cNvPr id="39" name="Rectangle 38">
            <a:extLst>
              <a:ext uri="{FF2B5EF4-FFF2-40B4-BE49-F238E27FC236}">
                <a16:creationId xmlns:a16="http://schemas.microsoft.com/office/drawing/2014/main" id="{57C45699-AE55-6EAA-D0BD-171B1E76361B}"/>
              </a:ext>
            </a:extLst>
          </p:cNvPr>
          <p:cNvSpPr/>
          <p:nvPr/>
        </p:nvSpPr>
        <p:spPr>
          <a:xfrm>
            <a:off x="2057748" y="3171831"/>
            <a:ext cx="2771425" cy="70903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r>
              <a:rPr lang="en-US" sz="1400" b="1" dirty="0">
                <a:solidFill>
                  <a:schemeClr val="bg1"/>
                </a:solidFill>
              </a:rPr>
              <a:t>E-Invoicing and </a:t>
            </a:r>
          </a:p>
          <a:p>
            <a:r>
              <a:rPr lang="en-US" sz="1400" b="1" dirty="0">
                <a:solidFill>
                  <a:schemeClr val="bg1"/>
                </a:solidFill>
              </a:rPr>
              <a:t>E-Receipt System</a:t>
            </a:r>
            <a:endParaRPr lang="en-US" sz="2000" b="1" dirty="0">
              <a:solidFill>
                <a:schemeClr val="bg1"/>
              </a:solidFill>
            </a:endParaRPr>
          </a:p>
        </p:txBody>
      </p:sp>
      <p:grpSp>
        <p:nvGrpSpPr>
          <p:cNvPr id="24" name="Group 23">
            <a:extLst>
              <a:ext uri="{FF2B5EF4-FFF2-40B4-BE49-F238E27FC236}">
                <a16:creationId xmlns:a16="http://schemas.microsoft.com/office/drawing/2014/main" id="{C2C6707C-A675-7028-733A-F8FA54EC69E7}"/>
              </a:ext>
            </a:extLst>
          </p:cNvPr>
          <p:cNvGrpSpPr/>
          <p:nvPr/>
        </p:nvGrpSpPr>
        <p:grpSpPr>
          <a:xfrm>
            <a:off x="819373" y="3223024"/>
            <a:ext cx="1080745" cy="657844"/>
            <a:chOff x="-1565597" y="1069349"/>
            <a:chExt cx="842026" cy="512537"/>
          </a:xfrm>
        </p:grpSpPr>
        <p:sp>
          <p:nvSpPr>
            <p:cNvPr id="20" name="Freeform: Shape 19">
              <a:extLst>
                <a:ext uri="{FF2B5EF4-FFF2-40B4-BE49-F238E27FC236}">
                  <a16:creationId xmlns:a16="http://schemas.microsoft.com/office/drawing/2014/main" id="{DE1FCBCB-37CB-14F3-9541-7EF7B2CEA6B1}"/>
                </a:ext>
              </a:extLst>
            </p:cNvPr>
            <p:cNvSpPr/>
            <p:nvPr/>
          </p:nvSpPr>
          <p:spPr>
            <a:xfrm>
              <a:off x="-1455767" y="1069349"/>
              <a:ext cx="622367" cy="421013"/>
            </a:xfrm>
            <a:custGeom>
              <a:avLst/>
              <a:gdLst>
                <a:gd name="connsiteX0" fmla="*/ 567452 w 622367"/>
                <a:gd name="connsiteY0" fmla="*/ 366098 h 421013"/>
                <a:gd name="connsiteX1" fmla="*/ 54915 w 622367"/>
                <a:gd name="connsiteY1" fmla="*/ 366098 h 421013"/>
                <a:gd name="connsiteX2" fmla="*/ 54915 w 622367"/>
                <a:gd name="connsiteY2" fmla="*/ 54915 h 421013"/>
                <a:gd name="connsiteX3" fmla="*/ 567452 w 622367"/>
                <a:gd name="connsiteY3" fmla="*/ 54915 h 421013"/>
                <a:gd name="connsiteX4" fmla="*/ 622367 w 622367"/>
                <a:gd name="connsiteY4" fmla="*/ 36610 h 421013"/>
                <a:gd name="connsiteX5" fmla="*/ 585757 w 622367"/>
                <a:gd name="connsiteY5" fmla="*/ 0 h 421013"/>
                <a:gd name="connsiteX6" fmla="*/ 36610 w 622367"/>
                <a:gd name="connsiteY6" fmla="*/ 0 h 421013"/>
                <a:gd name="connsiteX7" fmla="*/ 0 w 622367"/>
                <a:gd name="connsiteY7" fmla="*/ 36610 h 421013"/>
                <a:gd name="connsiteX8" fmla="*/ 0 w 622367"/>
                <a:gd name="connsiteY8" fmla="*/ 421013 h 421013"/>
                <a:gd name="connsiteX9" fmla="*/ 622367 w 622367"/>
                <a:gd name="connsiteY9" fmla="*/ 421013 h 4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2367" h="421013">
                  <a:moveTo>
                    <a:pt x="567452" y="366098"/>
                  </a:moveTo>
                  <a:lnTo>
                    <a:pt x="54915" y="366098"/>
                  </a:lnTo>
                  <a:lnTo>
                    <a:pt x="54915" y="54915"/>
                  </a:lnTo>
                  <a:lnTo>
                    <a:pt x="567452" y="54915"/>
                  </a:lnTo>
                  <a:close/>
                  <a:moveTo>
                    <a:pt x="622367" y="36610"/>
                  </a:moveTo>
                  <a:cubicBezTo>
                    <a:pt x="622367" y="16391"/>
                    <a:pt x="605976" y="0"/>
                    <a:pt x="585757" y="0"/>
                  </a:cubicBezTo>
                  <a:lnTo>
                    <a:pt x="36610" y="0"/>
                  </a:lnTo>
                  <a:cubicBezTo>
                    <a:pt x="16391" y="0"/>
                    <a:pt x="0" y="16391"/>
                    <a:pt x="0" y="36610"/>
                  </a:cubicBezTo>
                  <a:lnTo>
                    <a:pt x="0" y="421013"/>
                  </a:lnTo>
                  <a:lnTo>
                    <a:pt x="622367" y="421013"/>
                  </a:lnTo>
                  <a:close/>
                </a:path>
              </a:pathLst>
            </a:custGeom>
            <a:solidFill>
              <a:schemeClr val="bg1"/>
            </a:solidFill>
            <a:ln w="9128" cap="flat">
              <a:noFill/>
              <a:prstDash val="solid"/>
              <a:miter/>
            </a:ln>
          </p:spPr>
          <p:txBody>
            <a:bodyPr rtlCol="0" anchor="b" anchorCtr="0"/>
            <a:lstStyle/>
            <a:p>
              <a:endParaRPr lang="en-US"/>
            </a:p>
          </p:txBody>
        </p:sp>
        <p:sp>
          <p:nvSpPr>
            <p:cNvPr id="22" name="Freeform: Shape 21">
              <a:extLst>
                <a:ext uri="{FF2B5EF4-FFF2-40B4-BE49-F238E27FC236}">
                  <a16:creationId xmlns:a16="http://schemas.microsoft.com/office/drawing/2014/main" id="{85EFDA2B-5E8F-1347-CFD2-92AF6AC001FC}"/>
                </a:ext>
              </a:extLst>
            </p:cNvPr>
            <p:cNvSpPr/>
            <p:nvPr/>
          </p:nvSpPr>
          <p:spPr>
            <a:xfrm>
              <a:off x="-1565597" y="1526972"/>
              <a:ext cx="842026" cy="54914"/>
            </a:xfrm>
            <a:custGeom>
              <a:avLst/>
              <a:gdLst>
                <a:gd name="connsiteX0" fmla="*/ 475928 w 842026"/>
                <a:gd name="connsiteY0" fmla="*/ 0 h 54914"/>
                <a:gd name="connsiteX1" fmla="*/ 475928 w 842026"/>
                <a:gd name="connsiteY1" fmla="*/ 9152 h 54914"/>
                <a:gd name="connsiteX2" fmla="*/ 467911 w 842026"/>
                <a:gd name="connsiteY2" fmla="*/ 18305 h 54914"/>
                <a:gd name="connsiteX3" fmla="*/ 466775 w 842026"/>
                <a:gd name="connsiteY3" fmla="*/ 18305 h 54914"/>
                <a:gd name="connsiteX4" fmla="*/ 375251 w 842026"/>
                <a:gd name="connsiteY4" fmla="*/ 18305 h 54914"/>
                <a:gd name="connsiteX5" fmla="*/ 366098 w 842026"/>
                <a:gd name="connsiteY5" fmla="*/ 10288 h 54914"/>
                <a:gd name="connsiteX6" fmla="*/ 366098 w 842026"/>
                <a:gd name="connsiteY6" fmla="*/ 9152 h 54914"/>
                <a:gd name="connsiteX7" fmla="*/ 366098 w 842026"/>
                <a:gd name="connsiteY7" fmla="*/ 0 h 54914"/>
                <a:gd name="connsiteX8" fmla="*/ 0 w 842026"/>
                <a:gd name="connsiteY8" fmla="*/ 0 h 54914"/>
                <a:gd name="connsiteX9" fmla="*/ 0 w 842026"/>
                <a:gd name="connsiteY9" fmla="*/ 18305 h 54914"/>
                <a:gd name="connsiteX10" fmla="*/ 36610 w 842026"/>
                <a:gd name="connsiteY10" fmla="*/ 54915 h 54914"/>
                <a:gd name="connsiteX11" fmla="*/ 805416 w 842026"/>
                <a:gd name="connsiteY11" fmla="*/ 54915 h 54914"/>
                <a:gd name="connsiteX12" fmla="*/ 842026 w 842026"/>
                <a:gd name="connsiteY12" fmla="*/ 18305 h 54914"/>
                <a:gd name="connsiteX13" fmla="*/ 842026 w 842026"/>
                <a:gd name="connsiteY13" fmla="*/ 0 h 5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2026" h="54914">
                  <a:moveTo>
                    <a:pt x="475928" y="0"/>
                  </a:moveTo>
                  <a:lnTo>
                    <a:pt x="475928" y="9152"/>
                  </a:lnTo>
                  <a:cubicBezTo>
                    <a:pt x="476242" y="13893"/>
                    <a:pt x="472652" y="17991"/>
                    <a:pt x="467911" y="18305"/>
                  </a:cubicBezTo>
                  <a:cubicBezTo>
                    <a:pt x="467533" y="18330"/>
                    <a:pt x="467153" y="18330"/>
                    <a:pt x="466775" y="18305"/>
                  </a:cubicBezTo>
                  <a:lnTo>
                    <a:pt x="375251" y="18305"/>
                  </a:lnTo>
                  <a:cubicBezTo>
                    <a:pt x="370510" y="18619"/>
                    <a:pt x="366412" y="15029"/>
                    <a:pt x="366098" y="10288"/>
                  </a:cubicBezTo>
                  <a:cubicBezTo>
                    <a:pt x="366074" y="9910"/>
                    <a:pt x="366074" y="9530"/>
                    <a:pt x="366098" y="9152"/>
                  </a:cubicBezTo>
                  <a:lnTo>
                    <a:pt x="366098" y="0"/>
                  </a:lnTo>
                  <a:lnTo>
                    <a:pt x="0" y="0"/>
                  </a:lnTo>
                  <a:lnTo>
                    <a:pt x="0" y="18305"/>
                  </a:lnTo>
                  <a:cubicBezTo>
                    <a:pt x="0" y="38524"/>
                    <a:pt x="16391" y="54915"/>
                    <a:pt x="36610" y="54915"/>
                  </a:cubicBezTo>
                  <a:lnTo>
                    <a:pt x="805416" y="54915"/>
                  </a:lnTo>
                  <a:cubicBezTo>
                    <a:pt x="825635" y="54915"/>
                    <a:pt x="842026" y="38524"/>
                    <a:pt x="842026" y="18305"/>
                  </a:cubicBezTo>
                  <a:lnTo>
                    <a:pt x="842026" y="0"/>
                  </a:lnTo>
                  <a:close/>
                </a:path>
              </a:pathLst>
            </a:custGeom>
            <a:solidFill>
              <a:schemeClr val="bg1"/>
            </a:solidFill>
            <a:ln w="9128" cap="flat">
              <a:noFill/>
              <a:prstDash val="solid"/>
              <a:miter/>
            </a:ln>
          </p:spPr>
          <p:txBody>
            <a:bodyPr rtlCol="0" anchor="b" anchorCtr="0"/>
            <a:lstStyle/>
            <a:p>
              <a:endParaRPr lang="en-US"/>
            </a:p>
          </p:txBody>
        </p:sp>
        <p:sp>
          <p:nvSpPr>
            <p:cNvPr id="23" name="Freeform: Shape 22">
              <a:extLst>
                <a:ext uri="{FF2B5EF4-FFF2-40B4-BE49-F238E27FC236}">
                  <a16:creationId xmlns:a16="http://schemas.microsoft.com/office/drawing/2014/main" id="{D3E0BC2B-E63F-52BC-6100-00897B00465C}"/>
                </a:ext>
              </a:extLst>
            </p:cNvPr>
            <p:cNvSpPr/>
            <p:nvPr/>
          </p:nvSpPr>
          <p:spPr>
            <a:xfrm>
              <a:off x="-1272718" y="1151721"/>
              <a:ext cx="256268" cy="256268"/>
            </a:xfrm>
            <a:custGeom>
              <a:avLst/>
              <a:gdLst>
                <a:gd name="connsiteX0" fmla="*/ 128134 w 256268"/>
                <a:gd name="connsiteY0" fmla="*/ 0 h 256268"/>
                <a:gd name="connsiteX1" fmla="*/ 0 w 256268"/>
                <a:gd name="connsiteY1" fmla="*/ 128134 h 256268"/>
                <a:gd name="connsiteX2" fmla="*/ 128134 w 256268"/>
                <a:gd name="connsiteY2" fmla="*/ 256269 h 256268"/>
                <a:gd name="connsiteX3" fmla="*/ 256269 w 256268"/>
                <a:gd name="connsiteY3" fmla="*/ 128134 h 256268"/>
                <a:gd name="connsiteX4" fmla="*/ 128134 w 256268"/>
                <a:gd name="connsiteY4" fmla="*/ 0 h 256268"/>
                <a:gd name="connsiteX5" fmla="*/ 137287 w 256268"/>
                <a:gd name="connsiteY5" fmla="*/ 137287 h 256268"/>
                <a:gd name="connsiteX6" fmla="*/ 179297 w 256268"/>
                <a:gd name="connsiteY6" fmla="*/ 137287 h 256268"/>
                <a:gd name="connsiteX7" fmla="*/ 137287 w 256268"/>
                <a:gd name="connsiteY7" fmla="*/ 220666 h 256268"/>
                <a:gd name="connsiteX8" fmla="*/ 137287 w 256268"/>
                <a:gd name="connsiteY8" fmla="*/ 118982 h 256268"/>
                <a:gd name="connsiteX9" fmla="*/ 137287 w 256268"/>
                <a:gd name="connsiteY9" fmla="*/ 35512 h 256268"/>
                <a:gd name="connsiteX10" fmla="*/ 179297 w 256268"/>
                <a:gd name="connsiteY10" fmla="*/ 118982 h 256268"/>
                <a:gd name="connsiteX11" fmla="*/ 118982 w 256268"/>
                <a:gd name="connsiteY11" fmla="*/ 118982 h 256268"/>
                <a:gd name="connsiteX12" fmla="*/ 78345 w 256268"/>
                <a:gd name="connsiteY12" fmla="*/ 118982 h 256268"/>
                <a:gd name="connsiteX13" fmla="*/ 118982 w 256268"/>
                <a:gd name="connsiteY13" fmla="*/ 36610 h 256268"/>
                <a:gd name="connsiteX14" fmla="*/ 118982 w 256268"/>
                <a:gd name="connsiteY14" fmla="*/ 137287 h 256268"/>
                <a:gd name="connsiteX15" fmla="*/ 118982 w 256268"/>
                <a:gd name="connsiteY15" fmla="*/ 219659 h 256268"/>
                <a:gd name="connsiteX16" fmla="*/ 78345 w 256268"/>
                <a:gd name="connsiteY16" fmla="*/ 137287 h 256268"/>
                <a:gd name="connsiteX17" fmla="*/ 59949 w 256268"/>
                <a:gd name="connsiteY17" fmla="*/ 118982 h 256268"/>
                <a:gd name="connsiteX18" fmla="*/ 20776 w 256268"/>
                <a:gd name="connsiteY18" fmla="*/ 118982 h 256268"/>
                <a:gd name="connsiteX19" fmla="*/ 107450 w 256268"/>
                <a:gd name="connsiteY19" fmla="*/ 22424 h 256268"/>
                <a:gd name="connsiteX20" fmla="*/ 59949 w 256268"/>
                <a:gd name="connsiteY20" fmla="*/ 118982 h 256268"/>
                <a:gd name="connsiteX21" fmla="*/ 59949 w 256268"/>
                <a:gd name="connsiteY21" fmla="*/ 137287 h 256268"/>
                <a:gd name="connsiteX22" fmla="*/ 107633 w 256268"/>
                <a:gd name="connsiteY22" fmla="*/ 233937 h 256268"/>
                <a:gd name="connsiteX23" fmla="*/ 20776 w 256268"/>
                <a:gd name="connsiteY23" fmla="*/ 137287 h 256268"/>
                <a:gd name="connsiteX24" fmla="*/ 197693 w 256268"/>
                <a:gd name="connsiteY24" fmla="*/ 137287 h 256268"/>
                <a:gd name="connsiteX25" fmla="*/ 235493 w 256268"/>
                <a:gd name="connsiteY25" fmla="*/ 137287 h 256268"/>
                <a:gd name="connsiteX26" fmla="*/ 150283 w 256268"/>
                <a:gd name="connsiteY26" fmla="*/ 233571 h 256268"/>
                <a:gd name="connsiteX27" fmla="*/ 197693 w 256268"/>
                <a:gd name="connsiteY27" fmla="*/ 137287 h 256268"/>
                <a:gd name="connsiteX28" fmla="*/ 197693 w 256268"/>
                <a:gd name="connsiteY28" fmla="*/ 118982 h 256268"/>
                <a:gd name="connsiteX29" fmla="*/ 150558 w 256268"/>
                <a:gd name="connsiteY29" fmla="*/ 22790 h 256268"/>
                <a:gd name="connsiteX30" fmla="*/ 235493 w 256268"/>
                <a:gd name="connsiteY30" fmla="*/ 118982 h 25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6268" h="256268">
                  <a:moveTo>
                    <a:pt x="128134" y="0"/>
                  </a:moveTo>
                  <a:cubicBezTo>
                    <a:pt x="57368" y="0"/>
                    <a:pt x="0" y="57368"/>
                    <a:pt x="0" y="128134"/>
                  </a:cubicBezTo>
                  <a:cubicBezTo>
                    <a:pt x="0" y="198901"/>
                    <a:pt x="57368" y="256269"/>
                    <a:pt x="128134" y="256269"/>
                  </a:cubicBezTo>
                  <a:cubicBezTo>
                    <a:pt x="198901" y="256269"/>
                    <a:pt x="256269" y="198901"/>
                    <a:pt x="256269" y="128134"/>
                  </a:cubicBezTo>
                  <a:cubicBezTo>
                    <a:pt x="256269" y="57368"/>
                    <a:pt x="198901" y="0"/>
                    <a:pt x="128134" y="0"/>
                  </a:cubicBezTo>
                  <a:close/>
                  <a:moveTo>
                    <a:pt x="137287" y="137287"/>
                  </a:moveTo>
                  <a:lnTo>
                    <a:pt x="179297" y="137287"/>
                  </a:lnTo>
                  <a:cubicBezTo>
                    <a:pt x="174513" y="168839"/>
                    <a:pt x="159797" y="198045"/>
                    <a:pt x="137287" y="220666"/>
                  </a:cubicBezTo>
                  <a:close/>
                  <a:moveTo>
                    <a:pt x="137287" y="118982"/>
                  </a:moveTo>
                  <a:lnTo>
                    <a:pt x="137287" y="35512"/>
                  </a:lnTo>
                  <a:cubicBezTo>
                    <a:pt x="159820" y="58153"/>
                    <a:pt x="174537" y="87395"/>
                    <a:pt x="179297" y="118982"/>
                  </a:cubicBezTo>
                  <a:close/>
                  <a:moveTo>
                    <a:pt x="118982" y="118982"/>
                  </a:moveTo>
                  <a:lnTo>
                    <a:pt x="78345" y="118982"/>
                  </a:lnTo>
                  <a:cubicBezTo>
                    <a:pt x="82897" y="87936"/>
                    <a:pt x="97116" y="59114"/>
                    <a:pt x="118982" y="36610"/>
                  </a:cubicBezTo>
                  <a:close/>
                  <a:moveTo>
                    <a:pt x="118982" y="137287"/>
                  </a:moveTo>
                  <a:lnTo>
                    <a:pt x="118982" y="219659"/>
                  </a:lnTo>
                  <a:cubicBezTo>
                    <a:pt x="97157" y="197126"/>
                    <a:pt x="82944" y="168318"/>
                    <a:pt x="78345" y="137287"/>
                  </a:cubicBezTo>
                  <a:close/>
                  <a:moveTo>
                    <a:pt x="59949" y="118982"/>
                  </a:moveTo>
                  <a:lnTo>
                    <a:pt x="20776" y="118982"/>
                  </a:lnTo>
                  <a:cubicBezTo>
                    <a:pt x="24839" y="71041"/>
                    <a:pt x="60225" y="31621"/>
                    <a:pt x="107450" y="22424"/>
                  </a:cubicBezTo>
                  <a:cubicBezTo>
                    <a:pt x="81358" y="48460"/>
                    <a:pt x="64650" y="82422"/>
                    <a:pt x="59949" y="118982"/>
                  </a:cubicBezTo>
                  <a:close/>
                  <a:moveTo>
                    <a:pt x="59949" y="137287"/>
                  </a:moveTo>
                  <a:cubicBezTo>
                    <a:pt x="64654" y="173910"/>
                    <a:pt x="81433" y="207919"/>
                    <a:pt x="107633" y="233937"/>
                  </a:cubicBezTo>
                  <a:cubicBezTo>
                    <a:pt x="60338" y="224746"/>
                    <a:pt x="24881" y="185292"/>
                    <a:pt x="20776" y="137287"/>
                  </a:cubicBezTo>
                  <a:close/>
                  <a:moveTo>
                    <a:pt x="197693" y="137287"/>
                  </a:moveTo>
                  <a:lnTo>
                    <a:pt x="235493" y="137287"/>
                  </a:lnTo>
                  <a:cubicBezTo>
                    <a:pt x="231485" y="184684"/>
                    <a:pt x="196842" y="223830"/>
                    <a:pt x="150283" y="233571"/>
                  </a:cubicBezTo>
                  <a:cubicBezTo>
                    <a:pt x="176361" y="207647"/>
                    <a:pt x="193046" y="173763"/>
                    <a:pt x="197693" y="137287"/>
                  </a:cubicBezTo>
                  <a:close/>
                  <a:moveTo>
                    <a:pt x="197693" y="118982"/>
                  </a:moveTo>
                  <a:cubicBezTo>
                    <a:pt x="193008" y="82601"/>
                    <a:pt x="176437" y="48785"/>
                    <a:pt x="150558" y="22790"/>
                  </a:cubicBezTo>
                  <a:cubicBezTo>
                    <a:pt x="196978" y="32627"/>
                    <a:pt x="231479" y="71701"/>
                    <a:pt x="235493" y="118982"/>
                  </a:cubicBezTo>
                  <a:close/>
                </a:path>
              </a:pathLst>
            </a:custGeom>
            <a:solidFill>
              <a:schemeClr val="bg1"/>
            </a:solidFill>
            <a:ln w="9128" cap="flat">
              <a:noFill/>
              <a:prstDash val="solid"/>
              <a:miter/>
            </a:ln>
          </p:spPr>
          <p:txBody>
            <a:bodyPr rtlCol="0" anchor="b" anchorCtr="0"/>
            <a:lstStyle/>
            <a:p>
              <a:endParaRPr lang="en-US"/>
            </a:p>
          </p:txBody>
        </p:sp>
      </p:grpSp>
      <p:sp>
        <p:nvSpPr>
          <p:cNvPr id="7" name="Text Placeholder 2">
            <a:extLst>
              <a:ext uri="{FF2B5EF4-FFF2-40B4-BE49-F238E27FC236}">
                <a16:creationId xmlns:a16="http://schemas.microsoft.com/office/drawing/2014/main" id="{4E560767-F916-70FC-CA8C-A74C7B5A236F}"/>
              </a:ext>
            </a:extLst>
          </p:cNvPr>
          <p:cNvSpPr txBox="1">
            <a:spLocks/>
          </p:cNvSpPr>
          <p:nvPr/>
        </p:nvSpPr>
        <p:spPr>
          <a:xfrm>
            <a:off x="606424" y="1494691"/>
            <a:ext cx="8710132" cy="454131"/>
          </a:xfrm>
          <a:prstGeom prst="rect">
            <a:avLst/>
          </a:prstGeom>
        </p:spPr>
        <p:txBody>
          <a:bodyPr lIns="0" tIns="0" rIns="0" bIns="0" anchor="t" anchorCtr="0">
            <a:noAutofit/>
          </a:bodyPr>
          <a:lstStyle>
            <a:lvl1pPr marL="0" indent="0" algn="l" defTabSz="914412" rtl="0" eaLnBrk="1" latinLnBrk="0" hangingPunct="1">
              <a:lnSpc>
                <a:spcPct val="100000"/>
              </a:lnSpc>
              <a:spcBef>
                <a:spcPts val="0"/>
              </a:spcBef>
              <a:buFont typeface="Arial" panose="020B0604020202020204" pitchFamily="34" charset="0"/>
              <a:buNone/>
              <a:defRPr sz="1200" b="1" kern="1200">
                <a:solidFill>
                  <a:schemeClr val="accent1">
                    <a:lumMod val="60000"/>
                    <a:lumOff val="40000"/>
                  </a:schemeClr>
                </a:solidFill>
                <a:latin typeface="+mn-lt"/>
                <a:ea typeface="+mn-ea"/>
                <a:cs typeface="+mn-cs"/>
              </a:defRPr>
            </a:lvl1pPr>
            <a:lvl2pPr marL="685810" indent="-228604" algn="l" defTabSz="91441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6" indent="-228604" algn="l" defTabSz="91441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2"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9"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6"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42"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8"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55" indent="-228604" algn="l" defTabSz="91441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65000"/>
                  </a:schemeClr>
                </a:solidFill>
              </a:rPr>
              <a:t>Through its investment in e-Tax, the Group is able to simplify the government’s tax processes and unlock operational efficiencies across Egypt’s Tax Authority (ETA) and the Real Estate Tax Authority (RTA)</a:t>
            </a:r>
          </a:p>
        </p:txBody>
      </p:sp>
      <p:sp>
        <p:nvSpPr>
          <p:cNvPr id="25" name="Rectangle: Top Corners Rounded 24">
            <a:extLst>
              <a:ext uri="{FF2B5EF4-FFF2-40B4-BE49-F238E27FC236}">
                <a16:creationId xmlns:a16="http://schemas.microsoft.com/office/drawing/2014/main" id="{D749DEBE-581B-518E-BC23-B55E223D1086}"/>
              </a:ext>
            </a:extLst>
          </p:cNvPr>
          <p:cNvSpPr/>
          <p:nvPr/>
        </p:nvSpPr>
        <p:spPr>
          <a:xfrm rot="10800000" flipV="1">
            <a:off x="5070485" y="4840336"/>
            <a:ext cx="4225910" cy="1613706"/>
          </a:xfrm>
          <a:prstGeom prst="round2SameRect">
            <a:avLst>
              <a:gd name="adj1" fmla="val 8394"/>
              <a:gd name="adj2" fmla="val 0"/>
            </a:avLst>
          </a:prstGeom>
          <a:solidFill>
            <a:schemeClr val="bg1">
              <a:lumMod val="85000"/>
            </a:schemeClr>
          </a:solidFill>
          <a:ln>
            <a:noFill/>
          </a:ln>
          <a:effectLst>
            <a:outerShdw blurRad="76200" dist="635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sp>
        <p:nvSpPr>
          <p:cNvPr id="34" name="Rectangle 33">
            <a:extLst>
              <a:ext uri="{FF2B5EF4-FFF2-40B4-BE49-F238E27FC236}">
                <a16:creationId xmlns:a16="http://schemas.microsoft.com/office/drawing/2014/main" id="{A5F8C159-E36B-8BE2-979D-930E2BE59A75}"/>
              </a:ext>
            </a:extLst>
          </p:cNvPr>
          <p:cNvSpPr/>
          <p:nvPr/>
        </p:nvSpPr>
        <p:spPr>
          <a:xfrm>
            <a:off x="6751190" y="4838700"/>
            <a:ext cx="2545206" cy="1607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Ins="182880" rtlCol="0" anchor="ctr"/>
          <a:lstStyle/>
          <a:p>
            <a:r>
              <a:rPr lang="en-US" sz="1200" dirty="0">
                <a:solidFill>
                  <a:schemeClr val="tx1">
                    <a:lumMod val="65000"/>
                    <a:lumOff val="35000"/>
                  </a:schemeClr>
                </a:solidFill>
              </a:rPr>
              <a:t>Leveraging the digital tax platform to capitalize on Egypt’s c. 30 million registered real estate units</a:t>
            </a:r>
            <a:endParaRPr lang="en-US" sz="1200" dirty="0">
              <a:solidFill>
                <a:schemeClr val="tx1">
                  <a:lumMod val="65000"/>
                  <a:lumOff val="35000"/>
                </a:schemeClr>
              </a:solidFill>
              <a:highlight>
                <a:srgbClr val="FFFF00"/>
              </a:highlight>
            </a:endParaRPr>
          </a:p>
        </p:txBody>
      </p:sp>
      <p:sp>
        <p:nvSpPr>
          <p:cNvPr id="35" name="Rectangle 34">
            <a:extLst>
              <a:ext uri="{FF2B5EF4-FFF2-40B4-BE49-F238E27FC236}">
                <a16:creationId xmlns:a16="http://schemas.microsoft.com/office/drawing/2014/main" id="{EE298C49-465C-7B8D-8C1B-8AB9FA27366C}"/>
              </a:ext>
            </a:extLst>
          </p:cNvPr>
          <p:cNvSpPr/>
          <p:nvPr/>
        </p:nvSpPr>
        <p:spPr>
          <a:xfrm>
            <a:off x="5067301" y="4838702"/>
            <a:ext cx="1536585" cy="1607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accent2"/>
                </a:solidFill>
              </a:rPr>
              <a:t>30</a:t>
            </a:r>
            <a:endParaRPr lang="en-US" sz="2000" b="1" dirty="0">
              <a:solidFill>
                <a:schemeClr val="accent2"/>
              </a:solidFill>
            </a:endParaRPr>
          </a:p>
          <a:p>
            <a:pPr algn="ctr"/>
            <a:r>
              <a:rPr lang="en-US" sz="2000" dirty="0">
                <a:solidFill>
                  <a:schemeClr val="accent2"/>
                </a:solidFill>
              </a:rPr>
              <a:t>Mn</a:t>
            </a:r>
            <a:endParaRPr lang="en-US" sz="3200" dirty="0">
              <a:solidFill>
                <a:schemeClr val="accent2"/>
              </a:solidFill>
            </a:endParaRPr>
          </a:p>
        </p:txBody>
      </p:sp>
      <p:cxnSp>
        <p:nvCxnSpPr>
          <p:cNvPr id="8" name="Straight Connector 7">
            <a:extLst>
              <a:ext uri="{FF2B5EF4-FFF2-40B4-BE49-F238E27FC236}">
                <a16:creationId xmlns:a16="http://schemas.microsoft.com/office/drawing/2014/main" id="{BF0A34AA-D8FA-E850-03A9-9171AB01EEB8}"/>
              </a:ext>
            </a:extLst>
          </p:cNvPr>
          <p:cNvCxnSpPr>
            <a:cxnSpLocks/>
          </p:cNvCxnSpPr>
          <p:nvPr/>
        </p:nvCxnSpPr>
        <p:spPr>
          <a:xfrm>
            <a:off x="6603885" y="4979789"/>
            <a:ext cx="0" cy="133480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Top Corners Rounded 11">
            <a:extLst>
              <a:ext uri="{FF2B5EF4-FFF2-40B4-BE49-F238E27FC236}">
                <a16:creationId xmlns:a16="http://schemas.microsoft.com/office/drawing/2014/main" id="{ACE9E009-6F44-2229-130D-E80C5E6E9D1B}"/>
              </a:ext>
            </a:extLst>
          </p:cNvPr>
          <p:cNvSpPr/>
          <p:nvPr/>
        </p:nvSpPr>
        <p:spPr>
          <a:xfrm rot="10800000" flipV="1">
            <a:off x="603263" y="4840336"/>
            <a:ext cx="4225910" cy="1613706"/>
          </a:xfrm>
          <a:prstGeom prst="round2SameRect">
            <a:avLst>
              <a:gd name="adj1" fmla="val 8394"/>
              <a:gd name="adj2" fmla="val 0"/>
            </a:avLst>
          </a:prstGeom>
          <a:solidFill>
            <a:srgbClr val="001E68"/>
          </a:solidFill>
          <a:ln>
            <a:noFill/>
          </a:ln>
          <a:effectLst>
            <a:outerShdw blurRad="76200" dist="635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p:txBody>
      </p:sp>
      <p:sp>
        <p:nvSpPr>
          <p:cNvPr id="13" name="Rectangle 12">
            <a:extLst>
              <a:ext uri="{FF2B5EF4-FFF2-40B4-BE49-F238E27FC236}">
                <a16:creationId xmlns:a16="http://schemas.microsoft.com/office/drawing/2014/main" id="{E4388942-A130-FA1E-552E-A452513B404B}"/>
              </a:ext>
            </a:extLst>
          </p:cNvPr>
          <p:cNvSpPr/>
          <p:nvPr/>
        </p:nvSpPr>
        <p:spPr>
          <a:xfrm>
            <a:off x="2283968" y="4838700"/>
            <a:ext cx="2545206" cy="1607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rIns="182880" rtlCol="0" anchor="ctr"/>
          <a:lstStyle/>
          <a:p>
            <a:r>
              <a:rPr lang="en-US" b="1" dirty="0">
                <a:solidFill>
                  <a:schemeClr val="bg1"/>
                </a:solidFill>
              </a:rPr>
              <a:t>Capturing tax opportunities in the real estate sector</a:t>
            </a:r>
          </a:p>
        </p:txBody>
      </p:sp>
      <p:sp>
        <p:nvSpPr>
          <p:cNvPr id="18" name="TextBox 17">
            <a:extLst>
              <a:ext uri="{FF2B5EF4-FFF2-40B4-BE49-F238E27FC236}">
                <a16:creationId xmlns:a16="http://schemas.microsoft.com/office/drawing/2014/main" id="{DE2782FB-B32D-F45C-B098-EFD8A35A0778}"/>
              </a:ext>
            </a:extLst>
          </p:cNvPr>
          <p:cNvSpPr txBox="1"/>
          <p:nvPr/>
        </p:nvSpPr>
        <p:spPr>
          <a:xfrm>
            <a:off x="745796" y="3978275"/>
            <a:ext cx="4083379" cy="625192"/>
          </a:xfrm>
          <a:prstGeom prst="rect">
            <a:avLst/>
          </a:prstGeom>
          <a:noFill/>
        </p:spPr>
        <p:txBody>
          <a:bodyPr wrap="square" tIns="45720">
            <a:noAutofit/>
          </a:bodyPr>
          <a:lstStyle/>
          <a:p>
            <a:r>
              <a:rPr lang="en-US" sz="1000" dirty="0">
                <a:solidFill>
                  <a:schemeClr val="bg1"/>
                </a:solidFill>
              </a:rPr>
              <a:t>The government is working to digitize all B2B invoices and B2C receipts across the country, which are expected to be fully automated by December 2022</a:t>
            </a:r>
          </a:p>
        </p:txBody>
      </p:sp>
      <p:cxnSp>
        <p:nvCxnSpPr>
          <p:cNvPr id="37" name="Straight Connector 36">
            <a:extLst>
              <a:ext uri="{FF2B5EF4-FFF2-40B4-BE49-F238E27FC236}">
                <a16:creationId xmlns:a16="http://schemas.microsoft.com/office/drawing/2014/main" id="{777C83CA-8CA6-6CDA-624E-6AA4863BA219}"/>
              </a:ext>
            </a:extLst>
          </p:cNvPr>
          <p:cNvCxnSpPr>
            <a:cxnSpLocks/>
          </p:cNvCxnSpPr>
          <p:nvPr/>
        </p:nvCxnSpPr>
        <p:spPr>
          <a:xfrm>
            <a:off x="4953000" y="3223024"/>
            <a:ext cx="0" cy="11957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3BF57CA-566C-5B93-FE13-572DDF51D484}"/>
              </a:ext>
            </a:extLst>
          </p:cNvPr>
          <p:cNvCxnSpPr>
            <a:cxnSpLocks/>
          </p:cNvCxnSpPr>
          <p:nvPr/>
        </p:nvCxnSpPr>
        <p:spPr>
          <a:xfrm>
            <a:off x="883920" y="3003657"/>
            <a:ext cx="82214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156DF43-1D84-5882-471A-901305A34F4E}"/>
              </a:ext>
            </a:extLst>
          </p:cNvPr>
          <p:cNvSpPr/>
          <p:nvPr/>
        </p:nvSpPr>
        <p:spPr>
          <a:xfrm>
            <a:off x="5099147" y="3058182"/>
            <a:ext cx="1309559" cy="735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t>
            </a:r>
            <a:r>
              <a:rPr lang="en-US" sz="3200" b="1" dirty="0">
                <a:solidFill>
                  <a:schemeClr val="bg1"/>
                </a:solidFill>
              </a:rPr>
              <a:t>67</a:t>
            </a:r>
            <a:r>
              <a:rPr lang="en-US" dirty="0">
                <a:solidFill>
                  <a:schemeClr val="bg1"/>
                </a:solidFill>
              </a:rPr>
              <a:t>%</a:t>
            </a:r>
            <a:endParaRPr lang="en-US" sz="3200" dirty="0">
              <a:solidFill>
                <a:schemeClr val="bg1"/>
              </a:solidFill>
            </a:endParaRPr>
          </a:p>
        </p:txBody>
      </p:sp>
      <p:sp>
        <p:nvSpPr>
          <p:cNvPr id="45" name="Rectangle 44">
            <a:extLst>
              <a:ext uri="{FF2B5EF4-FFF2-40B4-BE49-F238E27FC236}">
                <a16:creationId xmlns:a16="http://schemas.microsoft.com/office/drawing/2014/main" id="{7A48F3C9-CA49-40EC-9094-578C32EC698C}"/>
              </a:ext>
            </a:extLst>
          </p:cNvPr>
          <p:cNvSpPr/>
          <p:nvPr/>
        </p:nvSpPr>
        <p:spPr>
          <a:xfrm>
            <a:off x="5071602" y="3798621"/>
            <a:ext cx="1341804" cy="793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45720" rIns="91440" rtlCol="0" anchor="t" anchorCtr="0"/>
          <a:lstStyle/>
          <a:p>
            <a:pPr algn="ctr"/>
            <a:r>
              <a:rPr lang="en-US" sz="900" dirty="0">
                <a:solidFill>
                  <a:schemeClr val="bg1"/>
                </a:solidFill>
              </a:rPr>
              <a:t>Around 67% of Egyptian business activities fall within the informal economy</a:t>
            </a:r>
          </a:p>
        </p:txBody>
      </p:sp>
      <p:sp>
        <p:nvSpPr>
          <p:cNvPr id="57" name="Rectangle 56">
            <a:extLst>
              <a:ext uri="{FF2B5EF4-FFF2-40B4-BE49-F238E27FC236}">
                <a16:creationId xmlns:a16="http://schemas.microsoft.com/office/drawing/2014/main" id="{03825597-630F-4942-5D50-CA57E1959128}"/>
              </a:ext>
            </a:extLst>
          </p:cNvPr>
          <p:cNvSpPr/>
          <p:nvPr/>
        </p:nvSpPr>
        <p:spPr>
          <a:xfrm>
            <a:off x="7971760" y="3058182"/>
            <a:ext cx="1309559" cy="735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+60</a:t>
            </a:r>
            <a:r>
              <a:rPr lang="en-US" dirty="0">
                <a:solidFill>
                  <a:schemeClr val="bg1"/>
                </a:solidFill>
              </a:rPr>
              <a:t>%</a:t>
            </a:r>
            <a:endParaRPr lang="en-US" sz="3200" dirty="0">
              <a:solidFill>
                <a:schemeClr val="bg1"/>
              </a:solidFill>
            </a:endParaRPr>
          </a:p>
        </p:txBody>
      </p:sp>
      <p:sp>
        <p:nvSpPr>
          <p:cNvPr id="58" name="Rectangle 57">
            <a:extLst>
              <a:ext uri="{FF2B5EF4-FFF2-40B4-BE49-F238E27FC236}">
                <a16:creationId xmlns:a16="http://schemas.microsoft.com/office/drawing/2014/main" id="{30525602-52BA-B184-0AA0-0D86B01EBE61}"/>
              </a:ext>
            </a:extLst>
          </p:cNvPr>
          <p:cNvSpPr/>
          <p:nvPr/>
        </p:nvSpPr>
        <p:spPr>
          <a:xfrm>
            <a:off x="7888638" y="3798621"/>
            <a:ext cx="1341804" cy="793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45720" rIns="91440" rtlCol="0" anchor="t" anchorCtr="0"/>
          <a:lstStyle/>
          <a:p>
            <a:pPr algn="ctr"/>
            <a:r>
              <a:rPr lang="en-US" sz="900" dirty="0">
                <a:solidFill>
                  <a:schemeClr val="bg1"/>
                </a:solidFill>
              </a:rPr>
              <a:t>Aiming to capture 60% of new tax subscribers in the medium-term</a:t>
            </a:r>
          </a:p>
        </p:txBody>
      </p:sp>
      <p:sp>
        <p:nvSpPr>
          <p:cNvPr id="62" name="Rectangle 61">
            <a:extLst>
              <a:ext uri="{FF2B5EF4-FFF2-40B4-BE49-F238E27FC236}">
                <a16:creationId xmlns:a16="http://schemas.microsoft.com/office/drawing/2014/main" id="{5A0139B8-8DBF-B61F-01C2-84725F9DF52B}"/>
              </a:ext>
            </a:extLst>
          </p:cNvPr>
          <p:cNvSpPr/>
          <p:nvPr/>
        </p:nvSpPr>
        <p:spPr>
          <a:xfrm>
            <a:off x="6503425" y="3058182"/>
            <a:ext cx="1309559" cy="735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t>
            </a:r>
            <a:r>
              <a:rPr lang="en-US" sz="3200" b="1" dirty="0">
                <a:solidFill>
                  <a:schemeClr val="bg1"/>
                </a:solidFill>
              </a:rPr>
              <a:t>10</a:t>
            </a:r>
            <a:r>
              <a:rPr lang="en-US" dirty="0">
                <a:solidFill>
                  <a:schemeClr val="bg1"/>
                </a:solidFill>
              </a:rPr>
              <a:t>Mn</a:t>
            </a:r>
            <a:endParaRPr lang="en-US" sz="3200" dirty="0">
              <a:solidFill>
                <a:schemeClr val="bg1"/>
              </a:solidFill>
            </a:endParaRPr>
          </a:p>
        </p:txBody>
      </p:sp>
      <p:sp>
        <p:nvSpPr>
          <p:cNvPr id="63" name="Rectangle 62">
            <a:extLst>
              <a:ext uri="{FF2B5EF4-FFF2-40B4-BE49-F238E27FC236}">
                <a16:creationId xmlns:a16="http://schemas.microsoft.com/office/drawing/2014/main" id="{3572D8B2-8A93-05AB-3646-5B9A16AA0F4B}"/>
              </a:ext>
            </a:extLst>
          </p:cNvPr>
          <p:cNvSpPr/>
          <p:nvPr/>
        </p:nvSpPr>
        <p:spPr>
          <a:xfrm>
            <a:off x="6480120" y="3798621"/>
            <a:ext cx="1341804" cy="793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45720" rIns="91440" rtlCol="0" anchor="t" anchorCtr="0"/>
          <a:lstStyle/>
          <a:p>
            <a:pPr algn="ctr"/>
            <a:r>
              <a:rPr lang="en-US" sz="900" dirty="0">
                <a:solidFill>
                  <a:schemeClr val="bg1"/>
                </a:solidFill>
              </a:rPr>
              <a:t>Tax subscriptions for declarations expected to grow to more than 10 million subscribers </a:t>
            </a:r>
          </a:p>
        </p:txBody>
      </p:sp>
      <p:pic>
        <p:nvPicPr>
          <p:cNvPr id="5" name="Graphic 4" descr="Home with solid fill">
            <a:extLst>
              <a:ext uri="{FF2B5EF4-FFF2-40B4-BE49-F238E27FC236}">
                <a16:creationId xmlns:a16="http://schemas.microsoft.com/office/drawing/2014/main" id="{C7AE84D8-AE90-325D-3233-A9C8B90F2B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2311" y="5193303"/>
            <a:ext cx="896840" cy="896840"/>
          </a:xfrm>
          <a:prstGeom prst="rect">
            <a:avLst/>
          </a:prstGeom>
        </p:spPr>
      </p:pic>
      <p:cxnSp>
        <p:nvCxnSpPr>
          <p:cNvPr id="6" name="Straight Connector 5">
            <a:extLst>
              <a:ext uri="{FF2B5EF4-FFF2-40B4-BE49-F238E27FC236}">
                <a16:creationId xmlns:a16="http://schemas.microsoft.com/office/drawing/2014/main" id="{79CC30CB-D47C-A8EF-48AC-370E2A658682}"/>
              </a:ext>
            </a:extLst>
          </p:cNvPr>
          <p:cNvCxnSpPr>
            <a:cxnSpLocks/>
          </p:cNvCxnSpPr>
          <p:nvPr/>
        </p:nvCxnSpPr>
        <p:spPr>
          <a:xfrm>
            <a:off x="2057748" y="5001590"/>
            <a:ext cx="0" cy="11957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a16="http://schemas.microsoft.com/office/drawing/2014/main" id="{E5B0E3F0-0E37-A521-16A2-4823A8E5EE0F}"/>
              </a:ext>
            </a:extLst>
          </p:cNvPr>
          <p:cNvSpPr/>
          <p:nvPr/>
        </p:nvSpPr>
        <p:spPr>
          <a:xfrm rot="5400000">
            <a:off x="7816461" y="3321243"/>
            <a:ext cx="357740" cy="25976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819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0D7D02-7298-D305-5CFA-89742DA02A9B}"/>
              </a:ext>
            </a:extLst>
          </p:cNvPr>
          <p:cNvSpPr/>
          <p:nvPr/>
        </p:nvSpPr>
        <p:spPr>
          <a:xfrm>
            <a:off x="5076826" y="1966790"/>
            <a:ext cx="4829173" cy="44643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91440" rtlCol="0" anchor="t" anchorCtr="0"/>
          <a:lstStyle/>
          <a:p>
            <a:pPr algn="ctr"/>
            <a:endParaRPr lang="en-US" sz="1400" b="1" dirty="0">
              <a:solidFill>
                <a:schemeClr val="bg1">
                  <a:lumMod val="50000"/>
                </a:schemeClr>
              </a:solidFill>
            </a:endParaRPr>
          </a:p>
        </p:txBody>
      </p:sp>
      <p:sp>
        <p:nvSpPr>
          <p:cNvPr id="46" name="Text Placeholder 2">
            <a:extLst>
              <a:ext uri="{FF2B5EF4-FFF2-40B4-BE49-F238E27FC236}">
                <a16:creationId xmlns:a16="http://schemas.microsoft.com/office/drawing/2014/main" id="{936F19BF-2790-F56E-3AE9-D75AC58A5D85}"/>
              </a:ext>
            </a:extLst>
          </p:cNvPr>
          <p:cNvSpPr>
            <a:spLocks noGrp="1"/>
          </p:cNvSpPr>
          <p:nvPr>
            <p:ph type="body" sz="quarter" idx="11"/>
          </p:nvPr>
        </p:nvSpPr>
        <p:spPr>
          <a:prstGeom prst="rect">
            <a:avLst/>
          </a:prstGeom>
        </p:spPr>
        <p:txBody>
          <a:bodyPr anchor="t" anchorCtr="0"/>
          <a:lstStyle/>
          <a:p>
            <a:pPr marL="0" marR="0" lvl="0" indent="0" algn="l" defTabSz="914412"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1" u="none" strike="noStrike" kern="1200" cap="none" spc="0" normalizeH="0" baseline="0" noProof="0" dirty="0">
                <a:ln>
                  <a:noFill/>
                </a:ln>
                <a:effectLst/>
                <a:uLnTx/>
                <a:uFillTx/>
                <a:latin typeface="Arial" panose="020B0604020202020204"/>
                <a:ea typeface="+mn-ea"/>
                <a:cs typeface="+mn-cs"/>
              </a:rPr>
              <a:t>New Sector – Healthcare</a:t>
            </a:r>
          </a:p>
        </p:txBody>
      </p:sp>
      <p:sp>
        <p:nvSpPr>
          <p:cNvPr id="2" name="Title 1">
            <a:extLst>
              <a:ext uri="{FF2B5EF4-FFF2-40B4-BE49-F238E27FC236}">
                <a16:creationId xmlns:a16="http://schemas.microsoft.com/office/drawing/2014/main" id="{F294648F-39E7-AC8B-371E-E75282434B61}"/>
              </a:ext>
            </a:extLst>
          </p:cNvPr>
          <p:cNvSpPr>
            <a:spLocks noGrp="1"/>
          </p:cNvSpPr>
          <p:nvPr>
            <p:ph type="title"/>
          </p:nvPr>
        </p:nvSpPr>
        <p:spPr>
          <a:xfrm>
            <a:off x="606424" y="412751"/>
            <a:ext cx="3856519" cy="692149"/>
          </a:xfrm>
        </p:spPr>
        <p:txBody>
          <a:bodyPr/>
          <a:lstStyle/>
          <a:p>
            <a:r>
              <a:rPr lang="en-US" dirty="0"/>
              <a:t>Expand sector presence to fuel growth </a:t>
            </a:r>
          </a:p>
        </p:txBody>
      </p:sp>
      <p:sp>
        <p:nvSpPr>
          <p:cNvPr id="8" name="Rectangle 7">
            <a:extLst>
              <a:ext uri="{FF2B5EF4-FFF2-40B4-BE49-F238E27FC236}">
                <a16:creationId xmlns:a16="http://schemas.microsoft.com/office/drawing/2014/main" id="{1B201399-5DC6-1C8D-BE14-52FDCB481B03}"/>
              </a:ext>
            </a:extLst>
          </p:cNvPr>
          <p:cNvSpPr/>
          <p:nvPr/>
        </p:nvSpPr>
        <p:spPr>
          <a:xfrm>
            <a:off x="606424" y="1503484"/>
            <a:ext cx="8689976" cy="45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r>
              <a:rPr lang="en-US" sz="1200" dirty="0">
                <a:solidFill>
                  <a:schemeClr val="tx1">
                    <a:lumMod val="50000"/>
                    <a:lumOff val="50000"/>
                  </a:schemeClr>
                </a:solidFill>
              </a:rPr>
              <a:t>e-finance is aiming to capitalize on Egypt’s growing +100 million population and gradually integrate them into the nation’s universal health insurance program through the Group’s newly launched subsidiary “e-health”</a:t>
            </a:r>
          </a:p>
        </p:txBody>
      </p:sp>
      <p:sp>
        <p:nvSpPr>
          <p:cNvPr id="15" name="Rectangle 14">
            <a:extLst>
              <a:ext uri="{FF2B5EF4-FFF2-40B4-BE49-F238E27FC236}">
                <a16:creationId xmlns:a16="http://schemas.microsoft.com/office/drawing/2014/main" id="{AB934361-9214-7A6C-B774-722892549537}"/>
              </a:ext>
            </a:extLst>
          </p:cNvPr>
          <p:cNvSpPr/>
          <p:nvPr/>
        </p:nvSpPr>
        <p:spPr>
          <a:xfrm>
            <a:off x="5076827" y="1966790"/>
            <a:ext cx="4219574" cy="460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91440" rtlCol="0" anchor="t" anchorCtr="0"/>
          <a:lstStyle/>
          <a:p>
            <a:r>
              <a:rPr lang="en-US" sz="1400" b="1" dirty="0">
                <a:solidFill>
                  <a:srgbClr val="002060"/>
                </a:solidFill>
              </a:rPr>
              <a:t>The Opportunity</a:t>
            </a:r>
          </a:p>
        </p:txBody>
      </p:sp>
      <p:sp>
        <p:nvSpPr>
          <p:cNvPr id="19" name="Rectangle 18">
            <a:extLst>
              <a:ext uri="{FF2B5EF4-FFF2-40B4-BE49-F238E27FC236}">
                <a16:creationId xmlns:a16="http://schemas.microsoft.com/office/drawing/2014/main" id="{AA96E8B4-0C2F-8F00-DB04-28D22075757A}"/>
              </a:ext>
            </a:extLst>
          </p:cNvPr>
          <p:cNvSpPr/>
          <p:nvPr/>
        </p:nvSpPr>
        <p:spPr>
          <a:xfrm>
            <a:off x="1" y="1965428"/>
            <a:ext cx="4829174" cy="44814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91440" rtlCol="0" anchor="t" anchorCtr="0"/>
          <a:lstStyle/>
          <a:p>
            <a:r>
              <a:rPr lang="en-US" sz="1400" b="1" dirty="0">
                <a:solidFill>
                  <a:schemeClr val="bg1">
                    <a:lumMod val="50000"/>
                  </a:schemeClr>
                </a:solidFill>
              </a:rPr>
              <a:t>What has e-finance done?</a:t>
            </a:r>
          </a:p>
        </p:txBody>
      </p:sp>
      <p:sp>
        <p:nvSpPr>
          <p:cNvPr id="25" name="Rectangle: Rounded Corners 24">
            <a:extLst>
              <a:ext uri="{FF2B5EF4-FFF2-40B4-BE49-F238E27FC236}">
                <a16:creationId xmlns:a16="http://schemas.microsoft.com/office/drawing/2014/main" id="{5464F8D9-D24B-8AB0-0F80-3CD92A8A4A9D}"/>
              </a:ext>
            </a:extLst>
          </p:cNvPr>
          <p:cNvSpPr/>
          <p:nvPr/>
        </p:nvSpPr>
        <p:spPr>
          <a:xfrm>
            <a:off x="5275405" y="4347334"/>
            <a:ext cx="4020995" cy="1920789"/>
          </a:xfrm>
          <a:prstGeom prst="roundRect">
            <a:avLst>
              <a:gd name="adj" fmla="val 822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28" name="Rectangle: Rounded Corners 27">
            <a:extLst>
              <a:ext uri="{FF2B5EF4-FFF2-40B4-BE49-F238E27FC236}">
                <a16:creationId xmlns:a16="http://schemas.microsoft.com/office/drawing/2014/main" id="{9BF0BEC0-AB0F-A42E-0ADB-2A45D18B14FC}"/>
              </a:ext>
            </a:extLst>
          </p:cNvPr>
          <p:cNvSpPr/>
          <p:nvPr/>
        </p:nvSpPr>
        <p:spPr>
          <a:xfrm>
            <a:off x="5275405" y="2427374"/>
            <a:ext cx="4020995" cy="1920789"/>
          </a:xfrm>
          <a:prstGeom prst="roundRect">
            <a:avLst>
              <a:gd name="adj" fmla="val 7480"/>
            </a:avLst>
          </a:prstGeom>
          <a:solidFill>
            <a:schemeClr val="bg1">
              <a:lumMod val="85000"/>
            </a:schemeClr>
          </a:solidFill>
          <a:ln>
            <a:noFill/>
          </a:ln>
          <a:effectLst>
            <a:outerShdw blurRad="76200" dist="635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30" name="Isosceles Triangle 29">
            <a:extLst>
              <a:ext uri="{FF2B5EF4-FFF2-40B4-BE49-F238E27FC236}">
                <a16:creationId xmlns:a16="http://schemas.microsoft.com/office/drawing/2014/main" id="{AB4D3FFE-7B58-4769-B6C1-A6D9665AAAE6}"/>
              </a:ext>
            </a:extLst>
          </p:cNvPr>
          <p:cNvSpPr/>
          <p:nvPr/>
        </p:nvSpPr>
        <p:spPr>
          <a:xfrm rot="10800000">
            <a:off x="7083079" y="4347334"/>
            <a:ext cx="405646" cy="315445"/>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8DD53EE-1DB0-4832-729A-E09CEE5ACAE8}"/>
              </a:ext>
            </a:extLst>
          </p:cNvPr>
          <p:cNvSpPr/>
          <p:nvPr/>
        </p:nvSpPr>
        <p:spPr>
          <a:xfrm>
            <a:off x="5435599" y="5295619"/>
            <a:ext cx="3601722" cy="972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182880" rtlCol="0" anchor="t" anchorCtr="0"/>
          <a:lstStyle/>
          <a:p>
            <a:r>
              <a:rPr lang="en-US" sz="1100" dirty="0">
                <a:solidFill>
                  <a:schemeClr val="bg1"/>
                </a:solidFill>
              </a:rPr>
              <a:t>The program is mandated to include all +100 million Egyptians within the next 10 years over a six-phase rollout plan</a:t>
            </a:r>
          </a:p>
        </p:txBody>
      </p:sp>
      <p:sp>
        <p:nvSpPr>
          <p:cNvPr id="37" name="Rectangle 36">
            <a:extLst>
              <a:ext uri="{FF2B5EF4-FFF2-40B4-BE49-F238E27FC236}">
                <a16:creationId xmlns:a16="http://schemas.microsoft.com/office/drawing/2014/main" id="{273A1CF5-C6D0-424A-C3A7-EE79151F9B39}"/>
              </a:ext>
            </a:extLst>
          </p:cNvPr>
          <p:cNvSpPr/>
          <p:nvPr/>
        </p:nvSpPr>
        <p:spPr>
          <a:xfrm>
            <a:off x="5435598" y="4502112"/>
            <a:ext cx="3829465" cy="879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panose="020B0604020202020204"/>
                <a:ea typeface="+mn-ea"/>
                <a:cs typeface="+mn-cs"/>
              </a:rPr>
              <a:t>+100 </a:t>
            </a:r>
            <a:r>
              <a:rPr kumimoji="0" lang="en-US" sz="2000" b="0" i="0" u="none" strike="noStrike" kern="1200" cap="none" spc="0" normalizeH="0" baseline="0" noProof="0" dirty="0">
                <a:ln>
                  <a:noFill/>
                </a:ln>
                <a:solidFill>
                  <a:schemeClr val="bg1"/>
                </a:solidFill>
                <a:effectLst/>
                <a:uLnTx/>
                <a:uFillTx/>
                <a:latin typeface="Arial" panose="020B0604020202020204"/>
                <a:ea typeface="+mn-ea"/>
                <a:cs typeface="+mn-cs"/>
              </a:rPr>
              <a:t>Million Egyptians</a:t>
            </a:r>
            <a:endParaRPr kumimoji="0" lang="en-US" sz="36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52" name="Rectangle 51">
            <a:extLst>
              <a:ext uri="{FF2B5EF4-FFF2-40B4-BE49-F238E27FC236}">
                <a16:creationId xmlns:a16="http://schemas.microsoft.com/office/drawing/2014/main" id="{88A23536-789F-32B5-D008-EB3CD8E147F4}"/>
              </a:ext>
            </a:extLst>
          </p:cNvPr>
          <p:cNvSpPr/>
          <p:nvPr/>
        </p:nvSpPr>
        <p:spPr>
          <a:xfrm>
            <a:off x="5275405" y="3375660"/>
            <a:ext cx="4020995" cy="971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74320" rtlCol="0" anchor="t" anchorCtr="0"/>
          <a:lstStyle/>
          <a:p>
            <a:r>
              <a:rPr lang="en-US" sz="1100" dirty="0">
                <a:solidFill>
                  <a:schemeClr val="tx1">
                    <a:lumMod val="65000"/>
                    <a:lumOff val="35000"/>
                  </a:schemeClr>
                </a:solidFill>
              </a:rPr>
              <a:t>Egypt’s Universal Health Insurance Authority (UHIA) is launching a universal health insurance scheme based on a primary, secondary, and tertiary model</a:t>
            </a:r>
          </a:p>
        </p:txBody>
      </p:sp>
      <p:sp>
        <p:nvSpPr>
          <p:cNvPr id="60" name="Rectangle: Rounded Corners 59">
            <a:extLst>
              <a:ext uri="{FF2B5EF4-FFF2-40B4-BE49-F238E27FC236}">
                <a16:creationId xmlns:a16="http://schemas.microsoft.com/office/drawing/2014/main" id="{624BC58A-29BC-6CBA-18AE-EE6273299997}"/>
              </a:ext>
            </a:extLst>
          </p:cNvPr>
          <p:cNvSpPr/>
          <p:nvPr/>
        </p:nvSpPr>
        <p:spPr>
          <a:xfrm>
            <a:off x="606424" y="4347334"/>
            <a:ext cx="4020995" cy="1920789"/>
          </a:xfrm>
          <a:prstGeom prst="roundRect">
            <a:avLst>
              <a:gd name="adj" fmla="val 8223"/>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61" name="Rectangle: Rounded Corners 60">
            <a:extLst>
              <a:ext uri="{FF2B5EF4-FFF2-40B4-BE49-F238E27FC236}">
                <a16:creationId xmlns:a16="http://schemas.microsoft.com/office/drawing/2014/main" id="{9702B883-C52A-B34C-C845-A6F2E84A8494}"/>
              </a:ext>
            </a:extLst>
          </p:cNvPr>
          <p:cNvSpPr/>
          <p:nvPr/>
        </p:nvSpPr>
        <p:spPr>
          <a:xfrm>
            <a:off x="606424" y="2427374"/>
            <a:ext cx="4020995" cy="1920789"/>
          </a:xfrm>
          <a:prstGeom prst="roundRect">
            <a:avLst>
              <a:gd name="adj" fmla="val 7480"/>
            </a:avLst>
          </a:prstGeom>
          <a:solidFill>
            <a:schemeClr val="accent2"/>
          </a:solidFill>
          <a:ln>
            <a:noFill/>
          </a:ln>
          <a:effectLst>
            <a:outerShdw blurRad="76200" dist="635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62" name="Isosceles Triangle 61">
            <a:extLst>
              <a:ext uri="{FF2B5EF4-FFF2-40B4-BE49-F238E27FC236}">
                <a16:creationId xmlns:a16="http://schemas.microsoft.com/office/drawing/2014/main" id="{945CA8C8-8301-50F7-5959-60B07398A9E8}"/>
              </a:ext>
            </a:extLst>
          </p:cNvPr>
          <p:cNvSpPr/>
          <p:nvPr/>
        </p:nvSpPr>
        <p:spPr>
          <a:xfrm rot="10800000">
            <a:off x="2414098" y="4347334"/>
            <a:ext cx="405646" cy="3154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8" name="Picture 4">
            <a:extLst>
              <a:ext uri="{FF2B5EF4-FFF2-40B4-BE49-F238E27FC236}">
                <a16:creationId xmlns:a16="http://schemas.microsoft.com/office/drawing/2014/main" id="{A07EE8E4-7732-4C64-C06F-3DB06D4A27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58" t="38666" r="22963" b="40174"/>
          <a:stretch/>
        </p:blipFill>
        <p:spPr bwMode="auto">
          <a:xfrm>
            <a:off x="766617" y="2614230"/>
            <a:ext cx="1854319" cy="709829"/>
          </a:xfrm>
          <a:prstGeom prst="rect">
            <a:avLst/>
          </a:prstGeom>
          <a:noFill/>
          <a:extLst>
            <a:ext uri="{909E8E84-426E-40DD-AFC4-6F175D3DCCD1}">
              <a14:hiddenFill xmlns:a14="http://schemas.microsoft.com/office/drawing/2010/main">
                <a:solidFill>
                  <a:srgbClr val="FFFFFF"/>
                </a:solidFill>
              </a14:hiddenFill>
            </a:ext>
          </a:extLst>
        </p:spPr>
      </p:pic>
      <p:cxnSp>
        <p:nvCxnSpPr>
          <p:cNvPr id="11274" name="Straight Connector 11273">
            <a:extLst>
              <a:ext uri="{FF2B5EF4-FFF2-40B4-BE49-F238E27FC236}">
                <a16:creationId xmlns:a16="http://schemas.microsoft.com/office/drawing/2014/main" id="{2329C08C-7A1D-0BED-92F3-E86EEAA1D052}"/>
              </a:ext>
            </a:extLst>
          </p:cNvPr>
          <p:cNvCxnSpPr>
            <a:cxnSpLocks/>
          </p:cNvCxnSpPr>
          <p:nvPr/>
        </p:nvCxnSpPr>
        <p:spPr>
          <a:xfrm>
            <a:off x="5435598" y="3548945"/>
            <a:ext cx="360172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277" name="Rectangle 11276">
            <a:extLst>
              <a:ext uri="{FF2B5EF4-FFF2-40B4-BE49-F238E27FC236}">
                <a16:creationId xmlns:a16="http://schemas.microsoft.com/office/drawing/2014/main" id="{884C8378-B5D4-7F87-E5BB-349F91D09FFC}"/>
              </a:ext>
            </a:extLst>
          </p:cNvPr>
          <p:cNvSpPr/>
          <p:nvPr/>
        </p:nvSpPr>
        <p:spPr>
          <a:xfrm>
            <a:off x="606424" y="3375660"/>
            <a:ext cx="4020995" cy="971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74320" rtlCol="0" anchor="t" anchorCtr="0"/>
          <a:lstStyle/>
          <a:p>
            <a:r>
              <a:rPr lang="en-US" sz="1100" dirty="0">
                <a:solidFill>
                  <a:schemeClr val="bg1"/>
                </a:solidFill>
              </a:rPr>
              <a:t>Established “e-health” in Q3-2021, a dedicated subsidiary to drive the growth of e-finance’s health digitization initiatives</a:t>
            </a:r>
          </a:p>
        </p:txBody>
      </p:sp>
      <p:cxnSp>
        <p:nvCxnSpPr>
          <p:cNvPr id="11278" name="Straight Connector 11277">
            <a:extLst>
              <a:ext uri="{FF2B5EF4-FFF2-40B4-BE49-F238E27FC236}">
                <a16:creationId xmlns:a16="http://schemas.microsoft.com/office/drawing/2014/main" id="{A26750EB-3ED5-6CD3-A87B-5D8872A0C2AD}"/>
              </a:ext>
            </a:extLst>
          </p:cNvPr>
          <p:cNvCxnSpPr>
            <a:cxnSpLocks/>
          </p:cNvCxnSpPr>
          <p:nvPr/>
        </p:nvCxnSpPr>
        <p:spPr>
          <a:xfrm>
            <a:off x="766617" y="3548945"/>
            <a:ext cx="3601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286" name="Rectangle 11285">
            <a:extLst>
              <a:ext uri="{FF2B5EF4-FFF2-40B4-BE49-F238E27FC236}">
                <a16:creationId xmlns:a16="http://schemas.microsoft.com/office/drawing/2014/main" id="{14B003E4-72B9-D563-95C9-08E0E236E08B}"/>
              </a:ext>
            </a:extLst>
          </p:cNvPr>
          <p:cNvSpPr/>
          <p:nvPr/>
        </p:nvSpPr>
        <p:spPr>
          <a:xfrm>
            <a:off x="766617" y="5295619"/>
            <a:ext cx="3872194" cy="972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182880" rIns="182880" rtlCol="0" anchor="t" anchorCtr="0"/>
          <a:lstStyle/>
          <a:p>
            <a:r>
              <a:rPr lang="en-US" sz="1100" dirty="0">
                <a:solidFill>
                  <a:schemeClr val="tx1">
                    <a:lumMod val="65000"/>
                    <a:lumOff val="35000"/>
                  </a:schemeClr>
                </a:solidFill>
              </a:rPr>
              <a:t>Providing tech infrastructure for public healthcare providers, which are aiming to </a:t>
            </a:r>
            <a:r>
              <a:rPr lang="en-US" sz="1100" b="1" dirty="0">
                <a:solidFill>
                  <a:schemeClr val="tx1">
                    <a:lumMod val="65000"/>
                    <a:lumOff val="35000"/>
                  </a:schemeClr>
                </a:solidFill>
              </a:rPr>
              <a:t>serve 5-6 million people across five governorates (phase 1)</a:t>
            </a:r>
            <a:r>
              <a:rPr lang="en-US" sz="1100" dirty="0">
                <a:solidFill>
                  <a:schemeClr val="tx1">
                    <a:lumMod val="65000"/>
                    <a:lumOff val="35000"/>
                  </a:schemeClr>
                </a:solidFill>
              </a:rPr>
              <a:t> under the umbrella of the nation’s universal health insurance program</a:t>
            </a:r>
          </a:p>
        </p:txBody>
      </p:sp>
      <p:pic>
        <p:nvPicPr>
          <p:cNvPr id="39" name="Picture 2" descr="AfricaExcon Home">
            <a:extLst>
              <a:ext uri="{FF2B5EF4-FFF2-40B4-BE49-F238E27FC236}">
                <a16:creationId xmlns:a16="http://schemas.microsoft.com/office/drawing/2014/main" id="{322C12EE-57B8-0560-C1FF-1C5EE0BFFA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10" t="20012" r="8710" b="20012"/>
          <a:stretch/>
        </p:blipFill>
        <p:spPr bwMode="auto">
          <a:xfrm>
            <a:off x="5435598" y="2614230"/>
            <a:ext cx="1140810" cy="828929"/>
          </a:xfrm>
          <a:prstGeom prst="rect">
            <a:avLst/>
          </a:prstGeom>
          <a:extLst>
            <a:ext uri="{909E8E84-426E-40DD-AFC4-6F175D3DCCD1}">
              <a14:hiddenFill xmlns:a14="http://schemas.microsoft.com/office/drawing/2010/main">
                <a:solidFill>
                  <a:srgbClr val="FFFFFF"/>
                </a:solidFill>
              </a14:hiddenFill>
            </a:ext>
          </a:extLst>
        </p:spPr>
      </p:pic>
      <p:cxnSp>
        <p:nvCxnSpPr>
          <p:cNvPr id="11289" name="Straight Connector 11288">
            <a:extLst>
              <a:ext uri="{FF2B5EF4-FFF2-40B4-BE49-F238E27FC236}">
                <a16:creationId xmlns:a16="http://schemas.microsoft.com/office/drawing/2014/main" id="{64BD63B6-A46C-5420-0380-542884107FD6}"/>
              </a:ext>
            </a:extLst>
          </p:cNvPr>
          <p:cNvCxnSpPr>
            <a:cxnSpLocks/>
          </p:cNvCxnSpPr>
          <p:nvPr/>
        </p:nvCxnSpPr>
        <p:spPr>
          <a:xfrm>
            <a:off x="5435598" y="5381913"/>
            <a:ext cx="3601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FF66998-F79E-371E-9702-6274E7D26607}"/>
              </a:ext>
            </a:extLst>
          </p:cNvPr>
          <p:cNvCxnSpPr>
            <a:cxnSpLocks/>
          </p:cNvCxnSpPr>
          <p:nvPr/>
        </p:nvCxnSpPr>
        <p:spPr>
          <a:xfrm>
            <a:off x="766617" y="5381913"/>
            <a:ext cx="3601722" cy="0"/>
          </a:xfrm>
          <a:prstGeom prst="line">
            <a:avLst/>
          </a:prstGeom>
          <a:ln w="12700">
            <a:solidFill>
              <a:srgbClr val="E3211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17E122A-5F08-6064-6E95-A36A5A15F98B}"/>
              </a:ext>
            </a:extLst>
          </p:cNvPr>
          <p:cNvSpPr/>
          <p:nvPr/>
        </p:nvSpPr>
        <p:spPr>
          <a:xfrm>
            <a:off x="1123535" y="4540272"/>
            <a:ext cx="3829465" cy="879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Arial" panose="020B0604020202020204"/>
                <a:ea typeface="+mn-ea"/>
                <a:cs typeface="+mn-cs"/>
              </a:rPr>
              <a:t>5-6 </a:t>
            </a:r>
            <a:r>
              <a:rPr kumimoji="0" lang="en-US" sz="2000" b="0" i="0" u="none" strike="noStrike" kern="1200" cap="none" spc="0" normalizeH="0" baseline="0" noProof="0" dirty="0">
                <a:ln>
                  <a:noFill/>
                </a:ln>
                <a:solidFill>
                  <a:srgbClr val="002060"/>
                </a:solidFill>
                <a:effectLst/>
                <a:uLnTx/>
                <a:uFillTx/>
                <a:latin typeface="Arial" panose="020B0604020202020204"/>
                <a:ea typeface="+mn-ea"/>
                <a:cs typeface="+mn-cs"/>
              </a:rPr>
              <a:t>Million Egyptians</a:t>
            </a:r>
            <a:endParaRPr kumimoji="0" lang="en-US" sz="36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93263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03B7ED1-72BE-D282-60D4-C96DEDE0E614}"/>
              </a:ext>
            </a:extLst>
          </p:cNvPr>
          <p:cNvSpPr/>
          <p:nvPr/>
        </p:nvSpPr>
        <p:spPr>
          <a:xfrm>
            <a:off x="0" y="2021273"/>
            <a:ext cx="9905999" cy="13915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0" rIns="5394960" rtlCol="0" anchor="ctr"/>
          <a:lstStyle/>
          <a:p>
            <a:r>
              <a:rPr lang="en-US" sz="1400" dirty="0">
                <a:solidFill>
                  <a:schemeClr val="tx1"/>
                </a:solidFill>
              </a:rPr>
              <a:t>Successfully signed an MOU with the government of Libya to build its financial network </a:t>
            </a:r>
          </a:p>
        </p:txBody>
      </p:sp>
      <p:sp>
        <p:nvSpPr>
          <p:cNvPr id="14" name="Rectangle 13">
            <a:extLst>
              <a:ext uri="{FF2B5EF4-FFF2-40B4-BE49-F238E27FC236}">
                <a16:creationId xmlns:a16="http://schemas.microsoft.com/office/drawing/2014/main" id="{B0F672E6-01EB-1EF7-0DFB-E32681850678}"/>
              </a:ext>
            </a:extLst>
          </p:cNvPr>
          <p:cNvSpPr/>
          <p:nvPr/>
        </p:nvSpPr>
        <p:spPr>
          <a:xfrm>
            <a:off x="0" y="3538264"/>
            <a:ext cx="9905999" cy="1391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0" rIns="5394960" rtlCol="0" anchor="ctr"/>
          <a:lstStyle/>
          <a:p>
            <a:r>
              <a:rPr lang="en-US" sz="1400" dirty="0">
                <a:solidFill>
                  <a:schemeClr val="bg1"/>
                </a:solidFill>
              </a:rPr>
              <a:t>Signed an agreement with the Banque </a:t>
            </a:r>
            <a:r>
              <a:rPr lang="en-US" sz="1400" dirty="0" err="1">
                <a:solidFill>
                  <a:schemeClr val="bg1"/>
                </a:solidFill>
              </a:rPr>
              <a:t>Nationale</a:t>
            </a:r>
            <a:r>
              <a:rPr lang="en-US" sz="1400" dirty="0">
                <a:solidFill>
                  <a:schemeClr val="bg1"/>
                </a:solidFill>
              </a:rPr>
              <a:t> Agricole (BNA) in Tunisia to replicate e-finance’s work in Egypt for the agriculture sector</a:t>
            </a:r>
          </a:p>
        </p:txBody>
      </p:sp>
      <p:sp>
        <p:nvSpPr>
          <p:cNvPr id="15" name="Rectangle 14">
            <a:extLst>
              <a:ext uri="{FF2B5EF4-FFF2-40B4-BE49-F238E27FC236}">
                <a16:creationId xmlns:a16="http://schemas.microsoft.com/office/drawing/2014/main" id="{3B46A4E4-0ED2-0BBA-9389-5C69C0665C42}"/>
              </a:ext>
            </a:extLst>
          </p:cNvPr>
          <p:cNvSpPr/>
          <p:nvPr/>
        </p:nvSpPr>
        <p:spPr>
          <a:xfrm>
            <a:off x="0" y="5055254"/>
            <a:ext cx="9905999" cy="13915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63040" rIns="5394960" rtlCol="0" anchor="ctr"/>
          <a:lstStyle/>
          <a:p>
            <a:r>
              <a:rPr lang="en-US" sz="1400" dirty="0">
                <a:solidFill>
                  <a:schemeClr val="tx1"/>
                </a:solidFill>
              </a:rPr>
              <a:t>Signed a contract with the Tres Groupe International to provide medical cards and payment infrastructure for 2 million customers</a:t>
            </a:r>
          </a:p>
        </p:txBody>
      </p:sp>
      <p:sp>
        <p:nvSpPr>
          <p:cNvPr id="2" name="Rectangle 1">
            <a:extLst>
              <a:ext uri="{FF2B5EF4-FFF2-40B4-BE49-F238E27FC236}">
                <a16:creationId xmlns:a16="http://schemas.microsoft.com/office/drawing/2014/main" id="{10E8DC8D-4E81-27E5-C255-CA1D38776E0D}"/>
              </a:ext>
            </a:extLst>
          </p:cNvPr>
          <p:cNvSpPr/>
          <p:nvPr/>
        </p:nvSpPr>
        <p:spPr>
          <a:xfrm>
            <a:off x="8950238" y="4404392"/>
            <a:ext cx="969224" cy="12993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
            <a:extLst>
              <a:ext uri="{FF2B5EF4-FFF2-40B4-BE49-F238E27FC236}">
                <a16:creationId xmlns:a16="http://schemas.microsoft.com/office/drawing/2014/main" id="{936F19BF-2790-F56E-3AE9-D75AC58A5D85}"/>
              </a:ext>
            </a:extLst>
          </p:cNvPr>
          <p:cNvSpPr>
            <a:spLocks noGrp="1"/>
          </p:cNvSpPr>
          <p:nvPr>
            <p:ph type="body" sz="quarter" idx="11"/>
          </p:nvPr>
        </p:nvSpPr>
        <p:spPr>
          <a:prstGeom prst="rect">
            <a:avLst/>
          </a:prstGeom>
          <a:noFill/>
        </p:spPr>
        <p:txBody>
          <a:bodyPr anchor="t" anchorCtr="0"/>
          <a:lstStyle/>
          <a:p>
            <a:r>
              <a:rPr lang="en-US" sz="1400" b="1" i="1" dirty="0"/>
              <a:t>Tapping new markets</a:t>
            </a:r>
          </a:p>
        </p:txBody>
      </p:sp>
      <p:sp>
        <p:nvSpPr>
          <p:cNvPr id="17" name="Title 16">
            <a:extLst>
              <a:ext uri="{FF2B5EF4-FFF2-40B4-BE49-F238E27FC236}">
                <a16:creationId xmlns:a16="http://schemas.microsoft.com/office/drawing/2014/main" id="{6075E69A-AC8B-6578-67DE-F5345EAA5776}"/>
              </a:ext>
            </a:extLst>
          </p:cNvPr>
          <p:cNvSpPr>
            <a:spLocks noGrp="1"/>
          </p:cNvSpPr>
          <p:nvPr>
            <p:ph type="title"/>
          </p:nvPr>
        </p:nvSpPr>
        <p:spPr>
          <a:xfrm>
            <a:off x="606424" y="412751"/>
            <a:ext cx="5225036" cy="692149"/>
          </a:xfrm>
        </p:spPr>
        <p:txBody>
          <a:bodyPr/>
          <a:lstStyle/>
          <a:p>
            <a:r>
              <a:rPr lang="en-US" dirty="0"/>
              <a:t>Replicate e-finance’s Success Beyond Its Home Borders Of Egypt</a:t>
            </a:r>
          </a:p>
        </p:txBody>
      </p:sp>
      <p:pic>
        <p:nvPicPr>
          <p:cNvPr id="4" name="Picture 2" descr="Libya ">
            <a:extLst>
              <a:ext uri="{FF2B5EF4-FFF2-40B4-BE49-F238E27FC236}">
                <a16:creationId xmlns:a16="http://schemas.microsoft.com/office/drawing/2014/main" id="{9D0BA909-B5FF-279B-3FB6-52E18DA87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43" y="2406991"/>
            <a:ext cx="620150" cy="620148"/>
          </a:xfrm>
          <a:prstGeom prst="rect">
            <a:avLst/>
          </a:prstGeom>
          <a:noFill/>
          <a:effectLst>
            <a:outerShdw blurRad="381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4" descr="Tunisia ">
            <a:extLst>
              <a:ext uri="{FF2B5EF4-FFF2-40B4-BE49-F238E27FC236}">
                <a16:creationId xmlns:a16="http://schemas.microsoft.com/office/drawing/2014/main" id="{BE91D604-2CE0-9CE4-621C-CB41B358D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74" y="3914804"/>
            <a:ext cx="638506" cy="638504"/>
          </a:xfrm>
          <a:prstGeom prst="rect">
            <a:avLst/>
          </a:prstGeom>
          <a:noFill/>
          <a:effectLst>
            <a:outerShdw blurRad="381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6" descr="Zimbabwe ">
            <a:extLst>
              <a:ext uri="{FF2B5EF4-FFF2-40B4-BE49-F238E27FC236}">
                <a16:creationId xmlns:a16="http://schemas.microsoft.com/office/drawing/2014/main" id="{85507DA4-7BD0-E592-6396-3C8C4D479A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42" y="5437517"/>
            <a:ext cx="627058" cy="627058"/>
          </a:xfrm>
          <a:prstGeom prst="rect">
            <a:avLst/>
          </a:prstGeom>
          <a:noFill/>
          <a:effectLst>
            <a:outerShdw blurRad="381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4" name="Shape 3402">
            <a:extLst>
              <a:ext uri="{FF2B5EF4-FFF2-40B4-BE49-F238E27FC236}">
                <a16:creationId xmlns:a16="http://schemas.microsoft.com/office/drawing/2014/main" id="{5EC6DDE7-B25F-D032-ECCB-D227B8ADBEB3}"/>
              </a:ext>
            </a:extLst>
          </p:cNvPr>
          <p:cNvGrpSpPr/>
          <p:nvPr/>
        </p:nvGrpSpPr>
        <p:grpSpPr>
          <a:xfrm>
            <a:off x="5447358" y="1297304"/>
            <a:ext cx="5511450" cy="6173791"/>
            <a:chOff x="11632150" y="8009043"/>
            <a:chExt cx="2699894" cy="3024356"/>
          </a:xfrm>
          <a:solidFill>
            <a:schemeClr val="bg1">
              <a:lumMod val="95000"/>
            </a:schemeClr>
          </a:solidFill>
          <a:effectLst/>
        </p:grpSpPr>
        <p:sp>
          <p:nvSpPr>
            <p:cNvPr id="35" name="Shape 3403">
              <a:extLst>
                <a:ext uri="{FF2B5EF4-FFF2-40B4-BE49-F238E27FC236}">
                  <a16:creationId xmlns:a16="http://schemas.microsoft.com/office/drawing/2014/main" id="{41DC968B-AADF-7FE7-5618-6DF5A63DAF93}"/>
                </a:ext>
              </a:extLst>
            </p:cNvPr>
            <p:cNvSpPr/>
            <p:nvPr/>
          </p:nvSpPr>
          <p:spPr>
            <a:xfrm>
              <a:off x="12786233" y="10267088"/>
              <a:ext cx="505159" cy="505158"/>
            </a:xfrm>
            <a:custGeom>
              <a:avLst/>
              <a:gdLst/>
              <a:ahLst/>
              <a:cxnLst/>
              <a:rect l="0" t="0" r="0" b="0"/>
              <a:pathLst>
                <a:path w="1270" h="1267" extrusionOk="0">
                  <a:moveTo>
                    <a:pt x="471" y="1211"/>
                  </a:moveTo>
                  <a:cubicBezTo>
                    <a:pt x="471" y="1191"/>
                    <a:pt x="507" y="1152"/>
                    <a:pt x="527" y="1182"/>
                  </a:cubicBezTo>
                  <a:cubicBezTo>
                    <a:pt x="548" y="1211"/>
                    <a:pt x="539" y="1253"/>
                    <a:pt x="580" y="1253"/>
                  </a:cubicBezTo>
                  <a:cubicBezTo>
                    <a:pt x="622" y="1253"/>
                    <a:pt x="695" y="1267"/>
                    <a:pt x="707" y="1250"/>
                  </a:cubicBezTo>
                  <a:cubicBezTo>
                    <a:pt x="719" y="1232"/>
                    <a:pt x="772" y="1217"/>
                    <a:pt x="772" y="1185"/>
                  </a:cubicBezTo>
                  <a:cubicBezTo>
                    <a:pt x="772" y="1152"/>
                    <a:pt x="772" y="550"/>
                    <a:pt x="772" y="526"/>
                  </a:cubicBezTo>
                  <a:cubicBezTo>
                    <a:pt x="772" y="503"/>
                    <a:pt x="872" y="526"/>
                    <a:pt x="872" y="488"/>
                  </a:cubicBezTo>
                  <a:cubicBezTo>
                    <a:pt x="872" y="450"/>
                    <a:pt x="872" y="146"/>
                    <a:pt x="872" y="146"/>
                  </a:cubicBezTo>
                  <a:cubicBezTo>
                    <a:pt x="872" y="146"/>
                    <a:pt x="946" y="140"/>
                    <a:pt x="967" y="134"/>
                  </a:cubicBezTo>
                  <a:cubicBezTo>
                    <a:pt x="988" y="128"/>
                    <a:pt x="1061" y="90"/>
                    <a:pt x="1079" y="102"/>
                  </a:cubicBezTo>
                  <a:cubicBezTo>
                    <a:pt x="1097" y="113"/>
                    <a:pt x="1120" y="155"/>
                    <a:pt x="1132" y="140"/>
                  </a:cubicBezTo>
                  <a:cubicBezTo>
                    <a:pt x="1144" y="125"/>
                    <a:pt x="1174" y="96"/>
                    <a:pt x="1203" y="96"/>
                  </a:cubicBezTo>
                  <a:cubicBezTo>
                    <a:pt x="1219" y="96"/>
                    <a:pt x="1246" y="89"/>
                    <a:pt x="1270" y="83"/>
                  </a:cubicBezTo>
                  <a:cubicBezTo>
                    <a:pt x="1265" y="74"/>
                    <a:pt x="1262" y="66"/>
                    <a:pt x="1262" y="60"/>
                  </a:cubicBezTo>
                  <a:cubicBezTo>
                    <a:pt x="1262" y="35"/>
                    <a:pt x="1082" y="65"/>
                    <a:pt x="1052" y="75"/>
                  </a:cubicBezTo>
                  <a:cubicBezTo>
                    <a:pt x="1023" y="85"/>
                    <a:pt x="928" y="100"/>
                    <a:pt x="898" y="85"/>
                  </a:cubicBezTo>
                  <a:cubicBezTo>
                    <a:pt x="868" y="70"/>
                    <a:pt x="678" y="85"/>
                    <a:pt x="678" y="85"/>
                  </a:cubicBezTo>
                  <a:cubicBezTo>
                    <a:pt x="643" y="50"/>
                    <a:pt x="643" y="50"/>
                    <a:pt x="643" y="50"/>
                  </a:cubicBezTo>
                  <a:cubicBezTo>
                    <a:pt x="643" y="50"/>
                    <a:pt x="334" y="50"/>
                    <a:pt x="299" y="50"/>
                  </a:cubicBezTo>
                  <a:cubicBezTo>
                    <a:pt x="264" y="50"/>
                    <a:pt x="239" y="45"/>
                    <a:pt x="209" y="25"/>
                  </a:cubicBezTo>
                  <a:cubicBezTo>
                    <a:pt x="179" y="5"/>
                    <a:pt x="149" y="5"/>
                    <a:pt x="114" y="20"/>
                  </a:cubicBezTo>
                  <a:cubicBezTo>
                    <a:pt x="79" y="35"/>
                    <a:pt x="94" y="0"/>
                    <a:pt x="69" y="0"/>
                  </a:cubicBezTo>
                  <a:cubicBezTo>
                    <a:pt x="44" y="0"/>
                    <a:pt x="34" y="25"/>
                    <a:pt x="34" y="25"/>
                  </a:cubicBezTo>
                  <a:cubicBezTo>
                    <a:pt x="3" y="33"/>
                    <a:pt x="3" y="33"/>
                    <a:pt x="3" y="33"/>
                  </a:cubicBezTo>
                  <a:cubicBezTo>
                    <a:pt x="0" y="63"/>
                    <a:pt x="27" y="119"/>
                    <a:pt x="59" y="164"/>
                  </a:cubicBezTo>
                  <a:cubicBezTo>
                    <a:pt x="93" y="209"/>
                    <a:pt x="135" y="295"/>
                    <a:pt x="157" y="367"/>
                  </a:cubicBezTo>
                  <a:cubicBezTo>
                    <a:pt x="179" y="439"/>
                    <a:pt x="242" y="521"/>
                    <a:pt x="259" y="575"/>
                  </a:cubicBezTo>
                  <a:cubicBezTo>
                    <a:pt x="275" y="630"/>
                    <a:pt x="247" y="708"/>
                    <a:pt x="263" y="743"/>
                  </a:cubicBezTo>
                  <a:cubicBezTo>
                    <a:pt x="279" y="779"/>
                    <a:pt x="290" y="839"/>
                    <a:pt x="298" y="900"/>
                  </a:cubicBezTo>
                  <a:cubicBezTo>
                    <a:pt x="307" y="960"/>
                    <a:pt x="312" y="1089"/>
                    <a:pt x="366" y="1142"/>
                  </a:cubicBezTo>
                  <a:cubicBezTo>
                    <a:pt x="387" y="1162"/>
                    <a:pt x="408" y="1190"/>
                    <a:pt x="428" y="1222"/>
                  </a:cubicBezTo>
                  <a:cubicBezTo>
                    <a:pt x="453" y="1224"/>
                    <a:pt x="471" y="1227"/>
                    <a:pt x="471" y="1211"/>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36" name="Shape 3404">
              <a:extLst>
                <a:ext uri="{FF2B5EF4-FFF2-40B4-BE49-F238E27FC236}">
                  <a16:creationId xmlns:a16="http://schemas.microsoft.com/office/drawing/2014/main" id="{3F119817-392B-3268-3DA7-0F466C3B79C2}"/>
                </a:ext>
              </a:extLst>
            </p:cNvPr>
            <p:cNvSpPr/>
            <p:nvPr/>
          </p:nvSpPr>
          <p:spPr>
            <a:xfrm>
              <a:off x="13291391" y="10211692"/>
              <a:ext cx="317868" cy="276980"/>
            </a:xfrm>
            <a:custGeom>
              <a:avLst/>
              <a:gdLst/>
              <a:ahLst/>
              <a:cxnLst/>
              <a:rect l="0" t="0" r="0" b="0"/>
              <a:pathLst>
                <a:path w="799" h="695" extrusionOk="0">
                  <a:moveTo>
                    <a:pt x="529" y="32"/>
                  </a:moveTo>
                  <a:cubicBezTo>
                    <a:pt x="515" y="0"/>
                    <a:pt x="515" y="0"/>
                    <a:pt x="515" y="0"/>
                  </a:cubicBezTo>
                  <a:cubicBezTo>
                    <a:pt x="429" y="2"/>
                    <a:pt x="429" y="2"/>
                    <a:pt x="429" y="2"/>
                  </a:cubicBezTo>
                  <a:cubicBezTo>
                    <a:pt x="373" y="17"/>
                    <a:pt x="373" y="35"/>
                    <a:pt x="373" y="53"/>
                  </a:cubicBezTo>
                  <a:cubicBezTo>
                    <a:pt x="373" y="70"/>
                    <a:pt x="320" y="112"/>
                    <a:pt x="281" y="123"/>
                  </a:cubicBezTo>
                  <a:cubicBezTo>
                    <a:pt x="243" y="135"/>
                    <a:pt x="202" y="224"/>
                    <a:pt x="178" y="236"/>
                  </a:cubicBezTo>
                  <a:cubicBezTo>
                    <a:pt x="154" y="247"/>
                    <a:pt x="75" y="218"/>
                    <a:pt x="51" y="215"/>
                  </a:cubicBezTo>
                  <a:cubicBezTo>
                    <a:pt x="40" y="214"/>
                    <a:pt x="21" y="218"/>
                    <a:pt x="0" y="223"/>
                  </a:cubicBezTo>
                  <a:cubicBezTo>
                    <a:pt x="15" y="249"/>
                    <a:pt x="46" y="280"/>
                    <a:pt x="57" y="280"/>
                  </a:cubicBezTo>
                  <a:cubicBezTo>
                    <a:pt x="72" y="280"/>
                    <a:pt x="77" y="384"/>
                    <a:pt x="112" y="399"/>
                  </a:cubicBezTo>
                  <a:cubicBezTo>
                    <a:pt x="147" y="414"/>
                    <a:pt x="212" y="449"/>
                    <a:pt x="212" y="469"/>
                  </a:cubicBezTo>
                  <a:cubicBezTo>
                    <a:pt x="212" y="489"/>
                    <a:pt x="252" y="514"/>
                    <a:pt x="252" y="544"/>
                  </a:cubicBezTo>
                  <a:cubicBezTo>
                    <a:pt x="252" y="574"/>
                    <a:pt x="291" y="615"/>
                    <a:pt x="322" y="614"/>
                  </a:cubicBezTo>
                  <a:cubicBezTo>
                    <a:pt x="385" y="612"/>
                    <a:pt x="392" y="638"/>
                    <a:pt x="392" y="656"/>
                  </a:cubicBezTo>
                  <a:cubicBezTo>
                    <a:pt x="392" y="674"/>
                    <a:pt x="476" y="656"/>
                    <a:pt x="487" y="674"/>
                  </a:cubicBezTo>
                  <a:cubicBezTo>
                    <a:pt x="497" y="690"/>
                    <a:pt x="580" y="684"/>
                    <a:pt x="601" y="695"/>
                  </a:cubicBezTo>
                  <a:cubicBezTo>
                    <a:pt x="635" y="661"/>
                    <a:pt x="685" y="617"/>
                    <a:pt x="702" y="594"/>
                  </a:cubicBezTo>
                  <a:cubicBezTo>
                    <a:pt x="728" y="559"/>
                    <a:pt x="706" y="510"/>
                    <a:pt x="728" y="497"/>
                  </a:cubicBezTo>
                  <a:cubicBezTo>
                    <a:pt x="751" y="483"/>
                    <a:pt x="799" y="426"/>
                    <a:pt x="782" y="422"/>
                  </a:cubicBezTo>
                  <a:cubicBezTo>
                    <a:pt x="764" y="417"/>
                    <a:pt x="777" y="373"/>
                    <a:pt x="751" y="346"/>
                  </a:cubicBezTo>
                  <a:cubicBezTo>
                    <a:pt x="724" y="320"/>
                    <a:pt x="782" y="306"/>
                    <a:pt x="777" y="258"/>
                  </a:cubicBezTo>
                  <a:cubicBezTo>
                    <a:pt x="773" y="209"/>
                    <a:pt x="786" y="112"/>
                    <a:pt x="773" y="103"/>
                  </a:cubicBezTo>
                  <a:cubicBezTo>
                    <a:pt x="759" y="94"/>
                    <a:pt x="697" y="89"/>
                    <a:pt x="658" y="63"/>
                  </a:cubicBezTo>
                  <a:cubicBezTo>
                    <a:pt x="618" y="36"/>
                    <a:pt x="529" y="32"/>
                    <a:pt x="529" y="32"/>
                  </a:cubicBezTo>
                  <a:close/>
                </a:path>
              </a:pathLst>
            </a:cu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dirty="0">
                <a:solidFill>
                  <a:schemeClr val="dk1"/>
                </a:solidFill>
                <a:latin typeface="Montserrat SemiBold"/>
                <a:ea typeface="Montserrat SemiBold"/>
                <a:cs typeface="Montserrat SemiBold"/>
                <a:sym typeface="Montserrat SemiBold"/>
              </a:endParaRPr>
            </a:p>
          </p:txBody>
        </p:sp>
        <p:sp>
          <p:nvSpPr>
            <p:cNvPr id="37" name="Shape 3405">
              <a:extLst>
                <a:ext uri="{FF2B5EF4-FFF2-40B4-BE49-F238E27FC236}">
                  <a16:creationId xmlns:a16="http://schemas.microsoft.com/office/drawing/2014/main" id="{46AAA189-6580-1D4A-0242-B54D25E45A22}"/>
                </a:ext>
              </a:extLst>
            </p:cNvPr>
            <p:cNvSpPr/>
            <p:nvPr/>
          </p:nvSpPr>
          <p:spPr>
            <a:xfrm>
              <a:off x="13093548" y="10300063"/>
              <a:ext cx="353479" cy="385134"/>
            </a:xfrm>
            <a:custGeom>
              <a:avLst/>
              <a:gdLst/>
              <a:ahLst/>
              <a:cxnLst/>
              <a:rect l="0" t="0" r="0" b="0"/>
              <a:pathLst>
                <a:path w="890" h="966" extrusionOk="0">
                  <a:moveTo>
                    <a:pt x="820" y="391"/>
                  </a:moveTo>
                  <a:cubicBezTo>
                    <a:pt x="789" y="392"/>
                    <a:pt x="750" y="351"/>
                    <a:pt x="750" y="321"/>
                  </a:cubicBezTo>
                  <a:cubicBezTo>
                    <a:pt x="750" y="291"/>
                    <a:pt x="710" y="266"/>
                    <a:pt x="710" y="246"/>
                  </a:cubicBezTo>
                  <a:cubicBezTo>
                    <a:pt x="710" y="226"/>
                    <a:pt x="645" y="191"/>
                    <a:pt x="610" y="176"/>
                  </a:cubicBezTo>
                  <a:cubicBezTo>
                    <a:pt x="575" y="161"/>
                    <a:pt x="570" y="57"/>
                    <a:pt x="555" y="57"/>
                  </a:cubicBezTo>
                  <a:cubicBezTo>
                    <a:pt x="544" y="57"/>
                    <a:pt x="513" y="26"/>
                    <a:pt x="498" y="0"/>
                  </a:cubicBezTo>
                  <a:cubicBezTo>
                    <a:pt x="474" y="6"/>
                    <a:pt x="447" y="13"/>
                    <a:pt x="431" y="13"/>
                  </a:cubicBezTo>
                  <a:cubicBezTo>
                    <a:pt x="402" y="13"/>
                    <a:pt x="372" y="42"/>
                    <a:pt x="360" y="57"/>
                  </a:cubicBezTo>
                  <a:cubicBezTo>
                    <a:pt x="348" y="72"/>
                    <a:pt x="325" y="30"/>
                    <a:pt x="307" y="19"/>
                  </a:cubicBezTo>
                  <a:cubicBezTo>
                    <a:pt x="289" y="7"/>
                    <a:pt x="216" y="45"/>
                    <a:pt x="195" y="51"/>
                  </a:cubicBezTo>
                  <a:cubicBezTo>
                    <a:pt x="174" y="57"/>
                    <a:pt x="100" y="63"/>
                    <a:pt x="100" y="63"/>
                  </a:cubicBezTo>
                  <a:cubicBezTo>
                    <a:pt x="100" y="63"/>
                    <a:pt x="100" y="367"/>
                    <a:pt x="100" y="405"/>
                  </a:cubicBezTo>
                  <a:cubicBezTo>
                    <a:pt x="100" y="443"/>
                    <a:pt x="0" y="420"/>
                    <a:pt x="0" y="443"/>
                  </a:cubicBezTo>
                  <a:cubicBezTo>
                    <a:pt x="0" y="455"/>
                    <a:pt x="0" y="591"/>
                    <a:pt x="0" y="737"/>
                  </a:cubicBezTo>
                  <a:cubicBezTo>
                    <a:pt x="22" y="745"/>
                    <a:pt x="42" y="755"/>
                    <a:pt x="47" y="768"/>
                  </a:cubicBezTo>
                  <a:cubicBezTo>
                    <a:pt x="59" y="798"/>
                    <a:pt x="86" y="863"/>
                    <a:pt x="80" y="880"/>
                  </a:cubicBezTo>
                  <a:cubicBezTo>
                    <a:pt x="74" y="898"/>
                    <a:pt x="59" y="886"/>
                    <a:pt x="59" y="904"/>
                  </a:cubicBezTo>
                  <a:cubicBezTo>
                    <a:pt x="59" y="922"/>
                    <a:pt x="47" y="948"/>
                    <a:pt x="77" y="948"/>
                  </a:cubicBezTo>
                  <a:cubicBezTo>
                    <a:pt x="106" y="948"/>
                    <a:pt x="157" y="966"/>
                    <a:pt x="177" y="942"/>
                  </a:cubicBezTo>
                  <a:cubicBezTo>
                    <a:pt x="198" y="919"/>
                    <a:pt x="266" y="866"/>
                    <a:pt x="269" y="839"/>
                  </a:cubicBezTo>
                  <a:cubicBezTo>
                    <a:pt x="272" y="812"/>
                    <a:pt x="286" y="753"/>
                    <a:pt x="337" y="786"/>
                  </a:cubicBezTo>
                  <a:cubicBezTo>
                    <a:pt x="387" y="818"/>
                    <a:pt x="390" y="824"/>
                    <a:pt x="455" y="824"/>
                  </a:cubicBezTo>
                  <a:cubicBezTo>
                    <a:pt x="520" y="824"/>
                    <a:pt x="537" y="821"/>
                    <a:pt x="549" y="780"/>
                  </a:cubicBezTo>
                  <a:cubicBezTo>
                    <a:pt x="561" y="739"/>
                    <a:pt x="549" y="706"/>
                    <a:pt x="587" y="706"/>
                  </a:cubicBezTo>
                  <a:cubicBezTo>
                    <a:pt x="626" y="706"/>
                    <a:pt x="673" y="671"/>
                    <a:pt x="673" y="644"/>
                  </a:cubicBezTo>
                  <a:cubicBezTo>
                    <a:pt x="673" y="618"/>
                    <a:pt x="691" y="576"/>
                    <a:pt x="714" y="576"/>
                  </a:cubicBezTo>
                  <a:cubicBezTo>
                    <a:pt x="738" y="576"/>
                    <a:pt x="788" y="547"/>
                    <a:pt x="794" y="517"/>
                  </a:cubicBezTo>
                  <a:cubicBezTo>
                    <a:pt x="800" y="488"/>
                    <a:pt x="841" y="500"/>
                    <a:pt x="856" y="482"/>
                  </a:cubicBezTo>
                  <a:cubicBezTo>
                    <a:pt x="863" y="473"/>
                    <a:pt x="878" y="453"/>
                    <a:pt x="890" y="434"/>
                  </a:cubicBezTo>
                  <a:cubicBezTo>
                    <a:pt x="890" y="433"/>
                    <a:pt x="890" y="433"/>
                    <a:pt x="890" y="433"/>
                  </a:cubicBezTo>
                  <a:cubicBezTo>
                    <a:pt x="890" y="415"/>
                    <a:pt x="883" y="389"/>
                    <a:pt x="820" y="391"/>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38" name="Shape 3406">
              <a:extLst>
                <a:ext uri="{FF2B5EF4-FFF2-40B4-BE49-F238E27FC236}">
                  <a16:creationId xmlns:a16="http://schemas.microsoft.com/office/drawing/2014/main" id="{969857EC-C9DA-17DC-64B6-E8969109613D}"/>
                </a:ext>
              </a:extLst>
            </p:cNvPr>
            <p:cNvSpPr/>
            <p:nvPr/>
          </p:nvSpPr>
          <p:spPr>
            <a:xfrm>
              <a:off x="13510338" y="10631119"/>
              <a:ext cx="54077" cy="67266"/>
            </a:xfrm>
            <a:custGeom>
              <a:avLst/>
              <a:gdLst/>
              <a:ahLst/>
              <a:cxnLst/>
              <a:rect l="0" t="0" r="0" b="0"/>
              <a:pathLst>
                <a:path w="134" h="167" extrusionOk="0">
                  <a:moveTo>
                    <a:pt x="68" y="0"/>
                  </a:moveTo>
                  <a:cubicBezTo>
                    <a:pt x="43" y="0"/>
                    <a:pt x="0" y="60"/>
                    <a:pt x="0" y="72"/>
                  </a:cubicBezTo>
                  <a:cubicBezTo>
                    <a:pt x="0" y="84"/>
                    <a:pt x="31" y="163"/>
                    <a:pt x="62" y="165"/>
                  </a:cubicBezTo>
                  <a:cubicBezTo>
                    <a:pt x="93" y="167"/>
                    <a:pt x="115" y="165"/>
                    <a:pt x="117" y="142"/>
                  </a:cubicBezTo>
                  <a:cubicBezTo>
                    <a:pt x="118" y="131"/>
                    <a:pt x="126" y="122"/>
                    <a:pt x="134" y="115"/>
                  </a:cubicBezTo>
                  <a:cubicBezTo>
                    <a:pt x="132" y="96"/>
                    <a:pt x="127" y="54"/>
                    <a:pt x="125" y="29"/>
                  </a:cubicBezTo>
                  <a:cubicBezTo>
                    <a:pt x="107" y="17"/>
                    <a:pt x="84" y="0"/>
                    <a:pt x="68" y="0"/>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39" name="Shape 3407">
              <a:extLst>
                <a:ext uri="{FF2B5EF4-FFF2-40B4-BE49-F238E27FC236}">
                  <a16:creationId xmlns:a16="http://schemas.microsoft.com/office/drawing/2014/main" id="{820F48A7-ABDD-1F6F-95F8-C7BDD56D614B}"/>
                </a:ext>
              </a:extLst>
            </p:cNvPr>
            <p:cNvSpPr/>
            <p:nvPr/>
          </p:nvSpPr>
          <p:spPr>
            <a:xfrm>
              <a:off x="13366572" y="10744549"/>
              <a:ext cx="89689" cy="96283"/>
            </a:xfrm>
            <a:custGeom>
              <a:avLst/>
              <a:gdLst/>
              <a:ahLst/>
              <a:cxnLst/>
              <a:rect l="0" t="0" r="0" b="0"/>
              <a:pathLst>
                <a:path w="224" h="242" extrusionOk="0">
                  <a:moveTo>
                    <a:pt x="159" y="24"/>
                  </a:moveTo>
                  <a:cubicBezTo>
                    <a:pt x="147" y="0"/>
                    <a:pt x="71" y="42"/>
                    <a:pt x="59" y="65"/>
                  </a:cubicBezTo>
                  <a:cubicBezTo>
                    <a:pt x="47" y="89"/>
                    <a:pt x="0" y="154"/>
                    <a:pt x="0" y="154"/>
                  </a:cubicBezTo>
                  <a:cubicBezTo>
                    <a:pt x="59" y="237"/>
                    <a:pt x="59" y="237"/>
                    <a:pt x="59" y="237"/>
                  </a:cubicBezTo>
                  <a:cubicBezTo>
                    <a:pt x="100" y="242"/>
                    <a:pt x="100" y="242"/>
                    <a:pt x="100" y="242"/>
                  </a:cubicBezTo>
                  <a:cubicBezTo>
                    <a:pt x="100" y="242"/>
                    <a:pt x="112" y="213"/>
                    <a:pt x="124" y="189"/>
                  </a:cubicBezTo>
                  <a:cubicBezTo>
                    <a:pt x="136" y="166"/>
                    <a:pt x="189" y="195"/>
                    <a:pt x="189" y="172"/>
                  </a:cubicBezTo>
                  <a:cubicBezTo>
                    <a:pt x="189" y="148"/>
                    <a:pt x="224" y="124"/>
                    <a:pt x="224" y="101"/>
                  </a:cubicBezTo>
                  <a:cubicBezTo>
                    <a:pt x="224" y="77"/>
                    <a:pt x="171" y="48"/>
                    <a:pt x="159" y="24"/>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40" name="Shape 3408">
              <a:extLst>
                <a:ext uri="{FF2B5EF4-FFF2-40B4-BE49-F238E27FC236}">
                  <a16:creationId xmlns:a16="http://schemas.microsoft.com/office/drawing/2014/main" id="{51D5EBED-491B-08D1-8EB5-0130A9154384}"/>
                </a:ext>
              </a:extLst>
            </p:cNvPr>
            <p:cNvSpPr/>
            <p:nvPr/>
          </p:nvSpPr>
          <p:spPr>
            <a:xfrm>
              <a:off x="12956378" y="10472845"/>
              <a:ext cx="637054" cy="560554"/>
            </a:xfrm>
            <a:custGeom>
              <a:avLst/>
              <a:gdLst/>
              <a:ahLst/>
              <a:cxnLst/>
              <a:rect l="0" t="0" r="0" b="0"/>
              <a:pathLst>
                <a:path w="1603" h="1410" extrusionOk="0">
                  <a:moveTo>
                    <a:pt x="1528" y="525"/>
                  </a:moveTo>
                  <a:cubicBezTo>
                    <a:pt x="1528" y="525"/>
                    <a:pt x="1528" y="521"/>
                    <a:pt x="1527" y="514"/>
                  </a:cubicBezTo>
                  <a:cubicBezTo>
                    <a:pt x="1519" y="521"/>
                    <a:pt x="1511" y="530"/>
                    <a:pt x="1510" y="541"/>
                  </a:cubicBezTo>
                  <a:cubicBezTo>
                    <a:pt x="1508" y="564"/>
                    <a:pt x="1486" y="566"/>
                    <a:pt x="1455" y="564"/>
                  </a:cubicBezTo>
                  <a:cubicBezTo>
                    <a:pt x="1424" y="562"/>
                    <a:pt x="1393" y="483"/>
                    <a:pt x="1393" y="471"/>
                  </a:cubicBezTo>
                  <a:cubicBezTo>
                    <a:pt x="1393" y="459"/>
                    <a:pt x="1436" y="399"/>
                    <a:pt x="1461" y="399"/>
                  </a:cubicBezTo>
                  <a:cubicBezTo>
                    <a:pt x="1477" y="399"/>
                    <a:pt x="1500" y="416"/>
                    <a:pt x="1518" y="428"/>
                  </a:cubicBezTo>
                  <a:cubicBezTo>
                    <a:pt x="1517" y="419"/>
                    <a:pt x="1517" y="412"/>
                    <a:pt x="1517" y="410"/>
                  </a:cubicBezTo>
                  <a:cubicBezTo>
                    <a:pt x="1520" y="396"/>
                    <a:pt x="1535" y="244"/>
                    <a:pt x="1508" y="228"/>
                  </a:cubicBezTo>
                  <a:cubicBezTo>
                    <a:pt x="1482" y="213"/>
                    <a:pt x="1455" y="58"/>
                    <a:pt x="1446" y="42"/>
                  </a:cubicBezTo>
                  <a:cubicBezTo>
                    <a:pt x="1438" y="27"/>
                    <a:pt x="1340" y="36"/>
                    <a:pt x="1329" y="18"/>
                  </a:cubicBezTo>
                  <a:cubicBezTo>
                    <a:pt x="1318" y="0"/>
                    <a:pt x="1236" y="17"/>
                    <a:pt x="1234" y="1"/>
                  </a:cubicBezTo>
                  <a:cubicBezTo>
                    <a:pt x="1222" y="20"/>
                    <a:pt x="1207" y="40"/>
                    <a:pt x="1200" y="49"/>
                  </a:cubicBezTo>
                  <a:cubicBezTo>
                    <a:pt x="1185" y="67"/>
                    <a:pt x="1144" y="55"/>
                    <a:pt x="1138" y="84"/>
                  </a:cubicBezTo>
                  <a:cubicBezTo>
                    <a:pt x="1132" y="114"/>
                    <a:pt x="1082" y="143"/>
                    <a:pt x="1058" y="143"/>
                  </a:cubicBezTo>
                  <a:cubicBezTo>
                    <a:pt x="1035" y="143"/>
                    <a:pt x="1017" y="185"/>
                    <a:pt x="1017" y="211"/>
                  </a:cubicBezTo>
                  <a:cubicBezTo>
                    <a:pt x="1017" y="238"/>
                    <a:pt x="970" y="273"/>
                    <a:pt x="931" y="273"/>
                  </a:cubicBezTo>
                  <a:cubicBezTo>
                    <a:pt x="893" y="273"/>
                    <a:pt x="905" y="306"/>
                    <a:pt x="893" y="347"/>
                  </a:cubicBezTo>
                  <a:cubicBezTo>
                    <a:pt x="881" y="388"/>
                    <a:pt x="864" y="391"/>
                    <a:pt x="799" y="391"/>
                  </a:cubicBezTo>
                  <a:cubicBezTo>
                    <a:pt x="734" y="391"/>
                    <a:pt x="731" y="385"/>
                    <a:pt x="681" y="353"/>
                  </a:cubicBezTo>
                  <a:cubicBezTo>
                    <a:pt x="630" y="320"/>
                    <a:pt x="616" y="379"/>
                    <a:pt x="613" y="406"/>
                  </a:cubicBezTo>
                  <a:cubicBezTo>
                    <a:pt x="610" y="433"/>
                    <a:pt x="542" y="486"/>
                    <a:pt x="521" y="509"/>
                  </a:cubicBezTo>
                  <a:cubicBezTo>
                    <a:pt x="501" y="533"/>
                    <a:pt x="450" y="515"/>
                    <a:pt x="421" y="515"/>
                  </a:cubicBezTo>
                  <a:cubicBezTo>
                    <a:pt x="391" y="515"/>
                    <a:pt x="403" y="489"/>
                    <a:pt x="403" y="471"/>
                  </a:cubicBezTo>
                  <a:cubicBezTo>
                    <a:pt x="403" y="453"/>
                    <a:pt x="418" y="465"/>
                    <a:pt x="424" y="447"/>
                  </a:cubicBezTo>
                  <a:cubicBezTo>
                    <a:pt x="430" y="430"/>
                    <a:pt x="403" y="365"/>
                    <a:pt x="391" y="335"/>
                  </a:cubicBezTo>
                  <a:cubicBezTo>
                    <a:pt x="386" y="322"/>
                    <a:pt x="366" y="312"/>
                    <a:pt x="344" y="304"/>
                  </a:cubicBezTo>
                  <a:cubicBezTo>
                    <a:pt x="344" y="471"/>
                    <a:pt x="344" y="651"/>
                    <a:pt x="344" y="669"/>
                  </a:cubicBezTo>
                  <a:cubicBezTo>
                    <a:pt x="344" y="701"/>
                    <a:pt x="291" y="716"/>
                    <a:pt x="279" y="734"/>
                  </a:cubicBezTo>
                  <a:cubicBezTo>
                    <a:pt x="267" y="751"/>
                    <a:pt x="194" y="737"/>
                    <a:pt x="152" y="737"/>
                  </a:cubicBezTo>
                  <a:cubicBezTo>
                    <a:pt x="111" y="737"/>
                    <a:pt x="120" y="695"/>
                    <a:pt x="99" y="666"/>
                  </a:cubicBezTo>
                  <a:cubicBezTo>
                    <a:pt x="79" y="636"/>
                    <a:pt x="43" y="675"/>
                    <a:pt x="43" y="695"/>
                  </a:cubicBezTo>
                  <a:cubicBezTo>
                    <a:pt x="43" y="711"/>
                    <a:pt x="25" y="708"/>
                    <a:pt x="0" y="706"/>
                  </a:cubicBezTo>
                  <a:cubicBezTo>
                    <a:pt x="33" y="757"/>
                    <a:pt x="61" y="816"/>
                    <a:pt x="76" y="865"/>
                  </a:cubicBezTo>
                  <a:cubicBezTo>
                    <a:pt x="99" y="943"/>
                    <a:pt x="157" y="1017"/>
                    <a:pt x="171" y="1063"/>
                  </a:cubicBezTo>
                  <a:cubicBezTo>
                    <a:pt x="186" y="1109"/>
                    <a:pt x="202" y="1151"/>
                    <a:pt x="171" y="1156"/>
                  </a:cubicBezTo>
                  <a:cubicBezTo>
                    <a:pt x="140" y="1160"/>
                    <a:pt x="140" y="1187"/>
                    <a:pt x="173" y="1237"/>
                  </a:cubicBezTo>
                  <a:cubicBezTo>
                    <a:pt x="205" y="1287"/>
                    <a:pt x="177" y="1317"/>
                    <a:pt x="205" y="1322"/>
                  </a:cubicBezTo>
                  <a:cubicBezTo>
                    <a:pt x="233" y="1328"/>
                    <a:pt x="225" y="1346"/>
                    <a:pt x="247" y="1348"/>
                  </a:cubicBezTo>
                  <a:cubicBezTo>
                    <a:pt x="269" y="1349"/>
                    <a:pt x="285" y="1371"/>
                    <a:pt x="300" y="1390"/>
                  </a:cubicBezTo>
                  <a:cubicBezTo>
                    <a:pt x="315" y="1410"/>
                    <a:pt x="349" y="1410"/>
                    <a:pt x="365" y="1386"/>
                  </a:cubicBezTo>
                  <a:cubicBezTo>
                    <a:pt x="381" y="1362"/>
                    <a:pt x="431" y="1355"/>
                    <a:pt x="483" y="1355"/>
                  </a:cubicBezTo>
                  <a:cubicBezTo>
                    <a:pt x="534" y="1355"/>
                    <a:pt x="524" y="1333"/>
                    <a:pt x="574" y="1318"/>
                  </a:cubicBezTo>
                  <a:cubicBezTo>
                    <a:pt x="624" y="1303"/>
                    <a:pt x="685" y="1302"/>
                    <a:pt x="728" y="1317"/>
                  </a:cubicBezTo>
                  <a:cubicBezTo>
                    <a:pt x="771" y="1331"/>
                    <a:pt x="803" y="1318"/>
                    <a:pt x="824" y="1305"/>
                  </a:cubicBezTo>
                  <a:cubicBezTo>
                    <a:pt x="844" y="1292"/>
                    <a:pt x="884" y="1325"/>
                    <a:pt x="887" y="1292"/>
                  </a:cubicBezTo>
                  <a:cubicBezTo>
                    <a:pt x="890" y="1257"/>
                    <a:pt x="931" y="1263"/>
                    <a:pt x="970" y="1263"/>
                  </a:cubicBezTo>
                  <a:cubicBezTo>
                    <a:pt x="1008" y="1263"/>
                    <a:pt x="1101" y="1203"/>
                    <a:pt x="1175" y="1134"/>
                  </a:cubicBezTo>
                  <a:cubicBezTo>
                    <a:pt x="1249" y="1064"/>
                    <a:pt x="1371" y="912"/>
                    <a:pt x="1413" y="843"/>
                  </a:cubicBezTo>
                  <a:cubicBezTo>
                    <a:pt x="1454" y="774"/>
                    <a:pt x="1522" y="714"/>
                    <a:pt x="1556" y="683"/>
                  </a:cubicBezTo>
                  <a:cubicBezTo>
                    <a:pt x="1581" y="660"/>
                    <a:pt x="1596" y="579"/>
                    <a:pt x="1603" y="519"/>
                  </a:cubicBezTo>
                  <a:cubicBezTo>
                    <a:pt x="1568" y="519"/>
                    <a:pt x="1528" y="525"/>
                    <a:pt x="1528" y="525"/>
                  </a:cubicBezTo>
                  <a:close/>
                  <a:moveTo>
                    <a:pt x="1221" y="855"/>
                  </a:moveTo>
                  <a:cubicBezTo>
                    <a:pt x="1221" y="878"/>
                    <a:pt x="1168" y="849"/>
                    <a:pt x="1156" y="872"/>
                  </a:cubicBezTo>
                  <a:cubicBezTo>
                    <a:pt x="1144" y="896"/>
                    <a:pt x="1132" y="925"/>
                    <a:pt x="1132" y="925"/>
                  </a:cubicBezTo>
                  <a:cubicBezTo>
                    <a:pt x="1091" y="920"/>
                    <a:pt x="1091" y="920"/>
                    <a:pt x="1091" y="920"/>
                  </a:cubicBezTo>
                  <a:cubicBezTo>
                    <a:pt x="1032" y="837"/>
                    <a:pt x="1032" y="837"/>
                    <a:pt x="1032" y="837"/>
                  </a:cubicBezTo>
                  <a:cubicBezTo>
                    <a:pt x="1032" y="837"/>
                    <a:pt x="1079" y="772"/>
                    <a:pt x="1091" y="748"/>
                  </a:cubicBezTo>
                  <a:cubicBezTo>
                    <a:pt x="1103" y="725"/>
                    <a:pt x="1179" y="683"/>
                    <a:pt x="1191" y="707"/>
                  </a:cubicBezTo>
                  <a:cubicBezTo>
                    <a:pt x="1203" y="731"/>
                    <a:pt x="1256" y="760"/>
                    <a:pt x="1256" y="784"/>
                  </a:cubicBezTo>
                  <a:cubicBezTo>
                    <a:pt x="1256" y="807"/>
                    <a:pt x="1221" y="831"/>
                    <a:pt x="1221" y="855"/>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41" name="Shape 3409">
              <a:extLst>
                <a:ext uri="{FF2B5EF4-FFF2-40B4-BE49-F238E27FC236}">
                  <a16:creationId xmlns:a16="http://schemas.microsoft.com/office/drawing/2014/main" id="{18BCA788-BB4F-3734-3291-3DC35D8CA79F}"/>
                </a:ext>
              </a:extLst>
            </p:cNvPr>
            <p:cNvSpPr/>
            <p:nvPr/>
          </p:nvSpPr>
          <p:spPr>
            <a:xfrm>
              <a:off x="12787552" y="9813369"/>
              <a:ext cx="464271" cy="494606"/>
            </a:xfrm>
            <a:custGeom>
              <a:avLst/>
              <a:gdLst/>
              <a:ahLst/>
              <a:cxnLst/>
              <a:rect l="0" t="0" r="0" b="0"/>
              <a:pathLst>
                <a:path w="1168" h="1240" extrusionOk="0">
                  <a:moveTo>
                    <a:pt x="66" y="1140"/>
                  </a:moveTo>
                  <a:cubicBezTo>
                    <a:pt x="91" y="1140"/>
                    <a:pt x="76" y="1175"/>
                    <a:pt x="111" y="1160"/>
                  </a:cubicBezTo>
                  <a:cubicBezTo>
                    <a:pt x="146" y="1145"/>
                    <a:pt x="176" y="1145"/>
                    <a:pt x="206" y="1165"/>
                  </a:cubicBezTo>
                  <a:cubicBezTo>
                    <a:pt x="236" y="1185"/>
                    <a:pt x="261" y="1190"/>
                    <a:pt x="296" y="1190"/>
                  </a:cubicBezTo>
                  <a:cubicBezTo>
                    <a:pt x="331" y="1190"/>
                    <a:pt x="640" y="1190"/>
                    <a:pt x="640" y="1190"/>
                  </a:cubicBezTo>
                  <a:cubicBezTo>
                    <a:pt x="675" y="1225"/>
                    <a:pt x="675" y="1225"/>
                    <a:pt x="675" y="1225"/>
                  </a:cubicBezTo>
                  <a:cubicBezTo>
                    <a:pt x="675" y="1225"/>
                    <a:pt x="865" y="1210"/>
                    <a:pt x="895" y="1225"/>
                  </a:cubicBezTo>
                  <a:cubicBezTo>
                    <a:pt x="925" y="1240"/>
                    <a:pt x="1020" y="1225"/>
                    <a:pt x="1049" y="1215"/>
                  </a:cubicBezTo>
                  <a:cubicBezTo>
                    <a:pt x="1055" y="1213"/>
                    <a:pt x="1064" y="1211"/>
                    <a:pt x="1077" y="1208"/>
                  </a:cubicBezTo>
                  <a:cubicBezTo>
                    <a:pt x="963" y="1052"/>
                    <a:pt x="963" y="1052"/>
                    <a:pt x="963" y="1052"/>
                  </a:cubicBezTo>
                  <a:cubicBezTo>
                    <a:pt x="973" y="720"/>
                    <a:pt x="973" y="720"/>
                    <a:pt x="973" y="720"/>
                  </a:cubicBezTo>
                  <a:cubicBezTo>
                    <a:pt x="1121" y="726"/>
                    <a:pt x="1121" y="726"/>
                    <a:pt x="1121" y="726"/>
                  </a:cubicBezTo>
                  <a:cubicBezTo>
                    <a:pt x="1147" y="700"/>
                    <a:pt x="1147" y="700"/>
                    <a:pt x="1147" y="700"/>
                  </a:cubicBezTo>
                  <a:cubicBezTo>
                    <a:pt x="1168" y="502"/>
                    <a:pt x="1168" y="502"/>
                    <a:pt x="1168" y="502"/>
                  </a:cubicBezTo>
                  <a:cubicBezTo>
                    <a:pt x="1160" y="498"/>
                    <a:pt x="1151" y="496"/>
                    <a:pt x="1141" y="501"/>
                  </a:cubicBezTo>
                  <a:cubicBezTo>
                    <a:pt x="1110" y="514"/>
                    <a:pt x="1083" y="509"/>
                    <a:pt x="1052" y="509"/>
                  </a:cubicBezTo>
                  <a:cubicBezTo>
                    <a:pt x="1021" y="509"/>
                    <a:pt x="1017" y="541"/>
                    <a:pt x="999" y="536"/>
                  </a:cubicBezTo>
                  <a:cubicBezTo>
                    <a:pt x="982" y="532"/>
                    <a:pt x="995" y="478"/>
                    <a:pt x="999" y="456"/>
                  </a:cubicBezTo>
                  <a:cubicBezTo>
                    <a:pt x="1004" y="434"/>
                    <a:pt x="973" y="394"/>
                    <a:pt x="951" y="377"/>
                  </a:cubicBezTo>
                  <a:cubicBezTo>
                    <a:pt x="929" y="359"/>
                    <a:pt x="977" y="248"/>
                    <a:pt x="964" y="235"/>
                  </a:cubicBezTo>
                  <a:cubicBezTo>
                    <a:pt x="951" y="222"/>
                    <a:pt x="946" y="186"/>
                    <a:pt x="946" y="155"/>
                  </a:cubicBezTo>
                  <a:cubicBezTo>
                    <a:pt x="946" y="124"/>
                    <a:pt x="924" y="142"/>
                    <a:pt x="880" y="142"/>
                  </a:cubicBezTo>
                  <a:cubicBezTo>
                    <a:pt x="836" y="142"/>
                    <a:pt x="831" y="120"/>
                    <a:pt x="831" y="120"/>
                  </a:cubicBezTo>
                  <a:cubicBezTo>
                    <a:pt x="831" y="120"/>
                    <a:pt x="778" y="107"/>
                    <a:pt x="751" y="120"/>
                  </a:cubicBezTo>
                  <a:cubicBezTo>
                    <a:pt x="725" y="133"/>
                    <a:pt x="729" y="213"/>
                    <a:pt x="712" y="208"/>
                  </a:cubicBezTo>
                  <a:cubicBezTo>
                    <a:pt x="694" y="204"/>
                    <a:pt x="641" y="213"/>
                    <a:pt x="596" y="226"/>
                  </a:cubicBezTo>
                  <a:cubicBezTo>
                    <a:pt x="552" y="239"/>
                    <a:pt x="535" y="217"/>
                    <a:pt x="512" y="164"/>
                  </a:cubicBezTo>
                  <a:cubicBezTo>
                    <a:pt x="490" y="111"/>
                    <a:pt x="464" y="129"/>
                    <a:pt x="472" y="89"/>
                  </a:cubicBezTo>
                  <a:cubicBezTo>
                    <a:pt x="481" y="49"/>
                    <a:pt x="455" y="5"/>
                    <a:pt x="455" y="5"/>
                  </a:cubicBezTo>
                  <a:cubicBezTo>
                    <a:pt x="455" y="5"/>
                    <a:pt x="163" y="0"/>
                    <a:pt x="132" y="5"/>
                  </a:cubicBezTo>
                  <a:cubicBezTo>
                    <a:pt x="119" y="7"/>
                    <a:pt x="97" y="20"/>
                    <a:pt x="75" y="36"/>
                  </a:cubicBezTo>
                  <a:cubicBezTo>
                    <a:pt x="93" y="104"/>
                    <a:pt x="150" y="217"/>
                    <a:pt x="163" y="244"/>
                  </a:cubicBezTo>
                  <a:cubicBezTo>
                    <a:pt x="176" y="272"/>
                    <a:pt x="146" y="297"/>
                    <a:pt x="146" y="349"/>
                  </a:cubicBezTo>
                  <a:cubicBezTo>
                    <a:pt x="146" y="400"/>
                    <a:pt x="202" y="495"/>
                    <a:pt x="208" y="558"/>
                  </a:cubicBezTo>
                  <a:cubicBezTo>
                    <a:pt x="214" y="622"/>
                    <a:pt x="173" y="661"/>
                    <a:pt x="137" y="703"/>
                  </a:cubicBezTo>
                  <a:cubicBezTo>
                    <a:pt x="102" y="744"/>
                    <a:pt x="65" y="837"/>
                    <a:pt x="65" y="895"/>
                  </a:cubicBezTo>
                  <a:cubicBezTo>
                    <a:pt x="65" y="952"/>
                    <a:pt x="12" y="1008"/>
                    <a:pt x="14" y="1035"/>
                  </a:cubicBezTo>
                  <a:cubicBezTo>
                    <a:pt x="15" y="1061"/>
                    <a:pt x="6" y="1140"/>
                    <a:pt x="0" y="1169"/>
                  </a:cubicBezTo>
                  <a:cubicBezTo>
                    <a:pt x="0" y="1170"/>
                    <a:pt x="0" y="1172"/>
                    <a:pt x="0" y="1173"/>
                  </a:cubicBezTo>
                  <a:cubicBezTo>
                    <a:pt x="31" y="1165"/>
                    <a:pt x="31" y="1165"/>
                    <a:pt x="31" y="1165"/>
                  </a:cubicBezTo>
                  <a:cubicBezTo>
                    <a:pt x="31" y="1165"/>
                    <a:pt x="41" y="1140"/>
                    <a:pt x="66" y="1140"/>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42" name="Shape 3410">
              <a:extLst>
                <a:ext uri="{FF2B5EF4-FFF2-40B4-BE49-F238E27FC236}">
                  <a16:creationId xmlns:a16="http://schemas.microsoft.com/office/drawing/2014/main" id="{ED57EF69-C69E-C8F8-C9FA-DD4ABBAA44FA}"/>
                </a:ext>
              </a:extLst>
            </p:cNvPr>
            <p:cNvSpPr/>
            <p:nvPr/>
          </p:nvSpPr>
          <p:spPr>
            <a:xfrm>
              <a:off x="13170048" y="9907015"/>
              <a:ext cx="457677" cy="403599"/>
            </a:xfrm>
            <a:custGeom>
              <a:avLst/>
              <a:gdLst/>
              <a:ahLst/>
              <a:cxnLst/>
              <a:rect l="0" t="0" r="0" b="0"/>
              <a:pathLst>
                <a:path w="1149" h="1012" extrusionOk="0">
                  <a:moveTo>
                    <a:pt x="884" y="41"/>
                  </a:moveTo>
                  <a:cubicBezTo>
                    <a:pt x="870" y="41"/>
                    <a:pt x="839" y="20"/>
                    <a:pt x="812" y="0"/>
                  </a:cubicBezTo>
                  <a:cubicBezTo>
                    <a:pt x="792" y="21"/>
                    <a:pt x="725" y="18"/>
                    <a:pt x="692" y="18"/>
                  </a:cubicBezTo>
                  <a:cubicBezTo>
                    <a:pt x="656" y="18"/>
                    <a:pt x="687" y="66"/>
                    <a:pt x="665" y="84"/>
                  </a:cubicBezTo>
                  <a:cubicBezTo>
                    <a:pt x="643" y="102"/>
                    <a:pt x="634" y="128"/>
                    <a:pt x="652" y="137"/>
                  </a:cubicBezTo>
                  <a:cubicBezTo>
                    <a:pt x="669" y="146"/>
                    <a:pt x="647" y="221"/>
                    <a:pt x="647" y="248"/>
                  </a:cubicBezTo>
                  <a:cubicBezTo>
                    <a:pt x="647" y="274"/>
                    <a:pt x="612" y="332"/>
                    <a:pt x="625" y="341"/>
                  </a:cubicBezTo>
                  <a:cubicBezTo>
                    <a:pt x="638" y="350"/>
                    <a:pt x="661" y="412"/>
                    <a:pt x="692" y="421"/>
                  </a:cubicBezTo>
                  <a:cubicBezTo>
                    <a:pt x="723" y="429"/>
                    <a:pt x="745" y="398"/>
                    <a:pt x="758" y="398"/>
                  </a:cubicBezTo>
                  <a:cubicBezTo>
                    <a:pt x="771" y="398"/>
                    <a:pt x="771" y="438"/>
                    <a:pt x="771" y="469"/>
                  </a:cubicBezTo>
                  <a:cubicBezTo>
                    <a:pt x="771" y="500"/>
                    <a:pt x="754" y="514"/>
                    <a:pt x="754" y="514"/>
                  </a:cubicBezTo>
                  <a:cubicBezTo>
                    <a:pt x="754" y="514"/>
                    <a:pt x="705" y="531"/>
                    <a:pt x="683" y="514"/>
                  </a:cubicBezTo>
                  <a:cubicBezTo>
                    <a:pt x="661" y="496"/>
                    <a:pt x="643" y="447"/>
                    <a:pt x="643" y="429"/>
                  </a:cubicBezTo>
                  <a:cubicBezTo>
                    <a:pt x="643" y="412"/>
                    <a:pt x="590" y="412"/>
                    <a:pt x="568" y="412"/>
                  </a:cubicBezTo>
                  <a:cubicBezTo>
                    <a:pt x="546" y="412"/>
                    <a:pt x="523" y="372"/>
                    <a:pt x="515" y="354"/>
                  </a:cubicBezTo>
                  <a:cubicBezTo>
                    <a:pt x="506" y="336"/>
                    <a:pt x="479" y="359"/>
                    <a:pt x="479" y="372"/>
                  </a:cubicBezTo>
                  <a:cubicBezTo>
                    <a:pt x="479" y="385"/>
                    <a:pt x="457" y="385"/>
                    <a:pt x="435" y="385"/>
                  </a:cubicBezTo>
                  <a:cubicBezTo>
                    <a:pt x="413" y="385"/>
                    <a:pt x="368" y="350"/>
                    <a:pt x="351" y="359"/>
                  </a:cubicBezTo>
                  <a:cubicBezTo>
                    <a:pt x="333" y="367"/>
                    <a:pt x="315" y="328"/>
                    <a:pt x="320" y="310"/>
                  </a:cubicBezTo>
                  <a:cubicBezTo>
                    <a:pt x="324" y="292"/>
                    <a:pt x="275" y="306"/>
                    <a:pt x="258" y="314"/>
                  </a:cubicBezTo>
                  <a:cubicBezTo>
                    <a:pt x="240" y="323"/>
                    <a:pt x="231" y="292"/>
                    <a:pt x="231" y="292"/>
                  </a:cubicBezTo>
                  <a:cubicBezTo>
                    <a:pt x="231" y="292"/>
                    <a:pt x="221" y="274"/>
                    <a:pt x="205" y="267"/>
                  </a:cubicBezTo>
                  <a:cubicBezTo>
                    <a:pt x="184" y="465"/>
                    <a:pt x="184" y="465"/>
                    <a:pt x="184" y="465"/>
                  </a:cubicBezTo>
                  <a:cubicBezTo>
                    <a:pt x="158" y="491"/>
                    <a:pt x="158" y="491"/>
                    <a:pt x="158" y="491"/>
                  </a:cubicBezTo>
                  <a:cubicBezTo>
                    <a:pt x="10" y="485"/>
                    <a:pt x="10" y="485"/>
                    <a:pt x="10" y="485"/>
                  </a:cubicBezTo>
                  <a:cubicBezTo>
                    <a:pt x="0" y="817"/>
                    <a:pt x="0" y="817"/>
                    <a:pt x="0" y="817"/>
                  </a:cubicBezTo>
                  <a:cubicBezTo>
                    <a:pt x="114" y="973"/>
                    <a:pt x="114" y="973"/>
                    <a:pt x="114" y="973"/>
                  </a:cubicBezTo>
                  <a:cubicBezTo>
                    <a:pt x="173" y="961"/>
                    <a:pt x="296" y="944"/>
                    <a:pt x="296" y="965"/>
                  </a:cubicBezTo>
                  <a:cubicBezTo>
                    <a:pt x="296" y="971"/>
                    <a:pt x="299" y="979"/>
                    <a:pt x="304" y="988"/>
                  </a:cubicBezTo>
                  <a:cubicBezTo>
                    <a:pt x="325" y="983"/>
                    <a:pt x="344" y="979"/>
                    <a:pt x="355" y="980"/>
                  </a:cubicBezTo>
                  <a:cubicBezTo>
                    <a:pt x="379" y="983"/>
                    <a:pt x="458" y="1012"/>
                    <a:pt x="482" y="1001"/>
                  </a:cubicBezTo>
                  <a:cubicBezTo>
                    <a:pt x="506" y="989"/>
                    <a:pt x="547" y="900"/>
                    <a:pt x="585" y="888"/>
                  </a:cubicBezTo>
                  <a:cubicBezTo>
                    <a:pt x="624" y="877"/>
                    <a:pt x="677" y="835"/>
                    <a:pt x="677" y="818"/>
                  </a:cubicBezTo>
                  <a:cubicBezTo>
                    <a:pt x="677" y="800"/>
                    <a:pt x="677" y="782"/>
                    <a:pt x="733" y="767"/>
                  </a:cubicBezTo>
                  <a:cubicBezTo>
                    <a:pt x="819" y="765"/>
                    <a:pt x="819" y="765"/>
                    <a:pt x="819" y="765"/>
                  </a:cubicBezTo>
                  <a:cubicBezTo>
                    <a:pt x="824" y="765"/>
                    <a:pt x="824" y="765"/>
                    <a:pt x="824" y="765"/>
                  </a:cubicBezTo>
                  <a:cubicBezTo>
                    <a:pt x="804" y="691"/>
                    <a:pt x="804" y="691"/>
                    <a:pt x="804" y="691"/>
                  </a:cubicBezTo>
                  <a:cubicBezTo>
                    <a:pt x="804" y="691"/>
                    <a:pt x="1065" y="593"/>
                    <a:pt x="1080" y="591"/>
                  </a:cubicBezTo>
                  <a:cubicBezTo>
                    <a:pt x="1069" y="567"/>
                    <a:pt x="1057" y="549"/>
                    <a:pt x="1063" y="547"/>
                  </a:cubicBezTo>
                  <a:cubicBezTo>
                    <a:pt x="1073" y="542"/>
                    <a:pt x="1078" y="470"/>
                    <a:pt x="1078" y="450"/>
                  </a:cubicBezTo>
                  <a:cubicBezTo>
                    <a:pt x="1078" y="429"/>
                    <a:pt x="1139" y="445"/>
                    <a:pt x="1119" y="424"/>
                  </a:cubicBezTo>
                  <a:cubicBezTo>
                    <a:pt x="1098" y="404"/>
                    <a:pt x="1103" y="286"/>
                    <a:pt x="1114" y="261"/>
                  </a:cubicBezTo>
                  <a:cubicBezTo>
                    <a:pt x="1124" y="235"/>
                    <a:pt x="1149" y="261"/>
                    <a:pt x="1149" y="240"/>
                  </a:cubicBezTo>
                  <a:cubicBezTo>
                    <a:pt x="1149" y="220"/>
                    <a:pt x="1119" y="153"/>
                    <a:pt x="1103" y="133"/>
                  </a:cubicBezTo>
                  <a:cubicBezTo>
                    <a:pt x="1092" y="118"/>
                    <a:pt x="1001" y="82"/>
                    <a:pt x="976" y="77"/>
                  </a:cubicBezTo>
                  <a:cubicBezTo>
                    <a:pt x="950" y="72"/>
                    <a:pt x="909" y="41"/>
                    <a:pt x="884" y="41"/>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43" name="Shape 3411">
              <a:extLst>
                <a:ext uri="{FF2B5EF4-FFF2-40B4-BE49-F238E27FC236}">
                  <a16:creationId xmlns:a16="http://schemas.microsoft.com/office/drawing/2014/main" id="{613212BE-7589-7089-8750-76ABB3A1F50A}"/>
                </a:ext>
              </a:extLst>
            </p:cNvPr>
            <p:cNvSpPr/>
            <p:nvPr/>
          </p:nvSpPr>
          <p:spPr>
            <a:xfrm>
              <a:off x="13441752" y="9622122"/>
              <a:ext cx="77819" cy="67266"/>
            </a:xfrm>
            <a:custGeom>
              <a:avLst/>
              <a:gdLst/>
              <a:ahLst/>
              <a:cxnLst/>
              <a:rect l="0" t="0" r="0" b="0"/>
              <a:pathLst>
                <a:path w="196" h="171" extrusionOk="0">
                  <a:moveTo>
                    <a:pt x="159" y="0"/>
                  </a:moveTo>
                  <a:cubicBezTo>
                    <a:pt x="137" y="6"/>
                    <a:pt x="113" y="13"/>
                    <a:pt x="104" y="18"/>
                  </a:cubicBezTo>
                  <a:cubicBezTo>
                    <a:pt x="90" y="25"/>
                    <a:pt x="82" y="30"/>
                    <a:pt x="54" y="27"/>
                  </a:cubicBezTo>
                  <a:cubicBezTo>
                    <a:pt x="51" y="31"/>
                    <a:pt x="47" y="35"/>
                    <a:pt x="42" y="36"/>
                  </a:cubicBezTo>
                  <a:cubicBezTo>
                    <a:pt x="17" y="45"/>
                    <a:pt x="22" y="100"/>
                    <a:pt x="22" y="100"/>
                  </a:cubicBezTo>
                  <a:cubicBezTo>
                    <a:pt x="22" y="100"/>
                    <a:pt x="0" y="103"/>
                    <a:pt x="0" y="129"/>
                  </a:cubicBezTo>
                  <a:cubicBezTo>
                    <a:pt x="0" y="147"/>
                    <a:pt x="12" y="155"/>
                    <a:pt x="20" y="158"/>
                  </a:cubicBezTo>
                  <a:cubicBezTo>
                    <a:pt x="32" y="159"/>
                    <a:pt x="44" y="160"/>
                    <a:pt x="53" y="161"/>
                  </a:cubicBezTo>
                  <a:cubicBezTo>
                    <a:pt x="109" y="171"/>
                    <a:pt x="104" y="131"/>
                    <a:pt x="104" y="131"/>
                  </a:cubicBezTo>
                  <a:cubicBezTo>
                    <a:pt x="104" y="131"/>
                    <a:pt x="186" y="136"/>
                    <a:pt x="191" y="110"/>
                  </a:cubicBezTo>
                  <a:cubicBezTo>
                    <a:pt x="196" y="85"/>
                    <a:pt x="175" y="44"/>
                    <a:pt x="175" y="44"/>
                  </a:cubicBezTo>
                  <a:lnTo>
                    <a:pt x="159" y="0"/>
                  </a:ln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44" name="Shape 3412">
              <a:extLst>
                <a:ext uri="{FF2B5EF4-FFF2-40B4-BE49-F238E27FC236}">
                  <a16:creationId xmlns:a16="http://schemas.microsoft.com/office/drawing/2014/main" id="{4B126CA6-44F5-CF8F-7E63-3DE82AE2EB95}"/>
                </a:ext>
              </a:extLst>
            </p:cNvPr>
            <p:cNvSpPr/>
            <p:nvPr/>
          </p:nvSpPr>
          <p:spPr>
            <a:xfrm>
              <a:off x="13920531" y="9087946"/>
              <a:ext cx="411513" cy="553960"/>
            </a:xfrm>
            <a:custGeom>
              <a:avLst/>
              <a:gdLst/>
              <a:ahLst/>
              <a:cxnLst/>
              <a:rect l="0" t="0" r="0" b="0"/>
              <a:pathLst>
                <a:path w="1035" h="1392" extrusionOk="0">
                  <a:moveTo>
                    <a:pt x="241" y="264"/>
                  </a:moveTo>
                  <a:cubicBezTo>
                    <a:pt x="259" y="273"/>
                    <a:pt x="287" y="319"/>
                    <a:pt x="307" y="324"/>
                  </a:cubicBezTo>
                  <a:cubicBezTo>
                    <a:pt x="327" y="328"/>
                    <a:pt x="438" y="366"/>
                    <a:pt x="509" y="394"/>
                  </a:cubicBezTo>
                  <a:cubicBezTo>
                    <a:pt x="580" y="423"/>
                    <a:pt x="624" y="425"/>
                    <a:pt x="646" y="425"/>
                  </a:cubicBezTo>
                  <a:cubicBezTo>
                    <a:pt x="668" y="425"/>
                    <a:pt x="701" y="432"/>
                    <a:pt x="681" y="447"/>
                  </a:cubicBezTo>
                  <a:cubicBezTo>
                    <a:pt x="662" y="463"/>
                    <a:pt x="445" y="682"/>
                    <a:pt x="416" y="713"/>
                  </a:cubicBezTo>
                  <a:cubicBezTo>
                    <a:pt x="387" y="744"/>
                    <a:pt x="369" y="733"/>
                    <a:pt x="305" y="733"/>
                  </a:cubicBezTo>
                  <a:cubicBezTo>
                    <a:pt x="241" y="733"/>
                    <a:pt x="192" y="804"/>
                    <a:pt x="175" y="802"/>
                  </a:cubicBezTo>
                  <a:cubicBezTo>
                    <a:pt x="164" y="800"/>
                    <a:pt x="126" y="807"/>
                    <a:pt x="94" y="814"/>
                  </a:cubicBezTo>
                  <a:cubicBezTo>
                    <a:pt x="46" y="884"/>
                    <a:pt x="46" y="884"/>
                    <a:pt x="46" y="884"/>
                  </a:cubicBezTo>
                  <a:cubicBezTo>
                    <a:pt x="0" y="956"/>
                    <a:pt x="0" y="956"/>
                    <a:pt x="0" y="956"/>
                  </a:cubicBezTo>
                  <a:cubicBezTo>
                    <a:pt x="5" y="1313"/>
                    <a:pt x="5" y="1313"/>
                    <a:pt x="5" y="1313"/>
                  </a:cubicBezTo>
                  <a:cubicBezTo>
                    <a:pt x="55" y="1392"/>
                    <a:pt x="55" y="1392"/>
                    <a:pt x="55" y="1392"/>
                  </a:cubicBezTo>
                  <a:cubicBezTo>
                    <a:pt x="94" y="1339"/>
                    <a:pt x="199" y="1239"/>
                    <a:pt x="276" y="1157"/>
                  </a:cubicBezTo>
                  <a:cubicBezTo>
                    <a:pt x="361" y="1069"/>
                    <a:pt x="403" y="1048"/>
                    <a:pt x="451" y="1025"/>
                  </a:cubicBezTo>
                  <a:cubicBezTo>
                    <a:pt x="498" y="1001"/>
                    <a:pt x="617" y="884"/>
                    <a:pt x="699" y="781"/>
                  </a:cubicBezTo>
                  <a:cubicBezTo>
                    <a:pt x="750" y="716"/>
                    <a:pt x="806" y="644"/>
                    <a:pt x="814" y="597"/>
                  </a:cubicBezTo>
                  <a:cubicBezTo>
                    <a:pt x="821" y="549"/>
                    <a:pt x="868" y="487"/>
                    <a:pt x="904" y="442"/>
                  </a:cubicBezTo>
                  <a:cubicBezTo>
                    <a:pt x="939" y="396"/>
                    <a:pt x="998" y="279"/>
                    <a:pt x="997" y="244"/>
                  </a:cubicBezTo>
                  <a:cubicBezTo>
                    <a:pt x="995" y="208"/>
                    <a:pt x="1026" y="133"/>
                    <a:pt x="1031" y="70"/>
                  </a:cubicBezTo>
                  <a:cubicBezTo>
                    <a:pt x="1035" y="6"/>
                    <a:pt x="982" y="0"/>
                    <a:pt x="966" y="36"/>
                  </a:cubicBezTo>
                  <a:cubicBezTo>
                    <a:pt x="949" y="71"/>
                    <a:pt x="822" y="95"/>
                    <a:pt x="741" y="96"/>
                  </a:cubicBezTo>
                  <a:cubicBezTo>
                    <a:pt x="660" y="98"/>
                    <a:pt x="611" y="105"/>
                    <a:pt x="582" y="133"/>
                  </a:cubicBezTo>
                  <a:cubicBezTo>
                    <a:pt x="552" y="161"/>
                    <a:pt x="479" y="126"/>
                    <a:pt x="452" y="157"/>
                  </a:cubicBezTo>
                  <a:cubicBezTo>
                    <a:pt x="426" y="188"/>
                    <a:pt x="321" y="214"/>
                    <a:pt x="287" y="143"/>
                  </a:cubicBezTo>
                  <a:cubicBezTo>
                    <a:pt x="272" y="114"/>
                    <a:pt x="253" y="97"/>
                    <a:pt x="236" y="87"/>
                  </a:cubicBezTo>
                  <a:cubicBezTo>
                    <a:pt x="207" y="116"/>
                    <a:pt x="173" y="159"/>
                    <a:pt x="179" y="173"/>
                  </a:cubicBezTo>
                  <a:cubicBezTo>
                    <a:pt x="188" y="193"/>
                    <a:pt x="223" y="255"/>
                    <a:pt x="241" y="264"/>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45" name="Shape 3413">
              <a:extLst>
                <a:ext uri="{FF2B5EF4-FFF2-40B4-BE49-F238E27FC236}">
                  <a16:creationId xmlns:a16="http://schemas.microsoft.com/office/drawing/2014/main" id="{C501D70F-1E61-74F5-E2E6-82C3D1C98D9F}"/>
                </a:ext>
              </a:extLst>
            </p:cNvPr>
            <p:cNvSpPr/>
            <p:nvPr/>
          </p:nvSpPr>
          <p:spPr>
            <a:xfrm>
              <a:off x="11799657" y="8077629"/>
              <a:ext cx="477460" cy="381177"/>
            </a:xfrm>
            <a:custGeom>
              <a:avLst/>
              <a:gdLst/>
              <a:ahLst/>
              <a:cxnLst/>
              <a:rect l="0" t="0" r="0" b="0"/>
              <a:pathLst>
                <a:path w="1202" h="958" extrusionOk="0">
                  <a:moveTo>
                    <a:pt x="443" y="958"/>
                  </a:moveTo>
                  <a:cubicBezTo>
                    <a:pt x="441" y="892"/>
                    <a:pt x="439" y="828"/>
                    <a:pt x="441" y="822"/>
                  </a:cubicBezTo>
                  <a:cubicBezTo>
                    <a:pt x="444" y="809"/>
                    <a:pt x="577" y="730"/>
                    <a:pt x="600" y="717"/>
                  </a:cubicBezTo>
                  <a:cubicBezTo>
                    <a:pt x="623" y="704"/>
                    <a:pt x="665" y="724"/>
                    <a:pt x="665" y="698"/>
                  </a:cubicBezTo>
                  <a:cubicBezTo>
                    <a:pt x="665" y="672"/>
                    <a:pt x="721" y="685"/>
                    <a:pt x="753" y="678"/>
                  </a:cubicBezTo>
                  <a:cubicBezTo>
                    <a:pt x="786" y="672"/>
                    <a:pt x="805" y="649"/>
                    <a:pt x="805" y="620"/>
                  </a:cubicBezTo>
                  <a:cubicBezTo>
                    <a:pt x="805" y="590"/>
                    <a:pt x="851" y="597"/>
                    <a:pt x="880" y="594"/>
                  </a:cubicBezTo>
                  <a:cubicBezTo>
                    <a:pt x="909" y="590"/>
                    <a:pt x="906" y="564"/>
                    <a:pt x="926" y="564"/>
                  </a:cubicBezTo>
                  <a:cubicBezTo>
                    <a:pt x="945" y="564"/>
                    <a:pt x="935" y="535"/>
                    <a:pt x="939" y="503"/>
                  </a:cubicBezTo>
                  <a:cubicBezTo>
                    <a:pt x="942" y="470"/>
                    <a:pt x="942" y="477"/>
                    <a:pt x="971" y="477"/>
                  </a:cubicBezTo>
                  <a:cubicBezTo>
                    <a:pt x="1000" y="477"/>
                    <a:pt x="1030" y="460"/>
                    <a:pt x="1030" y="441"/>
                  </a:cubicBezTo>
                  <a:cubicBezTo>
                    <a:pt x="1030" y="421"/>
                    <a:pt x="1157" y="434"/>
                    <a:pt x="1176" y="434"/>
                  </a:cubicBezTo>
                  <a:cubicBezTo>
                    <a:pt x="1196" y="434"/>
                    <a:pt x="1202" y="412"/>
                    <a:pt x="1199" y="395"/>
                  </a:cubicBezTo>
                  <a:cubicBezTo>
                    <a:pt x="1196" y="379"/>
                    <a:pt x="1179" y="330"/>
                    <a:pt x="1160" y="327"/>
                  </a:cubicBezTo>
                  <a:cubicBezTo>
                    <a:pt x="1140" y="324"/>
                    <a:pt x="1153" y="275"/>
                    <a:pt x="1153" y="236"/>
                  </a:cubicBezTo>
                  <a:cubicBezTo>
                    <a:pt x="1153" y="197"/>
                    <a:pt x="1147" y="161"/>
                    <a:pt x="1124" y="132"/>
                  </a:cubicBezTo>
                  <a:cubicBezTo>
                    <a:pt x="1119" y="126"/>
                    <a:pt x="1114" y="114"/>
                    <a:pt x="1108" y="101"/>
                  </a:cubicBezTo>
                  <a:cubicBezTo>
                    <a:pt x="1072" y="102"/>
                    <a:pt x="1029" y="75"/>
                    <a:pt x="992" y="74"/>
                  </a:cubicBezTo>
                  <a:cubicBezTo>
                    <a:pt x="940" y="72"/>
                    <a:pt x="860" y="99"/>
                    <a:pt x="822" y="56"/>
                  </a:cubicBezTo>
                  <a:cubicBezTo>
                    <a:pt x="784" y="13"/>
                    <a:pt x="757" y="0"/>
                    <a:pt x="729" y="13"/>
                  </a:cubicBezTo>
                  <a:cubicBezTo>
                    <a:pt x="701" y="27"/>
                    <a:pt x="649" y="174"/>
                    <a:pt x="620" y="217"/>
                  </a:cubicBezTo>
                  <a:cubicBezTo>
                    <a:pt x="590" y="260"/>
                    <a:pt x="508" y="289"/>
                    <a:pt x="468" y="289"/>
                  </a:cubicBezTo>
                  <a:cubicBezTo>
                    <a:pt x="428" y="289"/>
                    <a:pt x="424" y="350"/>
                    <a:pt x="393" y="375"/>
                  </a:cubicBezTo>
                  <a:cubicBezTo>
                    <a:pt x="362" y="400"/>
                    <a:pt x="373" y="440"/>
                    <a:pt x="337" y="469"/>
                  </a:cubicBezTo>
                  <a:cubicBezTo>
                    <a:pt x="300" y="499"/>
                    <a:pt x="317" y="589"/>
                    <a:pt x="337" y="621"/>
                  </a:cubicBezTo>
                  <a:cubicBezTo>
                    <a:pt x="356" y="654"/>
                    <a:pt x="269" y="756"/>
                    <a:pt x="219" y="785"/>
                  </a:cubicBezTo>
                  <a:cubicBezTo>
                    <a:pt x="168" y="815"/>
                    <a:pt x="152" y="871"/>
                    <a:pt x="72" y="884"/>
                  </a:cubicBezTo>
                  <a:cubicBezTo>
                    <a:pt x="41" y="889"/>
                    <a:pt x="18" y="903"/>
                    <a:pt x="0" y="919"/>
                  </a:cubicBezTo>
                  <a:cubicBezTo>
                    <a:pt x="124" y="919"/>
                    <a:pt x="308" y="919"/>
                    <a:pt x="371" y="919"/>
                  </a:cubicBezTo>
                  <a:cubicBezTo>
                    <a:pt x="448" y="919"/>
                    <a:pt x="431" y="937"/>
                    <a:pt x="443" y="958"/>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47" name="Shape 3414">
              <a:extLst>
                <a:ext uri="{FF2B5EF4-FFF2-40B4-BE49-F238E27FC236}">
                  <a16:creationId xmlns:a16="http://schemas.microsoft.com/office/drawing/2014/main" id="{A39702AB-1F74-1C3F-4406-15F7A6C89B61}"/>
                </a:ext>
              </a:extLst>
            </p:cNvPr>
            <p:cNvSpPr/>
            <p:nvPr/>
          </p:nvSpPr>
          <p:spPr>
            <a:xfrm>
              <a:off x="12613450" y="8009043"/>
              <a:ext cx="170145" cy="323143"/>
            </a:xfrm>
            <a:custGeom>
              <a:avLst/>
              <a:gdLst/>
              <a:ahLst/>
              <a:cxnLst/>
              <a:rect l="0" t="0" r="0" b="0"/>
              <a:pathLst>
                <a:path w="429" h="810" extrusionOk="0">
                  <a:moveTo>
                    <a:pt x="118" y="205"/>
                  </a:moveTo>
                  <a:cubicBezTo>
                    <a:pt x="142" y="240"/>
                    <a:pt x="112" y="299"/>
                    <a:pt x="89" y="311"/>
                  </a:cubicBezTo>
                  <a:cubicBezTo>
                    <a:pt x="65" y="323"/>
                    <a:pt x="47" y="376"/>
                    <a:pt x="24" y="376"/>
                  </a:cubicBezTo>
                  <a:cubicBezTo>
                    <a:pt x="0" y="376"/>
                    <a:pt x="24" y="465"/>
                    <a:pt x="65" y="482"/>
                  </a:cubicBezTo>
                  <a:cubicBezTo>
                    <a:pt x="106" y="500"/>
                    <a:pt x="106" y="530"/>
                    <a:pt x="106" y="547"/>
                  </a:cubicBezTo>
                  <a:cubicBezTo>
                    <a:pt x="106" y="565"/>
                    <a:pt x="165" y="583"/>
                    <a:pt x="183" y="606"/>
                  </a:cubicBezTo>
                  <a:cubicBezTo>
                    <a:pt x="201" y="630"/>
                    <a:pt x="230" y="742"/>
                    <a:pt x="230" y="784"/>
                  </a:cubicBezTo>
                  <a:cubicBezTo>
                    <a:pt x="230" y="794"/>
                    <a:pt x="234" y="803"/>
                    <a:pt x="239" y="810"/>
                  </a:cubicBezTo>
                  <a:cubicBezTo>
                    <a:pt x="254" y="799"/>
                    <a:pt x="273" y="788"/>
                    <a:pt x="280" y="773"/>
                  </a:cubicBezTo>
                  <a:cubicBezTo>
                    <a:pt x="294" y="748"/>
                    <a:pt x="304" y="705"/>
                    <a:pt x="298" y="693"/>
                  </a:cubicBezTo>
                  <a:cubicBezTo>
                    <a:pt x="292" y="682"/>
                    <a:pt x="294" y="661"/>
                    <a:pt x="307" y="649"/>
                  </a:cubicBezTo>
                  <a:cubicBezTo>
                    <a:pt x="320" y="637"/>
                    <a:pt x="373" y="581"/>
                    <a:pt x="384" y="577"/>
                  </a:cubicBezTo>
                  <a:cubicBezTo>
                    <a:pt x="394" y="572"/>
                    <a:pt x="428" y="578"/>
                    <a:pt x="426" y="546"/>
                  </a:cubicBezTo>
                  <a:cubicBezTo>
                    <a:pt x="426" y="533"/>
                    <a:pt x="427" y="513"/>
                    <a:pt x="429" y="494"/>
                  </a:cubicBezTo>
                  <a:cubicBezTo>
                    <a:pt x="405" y="479"/>
                    <a:pt x="391" y="460"/>
                    <a:pt x="391" y="451"/>
                  </a:cubicBezTo>
                  <a:cubicBezTo>
                    <a:pt x="391" y="432"/>
                    <a:pt x="364" y="400"/>
                    <a:pt x="350" y="418"/>
                  </a:cubicBezTo>
                  <a:cubicBezTo>
                    <a:pt x="335" y="435"/>
                    <a:pt x="279" y="421"/>
                    <a:pt x="272" y="384"/>
                  </a:cubicBezTo>
                  <a:cubicBezTo>
                    <a:pt x="264" y="347"/>
                    <a:pt x="308" y="348"/>
                    <a:pt x="350" y="314"/>
                  </a:cubicBezTo>
                  <a:cubicBezTo>
                    <a:pt x="391" y="280"/>
                    <a:pt x="397" y="215"/>
                    <a:pt x="353" y="180"/>
                  </a:cubicBezTo>
                  <a:cubicBezTo>
                    <a:pt x="308" y="144"/>
                    <a:pt x="339" y="125"/>
                    <a:pt x="370" y="93"/>
                  </a:cubicBezTo>
                  <a:cubicBezTo>
                    <a:pt x="401" y="60"/>
                    <a:pt x="373" y="43"/>
                    <a:pt x="357" y="57"/>
                  </a:cubicBezTo>
                  <a:cubicBezTo>
                    <a:pt x="341" y="72"/>
                    <a:pt x="314" y="77"/>
                    <a:pt x="310" y="41"/>
                  </a:cubicBezTo>
                  <a:cubicBezTo>
                    <a:pt x="306" y="6"/>
                    <a:pt x="210" y="0"/>
                    <a:pt x="173" y="34"/>
                  </a:cubicBezTo>
                  <a:cubicBezTo>
                    <a:pt x="160" y="46"/>
                    <a:pt x="140" y="49"/>
                    <a:pt x="119" y="49"/>
                  </a:cubicBezTo>
                  <a:cubicBezTo>
                    <a:pt x="110" y="108"/>
                    <a:pt x="102" y="181"/>
                    <a:pt x="118" y="205"/>
                  </a:cubicBezTo>
                  <a:close/>
                </a:path>
              </a:pathLst>
            </a:cu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dirty="0">
                <a:solidFill>
                  <a:schemeClr val="dk1"/>
                </a:solidFill>
                <a:latin typeface="Montserrat SemiBold"/>
                <a:ea typeface="Montserrat SemiBold"/>
                <a:cs typeface="Montserrat SemiBold"/>
                <a:sym typeface="Montserrat SemiBold"/>
              </a:endParaRPr>
            </a:p>
          </p:txBody>
        </p:sp>
        <p:sp>
          <p:nvSpPr>
            <p:cNvPr id="48" name="Shape 3415">
              <a:extLst>
                <a:ext uri="{FF2B5EF4-FFF2-40B4-BE49-F238E27FC236}">
                  <a16:creationId xmlns:a16="http://schemas.microsoft.com/office/drawing/2014/main" id="{4F8376A8-3699-D6A0-5F7E-5C1F869984E2}"/>
                </a:ext>
              </a:extLst>
            </p:cNvPr>
            <p:cNvSpPr/>
            <p:nvPr/>
          </p:nvSpPr>
          <p:spPr>
            <a:xfrm>
              <a:off x="11973759" y="8019595"/>
              <a:ext cx="826983" cy="795327"/>
            </a:xfrm>
            <a:custGeom>
              <a:avLst/>
              <a:gdLst/>
              <a:ahLst/>
              <a:cxnLst/>
              <a:rect l="0" t="0" r="0" b="0"/>
              <a:pathLst>
                <a:path w="2081" h="1999" extrusionOk="0">
                  <a:moveTo>
                    <a:pt x="714" y="382"/>
                  </a:moveTo>
                  <a:cubicBezTo>
                    <a:pt x="714" y="421"/>
                    <a:pt x="701" y="470"/>
                    <a:pt x="721" y="473"/>
                  </a:cubicBezTo>
                  <a:cubicBezTo>
                    <a:pt x="740" y="476"/>
                    <a:pt x="757" y="525"/>
                    <a:pt x="760" y="541"/>
                  </a:cubicBezTo>
                  <a:cubicBezTo>
                    <a:pt x="763" y="558"/>
                    <a:pt x="757" y="580"/>
                    <a:pt x="737" y="580"/>
                  </a:cubicBezTo>
                  <a:cubicBezTo>
                    <a:pt x="718" y="580"/>
                    <a:pt x="591" y="567"/>
                    <a:pt x="591" y="587"/>
                  </a:cubicBezTo>
                  <a:cubicBezTo>
                    <a:pt x="591" y="606"/>
                    <a:pt x="561" y="623"/>
                    <a:pt x="532" y="623"/>
                  </a:cubicBezTo>
                  <a:cubicBezTo>
                    <a:pt x="503" y="623"/>
                    <a:pt x="503" y="616"/>
                    <a:pt x="500" y="649"/>
                  </a:cubicBezTo>
                  <a:cubicBezTo>
                    <a:pt x="496" y="681"/>
                    <a:pt x="506" y="710"/>
                    <a:pt x="487" y="710"/>
                  </a:cubicBezTo>
                  <a:cubicBezTo>
                    <a:pt x="467" y="710"/>
                    <a:pt x="470" y="736"/>
                    <a:pt x="441" y="740"/>
                  </a:cubicBezTo>
                  <a:cubicBezTo>
                    <a:pt x="412" y="743"/>
                    <a:pt x="366" y="736"/>
                    <a:pt x="366" y="766"/>
                  </a:cubicBezTo>
                  <a:cubicBezTo>
                    <a:pt x="366" y="795"/>
                    <a:pt x="347" y="818"/>
                    <a:pt x="314" y="824"/>
                  </a:cubicBezTo>
                  <a:cubicBezTo>
                    <a:pt x="282" y="831"/>
                    <a:pt x="226" y="818"/>
                    <a:pt x="226" y="844"/>
                  </a:cubicBezTo>
                  <a:cubicBezTo>
                    <a:pt x="226" y="870"/>
                    <a:pt x="184" y="850"/>
                    <a:pt x="161" y="863"/>
                  </a:cubicBezTo>
                  <a:cubicBezTo>
                    <a:pt x="138" y="876"/>
                    <a:pt x="5" y="955"/>
                    <a:pt x="2" y="968"/>
                  </a:cubicBezTo>
                  <a:cubicBezTo>
                    <a:pt x="0" y="974"/>
                    <a:pt x="2" y="1038"/>
                    <a:pt x="4" y="1104"/>
                  </a:cubicBezTo>
                  <a:cubicBezTo>
                    <a:pt x="7" y="1109"/>
                    <a:pt x="13" y="1115"/>
                    <a:pt x="24" y="1122"/>
                  </a:cubicBezTo>
                  <a:cubicBezTo>
                    <a:pt x="73" y="1150"/>
                    <a:pt x="964" y="1739"/>
                    <a:pt x="992" y="1767"/>
                  </a:cubicBezTo>
                  <a:cubicBezTo>
                    <a:pt x="1020" y="1795"/>
                    <a:pt x="1055" y="1859"/>
                    <a:pt x="1055" y="1859"/>
                  </a:cubicBezTo>
                  <a:cubicBezTo>
                    <a:pt x="1055" y="1859"/>
                    <a:pt x="1118" y="1866"/>
                    <a:pt x="1167" y="1894"/>
                  </a:cubicBezTo>
                  <a:cubicBezTo>
                    <a:pt x="1217" y="1922"/>
                    <a:pt x="1217" y="1999"/>
                    <a:pt x="1217" y="1999"/>
                  </a:cubicBezTo>
                  <a:cubicBezTo>
                    <a:pt x="1217" y="1999"/>
                    <a:pt x="1280" y="1985"/>
                    <a:pt x="1315" y="1978"/>
                  </a:cubicBezTo>
                  <a:cubicBezTo>
                    <a:pt x="1350" y="1971"/>
                    <a:pt x="1469" y="1929"/>
                    <a:pt x="1469" y="1929"/>
                  </a:cubicBezTo>
                  <a:cubicBezTo>
                    <a:pt x="1652" y="1781"/>
                    <a:pt x="1652" y="1781"/>
                    <a:pt x="1652" y="1781"/>
                  </a:cubicBezTo>
                  <a:cubicBezTo>
                    <a:pt x="2080" y="1515"/>
                    <a:pt x="2080" y="1515"/>
                    <a:pt x="2080" y="1515"/>
                  </a:cubicBezTo>
                  <a:cubicBezTo>
                    <a:pt x="2080" y="1515"/>
                    <a:pt x="2080" y="1515"/>
                    <a:pt x="2081" y="1515"/>
                  </a:cubicBezTo>
                  <a:cubicBezTo>
                    <a:pt x="2068" y="1467"/>
                    <a:pt x="2053" y="1429"/>
                    <a:pt x="2031" y="1429"/>
                  </a:cubicBezTo>
                  <a:cubicBezTo>
                    <a:pt x="2005" y="1429"/>
                    <a:pt x="1986" y="1407"/>
                    <a:pt x="1957" y="1407"/>
                  </a:cubicBezTo>
                  <a:cubicBezTo>
                    <a:pt x="1928" y="1407"/>
                    <a:pt x="1891" y="1393"/>
                    <a:pt x="1887" y="1367"/>
                  </a:cubicBezTo>
                  <a:cubicBezTo>
                    <a:pt x="1883" y="1341"/>
                    <a:pt x="1898" y="1323"/>
                    <a:pt x="1876" y="1290"/>
                  </a:cubicBezTo>
                  <a:cubicBezTo>
                    <a:pt x="1854" y="1256"/>
                    <a:pt x="1832" y="1242"/>
                    <a:pt x="1832" y="1227"/>
                  </a:cubicBezTo>
                  <a:cubicBezTo>
                    <a:pt x="1832" y="1212"/>
                    <a:pt x="1869" y="1184"/>
                    <a:pt x="1875" y="1178"/>
                  </a:cubicBezTo>
                  <a:cubicBezTo>
                    <a:pt x="1881" y="1172"/>
                    <a:pt x="1860" y="1148"/>
                    <a:pt x="1860" y="1132"/>
                  </a:cubicBezTo>
                  <a:cubicBezTo>
                    <a:pt x="1860" y="1116"/>
                    <a:pt x="1846" y="1088"/>
                    <a:pt x="1860" y="1070"/>
                  </a:cubicBezTo>
                  <a:cubicBezTo>
                    <a:pt x="1875" y="1052"/>
                    <a:pt x="1884" y="1034"/>
                    <a:pt x="1868" y="1002"/>
                  </a:cubicBezTo>
                  <a:cubicBezTo>
                    <a:pt x="1851" y="970"/>
                    <a:pt x="1890" y="940"/>
                    <a:pt x="1871" y="897"/>
                  </a:cubicBezTo>
                  <a:cubicBezTo>
                    <a:pt x="1851" y="854"/>
                    <a:pt x="1822" y="821"/>
                    <a:pt x="1825" y="806"/>
                  </a:cubicBezTo>
                  <a:cubicBezTo>
                    <a:pt x="1826" y="799"/>
                    <a:pt x="1836" y="793"/>
                    <a:pt x="1847" y="785"/>
                  </a:cubicBezTo>
                  <a:cubicBezTo>
                    <a:pt x="1842" y="778"/>
                    <a:pt x="1838" y="769"/>
                    <a:pt x="1838" y="759"/>
                  </a:cubicBezTo>
                  <a:cubicBezTo>
                    <a:pt x="1838" y="717"/>
                    <a:pt x="1809" y="605"/>
                    <a:pt x="1791" y="581"/>
                  </a:cubicBezTo>
                  <a:cubicBezTo>
                    <a:pt x="1773" y="558"/>
                    <a:pt x="1714" y="540"/>
                    <a:pt x="1714" y="522"/>
                  </a:cubicBezTo>
                  <a:cubicBezTo>
                    <a:pt x="1714" y="505"/>
                    <a:pt x="1714" y="475"/>
                    <a:pt x="1673" y="457"/>
                  </a:cubicBezTo>
                  <a:cubicBezTo>
                    <a:pt x="1632" y="440"/>
                    <a:pt x="1608" y="351"/>
                    <a:pt x="1632" y="351"/>
                  </a:cubicBezTo>
                  <a:cubicBezTo>
                    <a:pt x="1655" y="351"/>
                    <a:pt x="1673" y="298"/>
                    <a:pt x="1697" y="286"/>
                  </a:cubicBezTo>
                  <a:cubicBezTo>
                    <a:pt x="1720" y="274"/>
                    <a:pt x="1750" y="215"/>
                    <a:pt x="1726" y="180"/>
                  </a:cubicBezTo>
                  <a:cubicBezTo>
                    <a:pt x="1710" y="156"/>
                    <a:pt x="1718" y="83"/>
                    <a:pt x="1727" y="24"/>
                  </a:cubicBezTo>
                  <a:cubicBezTo>
                    <a:pt x="1688" y="24"/>
                    <a:pt x="1645" y="10"/>
                    <a:pt x="1633" y="6"/>
                  </a:cubicBezTo>
                  <a:cubicBezTo>
                    <a:pt x="1615" y="0"/>
                    <a:pt x="1564" y="15"/>
                    <a:pt x="1531" y="16"/>
                  </a:cubicBezTo>
                  <a:cubicBezTo>
                    <a:pt x="1499" y="18"/>
                    <a:pt x="1419" y="69"/>
                    <a:pt x="1393" y="44"/>
                  </a:cubicBezTo>
                  <a:cubicBezTo>
                    <a:pt x="1366" y="19"/>
                    <a:pt x="1094" y="63"/>
                    <a:pt x="1018" y="66"/>
                  </a:cubicBezTo>
                  <a:cubicBezTo>
                    <a:pt x="941" y="69"/>
                    <a:pt x="908" y="149"/>
                    <a:pt x="863" y="149"/>
                  </a:cubicBezTo>
                  <a:cubicBezTo>
                    <a:pt x="817" y="149"/>
                    <a:pt x="745" y="187"/>
                    <a:pt x="706" y="230"/>
                  </a:cubicBezTo>
                  <a:cubicBezTo>
                    <a:pt x="695" y="242"/>
                    <a:pt x="683" y="247"/>
                    <a:pt x="669" y="247"/>
                  </a:cubicBezTo>
                  <a:cubicBezTo>
                    <a:pt x="675" y="260"/>
                    <a:pt x="680" y="272"/>
                    <a:pt x="685" y="278"/>
                  </a:cubicBezTo>
                  <a:cubicBezTo>
                    <a:pt x="708" y="307"/>
                    <a:pt x="714" y="343"/>
                    <a:pt x="714" y="382"/>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49" name="Shape 3416">
              <a:extLst>
                <a:ext uri="{FF2B5EF4-FFF2-40B4-BE49-F238E27FC236}">
                  <a16:creationId xmlns:a16="http://schemas.microsoft.com/office/drawing/2014/main" id="{E9D83BCD-285E-36ED-2D04-0FBF8C5D81CA}"/>
                </a:ext>
              </a:extLst>
            </p:cNvPr>
            <p:cNvSpPr/>
            <p:nvPr/>
          </p:nvSpPr>
          <p:spPr>
            <a:xfrm>
              <a:off x="12697863" y="8205567"/>
              <a:ext cx="605399" cy="579019"/>
            </a:xfrm>
            <a:custGeom>
              <a:avLst/>
              <a:gdLst/>
              <a:ahLst/>
              <a:cxnLst/>
              <a:rect l="0" t="0" r="0" b="0"/>
              <a:pathLst>
                <a:path w="1522" h="1455" extrusionOk="0">
                  <a:moveTo>
                    <a:pt x="170" y="83"/>
                  </a:moveTo>
                  <a:cubicBezTo>
                    <a:pt x="159" y="87"/>
                    <a:pt x="106" y="143"/>
                    <a:pt x="93" y="155"/>
                  </a:cubicBezTo>
                  <a:cubicBezTo>
                    <a:pt x="80" y="167"/>
                    <a:pt x="78" y="188"/>
                    <a:pt x="84" y="199"/>
                  </a:cubicBezTo>
                  <a:cubicBezTo>
                    <a:pt x="90" y="211"/>
                    <a:pt x="80" y="254"/>
                    <a:pt x="66" y="279"/>
                  </a:cubicBezTo>
                  <a:cubicBezTo>
                    <a:pt x="53" y="304"/>
                    <a:pt x="6" y="322"/>
                    <a:pt x="3" y="337"/>
                  </a:cubicBezTo>
                  <a:cubicBezTo>
                    <a:pt x="0" y="352"/>
                    <a:pt x="29" y="385"/>
                    <a:pt x="49" y="428"/>
                  </a:cubicBezTo>
                  <a:cubicBezTo>
                    <a:pt x="68" y="471"/>
                    <a:pt x="29" y="501"/>
                    <a:pt x="46" y="533"/>
                  </a:cubicBezTo>
                  <a:cubicBezTo>
                    <a:pt x="62" y="565"/>
                    <a:pt x="53" y="583"/>
                    <a:pt x="38" y="601"/>
                  </a:cubicBezTo>
                  <a:cubicBezTo>
                    <a:pt x="24" y="619"/>
                    <a:pt x="38" y="647"/>
                    <a:pt x="38" y="663"/>
                  </a:cubicBezTo>
                  <a:cubicBezTo>
                    <a:pt x="38" y="679"/>
                    <a:pt x="59" y="703"/>
                    <a:pt x="53" y="709"/>
                  </a:cubicBezTo>
                  <a:cubicBezTo>
                    <a:pt x="47" y="715"/>
                    <a:pt x="10" y="743"/>
                    <a:pt x="10" y="758"/>
                  </a:cubicBezTo>
                  <a:cubicBezTo>
                    <a:pt x="10" y="773"/>
                    <a:pt x="32" y="787"/>
                    <a:pt x="54" y="821"/>
                  </a:cubicBezTo>
                  <a:cubicBezTo>
                    <a:pt x="76" y="854"/>
                    <a:pt x="61" y="872"/>
                    <a:pt x="65" y="898"/>
                  </a:cubicBezTo>
                  <a:cubicBezTo>
                    <a:pt x="69" y="924"/>
                    <a:pt x="106" y="938"/>
                    <a:pt x="135" y="938"/>
                  </a:cubicBezTo>
                  <a:cubicBezTo>
                    <a:pt x="164" y="938"/>
                    <a:pt x="183" y="960"/>
                    <a:pt x="209" y="960"/>
                  </a:cubicBezTo>
                  <a:cubicBezTo>
                    <a:pt x="231" y="960"/>
                    <a:pt x="246" y="998"/>
                    <a:pt x="259" y="1046"/>
                  </a:cubicBezTo>
                  <a:cubicBezTo>
                    <a:pt x="270" y="1046"/>
                    <a:pt x="366" y="1047"/>
                    <a:pt x="405" y="1074"/>
                  </a:cubicBezTo>
                  <a:cubicBezTo>
                    <a:pt x="447" y="1102"/>
                    <a:pt x="468" y="1137"/>
                    <a:pt x="468" y="1137"/>
                  </a:cubicBezTo>
                  <a:cubicBezTo>
                    <a:pt x="637" y="1046"/>
                    <a:pt x="637" y="1046"/>
                    <a:pt x="637" y="1046"/>
                  </a:cubicBezTo>
                  <a:cubicBezTo>
                    <a:pt x="1399" y="1455"/>
                    <a:pt x="1399" y="1455"/>
                    <a:pt x="1399" y="1455"/>
                  </a:cubicBezTo>
                  <a:cubicBezTo>
                    <a:pt x="1399" y="1403"/>
                    <a:pt x="1399" y="1403"/>
                    <a:pt x="1399" y="1403"/>
                  </a:cubicBezTo>
                  <a:cubicBezTo>
                    <a:pt x="1491" y="1403"/>
                    <a:pt x="1491" y="1403"/>
                    <a:pt x="1491" y="1403"/>
                  </a:cubicBezTo>
                  <a:cubicBezTo>
                    <a:pt x="1491" y="1403"/>
                    <a:pt x="1491" y="492"/>
                    <a:pt x="1491" y="424"/>
                  </a:cubicBezTo>
                  <a:cubicBezTo>
                    <a:pt x="1491" y="356"/>
                    <a:pt x="1460" y="313"/>
                    <a:pt x="1491" y="276"/>
                  </a:cubicBezTo>
                  <a:cubicBezTo>
                    <a:pt x="1522" y="239"/>
                    <a:pt x="1479" y="221"/>
                    <a:pt x="1503" y="153"/>
                  </a:cubicBezTo>
                  <a:cubicBezTo>
                    <a:pt x="1506" y="145"/>
                    <a:pt x="1509" y="137"/>
                    <a:pt x="1512" y="128"/>
                  </a:cubicBezTo>
                  <a:cubicBezTo>
                    <a:pt x="1512" y="127"/>
                    <a:pt x="1510" y="126"/>
                    <a:pt x="1510" y="124"/>
                  </a:cubicBezTo>
                  <a:cubicBezTo>
                    <a:pt x="1502" y="104"/>
                    <a:pt x="1462" y="102"/>
                    <a:pt x="1375" y="89"/>
                  </a:cubicBezTo>
                  <a:cubicBezTo>
                    <a:pt x="1288" y="76"/>
                    <a:pt x="1321" y="16"/>
                    <a:pt x="1223" y="11"/>
                  </a:cubicBezTo>
                  <a:cubicBezTo>
                    <a:pt x="1126" y="5"/>
                    <a:pt x="1002" y="83"/>
                    <a:pt x="1001" y="124"/>
                  </a:cubicBezTo>
                  <a:cubicBezTo>
                    <a:pt x="999" y="166"/>
                    <a:pt x="1046" y="211"/>
                    <a:pt x="1014" y="254"/>
                  </a:cubicBezTo>
                  <a:cubicBezTo>
                    <a:pt x="981" y="297"/>
                    <a:pt x="911" y="301"/>
                    <a:pt x="860" y="256"/>
                  </a:cubicBezTo>
                  <a:cubicBezTo>
                    <a:pt x="810" y="210"/>
                    <a:pt x="736" y="189"/>
                    <a:pt x="676" y="189"/>
                  </a:cubicBezTo>
                  <a:cubicBezTo>
                    <a:pt x="615" y="189"/>
                    <a:pt x="573" y="151"/>
                    <a:pt x="577" y="118"/>
                  </a:cubicBezTo>
                  <a:cubicBezTo>
                    <a:pt x="581" y="86"/>
                    <a:pt x="562" y="71"/>
                    <a:pt x="512" y="61"/>
                  </a:cubicBezTo>
                  <a:cubicBezTo>
                    <a:pt x="462" y="50"/>
                    <a:pt x="419" y="9"/>
                    <a:pt x="331" y="24"/>
                  </a:cubicBezTo>
                  <a:cubicBezTo>
                    <a:pt x="283" y="32"/>
                    <a:pt x="243" y="18"/>
                    <a:pt x="215" y="0"/>
                  </a:cubicBezTo>
                  <a:cubicBezTo>
                    <a:pt x="213" y="19"/>
                    <a:pt x="212" y="39"/>
                    <a:pt x="212" y="52"/>
                  </a:cubicBezTo>
                  <a:cubicBezTo>
                    <a:pt x="214" y="84"/>
                    <a:pt x="180" y="78"/>
                    <a:pt x="170" y="83"/>
                  </a:cubicBezTo>
                  <a:close/>
                </a:path>
              </a:pathLst>
            </a:custGeom>
            <a:solidFill>
              <a:schemeClr val="accent2"/>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dirty="0">
                <a:solidFill>
                  <a:schemeClr val="dk1"/>
                </a:solidFill>
                <a:latin typeface="Montserrat SemiBold"/>
                <a:ea typeface="Montserrat SemiBold"/>
                <a:cs typeface="Montserrat SemiBold"/>
                <a:sym typeface="Montserrat SemiBold"/>
              </a:endParaRPr>
            </a:p>
          </p:txBody>
        </p:sp>
        <p:sp>
          <p:nvSpPr>
            <p:cNvPr id="50" name="Shape 3417">
              <a:extLst>
                <a:ext uri="{FF2B5EF4-FFF2-40B4-BE49-F238E27FC236}">
                  <a16:creationId xmlns:a16="http://schemas.microsoft.com/office/drawing/2014/main" id="{D5BEC029-4DF4-D552-3733-D87A3834F592}"/>
                </a:ext>
              </a:extLst>
            </p:cNvPr>
            <p:cNvSpPr/>
            <p:nvPr/>
          </p:nvSpPr>
          <p:spPr>
            <a:xfrm>
              <a:off x="11657211" y="9014084"/>
              <a:ext cx="114749" cy="40887"/>
            </a:xfrm>
            <a:custGeom>
              <a:avLst/>
              <a:gdLst/>
              <a:ahLst/>
              <a:cxnLst/>
              <a:rect l="0" t="0" r="0" b="0"/>
              <a:pathLst>
                <a:path w="289" h="102" extrusionOk="0">
                  <a:moveTo>
                    <a:pt x="143" y="64"/>
                  </a:moveTo>
                  <a:cubicBezTo>
                    <a:pt x="164" y="45"/>
                    <a:pt x="198" y="82"/>
                    <a:pt x="227" y="86"/>
                  </a:cubicBezTo>
                  <a:cubicBezTo>
                    <a:pt x="257" y="90"/>
                    <a:pt x="289" y="69"/>
                    <a:pt x="289" y="69"/>
                  </a:cubicBezTo>
                  <a:cubicBezTo>
                    <a:pt x="289" y="69"/>
                    <a:pt x="283" y="65"/>
                    <a:pt x="235" y="62"/>
                  </a:cubicBezTo>
                  <a:cubicBezTo>
                    <a:pt x="186" y="58"/>
                    <a:pt x="183" y="0"/>
                    <a:pt x="140" y="21"/>
                  </a:cubicBezTo>
                  <a:cubicBezTo>
                    <a:pt x="97" y="41"/>
                    <a:pt x="67" y="47"/>
                    <a:pt x="13" y="41"/>
                  </a:cubicBezTo>
                  <a:cubicBezTo>
                    <a:pt x="13" y="58"/>
                    <a:pt x="3" y="80"/>
                    <a:pt x="0" y="102"/>
                  </a:cubicBezTo>
                  <a:cubicBezTo>
                    <a:pt x="14" y="98"/>
                    <a:pt x="25" y="96"/>
                    <a:pt x="30" y="95"/>
                  </a:cubicBezTo>
                  <a:cubicBezTo>
                    <a:pt x="59" y="94"/>
                    <a:pt x="123" y="82"/>
                    <a:pt x="143" y="64"/>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51" name="Shape 3418">
              <a:extLst>
                <a:ext uri="{FF2B5EF4-FFF2-40B4-BE49-F238E27FC236}">
                  <a16:creationId xmlns:a16="http://schemas.microsoft.com/office/drawing/2014/main" id="{1C582E1E-A40F-390E-51D1-ED5D69B586F1}"/>
                </a:ext>
              </a:extLst>
            </p:cNvPr>
            <p:cNvSpPr/>
            <p:nvPr/>
          </p:nvSpPr>
          <p:spPr>
            <a:xfrm>
              <a:off x="11632150" y="8905930"/>
              <a:ext cx="234773" cy="184653"/>
            </a:xfrm>
            <a:custGeom>
              <a:avLst/>
              <a:gdLst/>
              <a:ahLst/>
              <a:cxnLst/>
              <a:rect l="0" t="0" r="0" b="0"/>
              <a:pathLst>
                <a:path w="591" h="464" extrusionOk="0">
                  <a:moveTo>
                    <a:pt x="134" y="445"/>
                  </a:moveTo>
                  <a:cubicBezTo>
                    <a:pt x="153" y="447"/>
                    <a:pt x="191" y="422"/>
                    <a:pt x="191" y="422"/>
                  </a:cubicBezTo>
                  <a:cubicBezTo>
                    <a:pt x="191" y="422"/>
                    <a:pt x="316" y="413"/>
                    <a:pt x="336" y="411"/>
                  </a:cubicBezTo>
                  <a:cubicBezTo>
                    <a:pt x="343" y="410"/>
                    <a:pt x="353" y="414"/>
                    <a:pt x="361" y="418"/>
                  </a:cubicBezTo>
                  <a:cubicBezTo>
                    <a:pt x="362" y="413"/>
                    <a:pt x="362" y="409"/>
                    <a:pt x="362" y="409"/>
                  </a:cubicBezTo>
                  <a:cubicBezTo>
                    <a:pt x="362" y="409"/>
                    <a:pt x="428" y="422"/>
                    <a:pt x="432" y="437"/>
                  </a:cubicBezTo>
                  <a:cubicBezTo>
                    <a:pt x="437" y="453"/>
                    <a:pt x="528" y="464"/>
                    <a:pt x="578" y="446"/>
                  </a:cubicBezTo>
                  <a:cubicBezTo>
                    <a:pt x="582" y="445"/>
                    <a:pt x="586" y="444"/>
                    <a:pt x="589" y="442"/>
                  </a:cubicBezTo>
                  <a:cubicBezTo>
                    <a:pt x="590" y="422"/>
                    <a:pt x="591" y="389"/>
                    <a:pt x="589" y="379"/>
                  </a:cubicBezTo>
                  <a:cubicBezTo>
                    <a:pt x="586" y="364"/>
                    <a:pt x="553" y="332"/>
                    <a:pt x="536" y="314"/>
                  </a:cubicBezTo>
                  <a:cubicBezTo>
                    <a:pt x="518" y="296"/>
                    <a:pt x="521" y="252"/>
                    <a:pt x="521" y="252"/>
                  </a:cubicBezTo>
                  <a:cubicBezTo>
                    <a:pt x="503" y="225"/>
                    <a:pt x="503" y="225"/>
                    <a:pt x="503" y="225"/>
                  </a:cubicBezTo>
                  <a:cubicBezTo>
                    <a:pt x="503" y="225"/>
                    <a:pt x="489" y="169"/>
                    <a:pt x="446" y="155"/>
                  </a:cubicBezTo>
                  <a:cubicBezTo>
                    <a:pt x="404" y="141"/>
                    <a:pt x="376" y="64"/>
                    <a:pt x="376" y="64"/>
                  </a:cubicBezTo>
                  <a:cubicBezTo>
                    <a:pt x="341" y="64"/>
                    <a:pt x="341" y="64"/>
                    <a:pt x="341" y="64"/>
                  </a:cubicBezTo>
                  <a:cubicBezTo>
                    <a:pt x="341" y="64"/>
                    <a:pt x="313" y="29"/>
                    <a:pt x="285" y="14"/>
                  </a:cubicBezTo>
                  <a:cubicBezTo>
                    <a:pt x="257" y="0"/>
                    <a:pt x="208" y="21"/>
                    <a:pt x="208" y="21"/>
                  </a:cubicBezTo>
                  <a:cubicBezTo>
                    <a:pt x="208" y="21"/>
                    <a:pt x="152" y="29"/>
                    <a:pt x="117" y="21"/>
                  </a:cubicBezTo>
                  <a:cubicBezTo>
                    <a:pt x="82" y="14"/>
                    <a:pt x="89" y="64"/>
                    <a:pt x="60" y="71"/>
                  </a:cubicBezTo>
                  <a:cubicBezTo>
                    <a:pt x="59" y="71"/>
                    <a:pt x="57" y="72"/>
                    <a:pt x="55" y="72"/>
                  </a:cubicBezTo>
                  <a:cubicBezTo>
                    <a:pt x="52" y="100"/>
                    <a:pt x="47" y="130"/>
                    <a:pt x="32" y="152"/>
                  </a:cubicBezTo>
                  <a:cubicBezTo>
                    <a:pt x="0" y="201"/>
                    <a:pt x="46" y="271"/>
                    <a:pt x="69" y="293"/>
                  </a:cubicBezTo>
                  <a:cubicBezTo>
                    <a:pt x="74" y="298"/>
                    <a:pt x="76" y="305"/>
                    <a:pt x="75" y="312"/>
                  </a:cubicBezTo>
                  <a:cubicBezTo>
                    <a:pt x="129" y="318"/>
                    <a:pt x="159" y="312"/>
                    <a:pt x="202" y="292"/>
                  </a:cubicBezTo>
                  <a:cubicBezTo>
                    <a:pt x="245" y="271"/>
                    <a:pt x="248" y="329"/>
                    <a:pt x="297" y="333"/>
                  </a:cubicBezTo>
                  <a:cubicBezTo>
                    <a:pt x="345" y="336"/>
                    <a:pt x="351" y="340"/>
                    <a:pt x="351" y="340"/>
                  </a:cubicBezTo>
                  <a:cubicBezTo>
                    <a:pt x="351" y="340"/>
                    <a:pt x="319" y="361"/>
                    <a:pt x="289" y="357"/>
                  </a:cubicBezTo>
                  <a:cubicBezTo>
                    <a:pt x="260" y="353"/>
                    <a:pt x="226" y="316"/>
                    <a:pt x="205" y="335"/>
                  </a:cubicBezTo>
                  <a:cubicBezTo>
                    <a:pt x="185" y="353"/>
                    <a:pt x="121" y="365"/>
                    <a:pt x="92" y="366"/>
                  </a:cubicBezTo>
                  <a:cubicBezTo>
                    <a:pt x="87" y="367"/>
                    <a:pt x="76" y="369"/>
                    <a:pt x="62" y="373"/>
                  </a:cubicBezTo>
                  <a:cubicBezTo>
                    <a:pt x="60" y="389"/>
                    <a:pt x="62" y="405"/>
                    <a:pt x="74" y="419"/>
                  </a:cubicBezTo>
                  <a:cubicBezTo>
                    <a:pt x="78" y="423"/>
                    <a:pt x="81" y="427"/>
                    <a:pt x="84" y="431"/>
                  </a:cubicBezTo>
                  <a:cubicBezTo>
                    <a:pt x="134" y="418"/>
                    <a:pt x="119" y="443"/>
                    <a:pt x="134" y="445"/>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52" name="Shape 3419">
              <a:extLst>
                <a:ext uri="{FF2B5EF4-FFF2-40B4-BE49-F238E27FC236}">
                  <a16:creationId xmlns:a16="http://schemas.microsoft.com/office/drawing/2014/main" id="{3B398F5E-8C09-97FE-15D9-F2018423C076}"/>
                </a:ext>
              </a:extLst>
            </p:cNvPr>
            <p:cNvSpPr/>
            <p:nvPr/>
          </p:nvSpPr>
          <p:spPr>
            <a:xfrm>
              <a:off x="11666443" y="9069480"/>
              <a:ext cx="109473" cy="65948"/>
            </a:xfrm>
            <a:custGeom>
              <a:avLst/>
              <a:gdLst/>
              <a:ahLst/>
              <a:cxnLst/>
              <a:rect l="0" t="0" r="0" b="0"/>
              <a:pathLst>
                <a:path w="277" h="166" extrusionOk="0">
                  <a:moveTo>
                    <a:pt x="145" y="156"/>
                  </a:moveTo>
                  <a:cubicBezTo>
                    <a:pt x="167" y="140"/>
                    <a:pt x="211" y="100"/>
                    <a:pt x="227" y="107"/>
                  </a:cubicBezTo>
                  <a:cubicBezTo>
                    <a:pt x="242" y="114"/>
                    <a:pt x="262" y="100"/>
                    <a:pt x="262" y="92"/>
                  </a:cubicBezTo>
                  <a:cubicBezTo>
                    <a:pt x="262" y="83"/>
                    <a:pt x="231" y="54"/>
                    <a:pt x="255" y="45"/>
                  </a:cubicBezTo>
                  <a:cubicBezTo>
                    <a:pt x="272" y="39"/>
                    <a:pt x="276" y="20"/>
                    <a:pt x="277" y="8"/>
                  </a:cubicBezTo>
                  <a:cubicBezTo>
                    <a:pt x="269" y="4"/>
                    <a:pt x="259" y="0"/>
                    <a:pt x="252" y="1"/>
                  </a:cubicBezTo>
                  <a:cubicBezTo>
                    <a:pt x="232" y="3"/>
                    <a:pt x="107" y="12"/>
                    <a:pt x="107" y="12"/>
                  </a:cubicBezTo>
                  <a:cubicBezTo>
                    <a:pt x="107" y="12"/>
                    <a:pt x="69" y="37"/>
                    <a:pt x="50" y="35"/>
                  </a:cubicBezTo>
                  <a:cubicBezTo>
                    <a:pt x="35" y="33"/>
                    <a:pt x="50" y="8"/>
                    <a:pt x="0" y="21"/>
                  </a:cubicBezTo>
                  <a:cubicBezTo>
                    <a:pt x="25" y="52"/>
                    <a:pt x="28" y="68"/>
                    <a:pt x="80" y="83"/>
                  </a:cubicBezTo>
                  <a:cubicBezTo>
                    <a:pt x="137" y="99"/>
                    <a:pt x="75" y="129"/>
                    <a:pt x="123" y="158"/>
                  </a:cubicBezTo>
                  <a:cubicBezTo>
                    <a:pt x="127" y="161"/>
                    <a:pt x="130" y="164"/>
                    <a:pt x="134" y="166"/>
                  </a:cubicBezTo>
                  <a:cubicBezTo>
                    <a:pt x="138" y="161"/>
                    <a:pt x="142" y="158"/>
                    <a:pt x="145" y="156"/>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53" name="Shape 3420">
              <a:extLst>
                <a:ext uri="{FF2B5EF4-FFF2-40B4-BE49-F238E27FC236}">
                  <a16:creationId xmlns:a16="http://schemas.microsoft.com/office/drawing/2014/main" id="{2391E07A-3178-5373-A3CD-0A63B353386B}"/>
                </a:ext>
              </a:extLst>
            </p:cNvPr>
            <p:cNvSpPr/>
            <p:nvPr/>
          </p:nvSpPr>
          <p:spPr>
            <a:xfrm>
              <a:off x="12894387" y="9128834"/>
              <a:ext cx="488012" cy="344246"/>
            </a:xfrm>
            <a:custGeom>
              <a:avLst/>
              <a:gdLst/>
              <a:ahLst/>
              <a:cxnLst/>
              <a:rect l="0" t="0" r="0" b="0"/>
              <a:pathLst>
                <a:path w="1226" h="865" extrusionOk="0">
                  <a:moveTo>
                    <a:pt x="1133" y="492"/>
                  </a:moveTo>
                  <a:cubicBezTo>
                    <a:pt x="1133" y="474"/>
                    <a:pt x="1133" y="455"/>
                    <a:pt x="1097" y="425"/>
                  </a:cubicBezTo>
                  <a:cubicBezTo>
                    <a:pt x="1060" y="394"/>
                    <a:pt x="1035" y="388"/>
                    <a:pt x="1035" y="369"/>
                  </a:cubicBezTo>
                  <a:cubicBezTo>
                    <a:pt x="1035" y="351"/>
                    <a:pt x="1023" y="344"/>
                    <a:pt x="992" y="308"/>
                  </a:cubicBezTo>
                  <a:cubicBezTo>
                    <a:pt x="961" y="271"/>
                    <a:pt x="912" y="271"/>
                    <a:pt x="912" y="271"/>
                  </a:cubicBezTo>
                  <a:cubicBezTo>
                    <a:pt x="899" y="240"/>
                    <a:pt x="899" y="240"/>
                    <a:pt x="899" y="240"/>
                  </a:cubicBezTo>
                  <a:cubicBezTo>
                    <a:pt x="856" y="234"/>
                    <a:pt x="856" y="234"/>
                    <a:pt x="856" y="234"/>
                  </a:cubicBezTo>
                  <a:cubicBezTo>
                    <a:pt x="856" y="234"/>
                    <a:pt x="832" y="215"/>
                    <a:pt x="869" y="197"/>
                  </a:cubicBezTo>
                  <a:cubicBezTo>
                    <a:pt x="906" y="178"/>
                    <a:pt x="869" y="129"/>
                    <a:pt x="863" y="111"/>
                  </a:cubicBezTo>
                  <a:cubicBezTo>
                    <a:pt x="857" y="95"/>
                    <a:pt x="805" y="32"/>
                    <a:pt x="792" y="16"/>
                  </a:cubicBezTo>
                  <a:cubicBezTo>
                    <a:pt x="785" y="16"/>
                    <a:pt x="779" y="15"/>
                    <a:pt x="775" y="12"/>
                  </a:cubicBezTo>
                  <a:cubicBezTo>
                    <a:pt x="754" y="0"/>
                    <a:pt x="713" y="24"/>
                    <a:pt x="692" y="44"/>
                  </a:cubicBezTo>
                  <a:cubicBezTo>
                    <a:pt x="671" y="65"/>
                    <a:pt x="686" y="77"/>
                    <a:pt x="671" y="92"/>
                  </a:cubicBezTo>
                  <a:cubicBezTo>
                    <a:pt x="657" y="106"/>
                    <a:pt x="606" y="151"/>
                    <a:pt x="574" y="192"/>
                  </a:cubicBezTo>
                  <a:cubicBezTo>
                    <a:pt x="541" y="233"/>
                    <a:pt x="459" y="207"/>
                    <a:pt x="432" y="222"/>
                  </a:cubicBezTo>
                  <a:cubicBezTo>
                    <a:pt x="406" y="236"/>
                    <a:pt x="444" y="260"/>
                    <a:pt x="426" y="275"/>
                  </a:cubicBezTo>
                  <a:cubicBezTo>
                    <a:pt x="409" y="289"/>
                    <a:pt x="356" y="313"/>
                    <a:pt x="338" y="322"/>
                  </a:cubicBezTo>
                  <a:cubicBezTo>
                    <a:pt x="320" y="331"/>
                    <a:pt x="249" y="328"/>
                    <a:pt x="229" y="354"/>
                  </a:cubicBezTo>
                  <a:cubicBezTo>
                    <a:pt x="208" y="381"/>
                    <a:pt x="184" y="325"/>
                    <a:pt x="164" y="354"/>
                  </a:cubicBezTo>
                  <a:cubicBezTo>
                    <a:pt x="143" y="384"/>
                    <a:pt x="119" y="387"/>
                    <a:pt x="108" y="378"/>
                  </a:cubicBezTo>
                  <a:cubicBezTo>
                    <a:pt x="105" y="376"/>
                    <a:pt x="102" y="372"/>
                    <a:pt x="99" y="367"/>
                  </a:cubicBezTo>
                  <a:cubicBezTo>
                    <a:pt x="80" y="385"/>
                    <a:pt x="56" y="405"/>
                    <a:pt x="49" y="430"/>
                  </a:cubicBezTo>
                  <a:cubicBezTo>
                    <a:pt x="35" y="472"/>
                    <a:pt x="0" y="509"/>
                    <a:pt x="0" y="529"/>
                  </a:cubicBezTo>
                  <a:cubicBezTo>
                    <a:pt x="0" y="549"/>
                    <a:pt x="13" y="576"/>
                    <a:pt x="13" y="611"/>
                  </a:cubicBezTo>
                  <a:cubicBezTo>
                    <a:pt x="13" y="647"/>
                    <a:pt x="22" y="664"/>
                    <a:pt x="42" y="691"/>
                  </a:cubicBezTo>
                  <a:cubicBezTo>
                    <a:pt x="62" y="717"/>
                    <a:pt x="57" y="751"/>
                    <a:pt x="57" y="751"/>
                  </a:cubicBezTo>
                  <a:cubicBezTo>
                    <a:pt x="57" y="751"/>
                    <a:pt x="64" y="764"/>
                    <a:pt x="80" y="784"/>
                  </a:cubicBezTo>
                  <a:cubicBezTo>
                    <a:pt x="95" y="804"/>
                    <a:pt x="139" y="832"/>
                    <a:pt x="144" y="848"/>
                  </a:cubicBezTo>
                  <a:cubicBezTo>
                    <a:pt x="146" y="855"/>
                    <a:pt x="153" y="861"/>
                    <a:pt x="161" y="865"/>
                  </a:cubicBezTo>
                  <a:cubicBezTo>
                    <a:pt x="163" y="862"/>
                    <a:pt x="165" y="858"/>
                    <a:pt x="167" y="855"/>
                  </a:cubicBezTo>
                  <a:cubicBezTo>
                    <a:pt x="192" y="825"/>
                    <a:pt x="185" y="781"/>
                    <a:pt x="185" y="781"/>
                  </a:cubicBezTo>
                  <a:cubicBezTo>
                    <a:pt x="241" y="769"/>
                    <a:pt x="241" y="769"/>
                    <a:pt x="241" y="769"/>
                  </a:cubicBezTo>
                  <a:cubicBezTo>
                    <a:pt x="284" y="757"/>
                    <a:pt x="284" y="757"/>
                    <a:pt x="284" y="757"/>
                  </a:cubicBezTo>
                  <a:cubicBezTo>
                    <a:pt x="370" y="769"/>
                    <a:pt x="370" y="769"/>
                    <a:pt x="370" y="769"/>
                  </a:cubicBezTo>
                  <a:cubicBezTo>
                    <a:pt x="370" y="702"/>
                    <a:pt x="370" y="702"/>
                    <a:pt x="370" y="702"/>
                  </a:cubicBezTo>
                  <a:cubicBezTo>
                    <a:pt x="370" y="702"/>
                    <a:pt x="432" y="621"/>
                    <a:pt x="475" y="621"/>
                  </a:cubicBezTo>
                  <a:cubicBezTo>
                    <a:pt x="518" y="621"/>
                    <a:pt x="555" y="677"/>
                    <a:pt x="555" y="677"/>
                  </a:cubicBezTo>
                  <a:cubicBezTo>
                    <a:pt x="746" y="714"/>
                    <a:pt x="746" y="714"/>
                    <a:pt x="746" y="714"/>
                  </a:cubicBezTo>
                  <a:cubicBezTo>
                    <a:pt x="746" y="714"/>
                    <a:pt x="758" y="659"/>
                    <a:pt x="776" y="646"/>
                  </a:cubicBezTo>
                  <a:cubicBezTo>
                    <a:pt x="795" y="634"/>
                    <a:pt x="832" y="659"/>
                    <a:pt x="856" y="646"/>
                  </a:cubicBezTo>
                  <a:cubicBezTo>
                    <a:pt x="881" y="634"/>
                    <a:pt x="918" y="615"/>
                    <a:pt x="961" y="615"/>
                  </a:cubicBezTo>
                  <a:cubicBezTo>
                    <a:pt x="1004" y="615"/>
                    <a:pt x="1023" y="640"/>
                    <a:pt x="1041" y="603"/>
                  </a:cubicBezTo>
                  <a:cubicBezTo>
                    <a:pt x="1060" y="566"/>
                    <a:pt x="1152" y="615"/>
                    <a:pt x="1152" y="615"/>
                  </a:cubicBezTo>
                  <a:cubicBezTo>
                    <a:pt x="1226" y="603"/>
                    <a:pt x="1226" y="603"/>
                    <a:pt x="1226" y="603"/>
                  </a:cubicBezTo>
                  <a:cubicBezTo>
                    <a:pt x="1201" y="541"/>
                    <a:pt x="1201" y="541"/>
                    <a:pt x="1201" y="541"/>
                  </a:cubicBezTo>
                  <a:cubicBezTo>
                    <a:pt x="1201" y="541"/>
                    <a:pt x="1133" y="511"/>
                    <a:pt x="1133" y="492"/>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54" name="Shape 3421">
              <a:extLst>
                <a:ext uri="{FF2B5EF4-FFF2-40B4-BE49-F238E27FC236}">
                  <a16:creationId xmlns:a16="http://schemas.microsoft.com/office/drawing/2014/main" id="{4266E2D8-0E5A-3543-3D19-EF29BA9FC717}"/>
                </a:ext>
              </a:extLst>
            </p:cNvPr>
            <p:cNvSpPr/>
            <p:nvPr/>
          </p:nvSpPr>
          <p:spPr>
            <a:xfrm>
              <a:off x="12430116" y="9016722"/>
              <a:ext cx="473504" cy="391728"/>
            </a:xfrm>
            <a:custGeom>
              <a:avLst/>
              <a:gdLst/>
              <a:ahLst/>
              <a:cxnLst/>
              <a:rect l="0" t="0" r="0" b="0"/>
              <a:pathLst>
                <a:path w="1189" h="986" extrusionOk="0">
                  <a:moveTo>
                    <a:pt x="732" y="720"/>
                  </a:moveTo>
                  <a:cubicBezTo>
                    <a:pt x="743" y="717"/>
                    <a:pt x="770" y="726"/>
                    <a:pt x="791" y="711"/>
                  </a:cubicBezTo>
                  <a:cubicBezTo>
                    <a:pt x="811" y="696"/>
                    <a:pt x="856" y="732"/>
                    <a:pt x="861" y="761"/>
                  </a:cubicBezTo>
                  <a:cubicBezTo>
                    <a:pt x="867" y="791"/>
                    <a:pt x="885" y="750"/>
                    <a:pt x="903" y="717"/>
                  </a:cubicBezTo>
                  <a:cubicBezTo>
                    <a:pt x="920" y="684"/>
                    <a:pt x="976" y="587"/>
                    <a:pt x="976" y="564"/>
                  </a:cubicBezTo>
                  <a:cubicBezTo>
                    <a:pt x="976" y="540"/>
                    <a:pt x="1024" y="519"/>
                    <a:pt x="1024" y="505"/>
                  </a:cubicBezTo>
                  <a:cubicBezTo>
                    <a:pt x="1024" y="490"/>
                    <a:pt x="1021" y="457"/>
                    <a:pt x="1036" y="451"/>
                  </a:cubicBezTo>
                  <a:cubicBezTo>
                    <a:pt x="1050" y="446"/>
                    <a:pt x="1062" y="401"/>
                    <a:pt x="1059" y="386"/>
                  </a:cubicBezTo>
                  <a:cubicBezTo>
                    <a:pt x="1056" y="372"/>
                    <a:pt x="1109" y="289"/>
                    <a:pt x="1118" y="277"/>
                  </a:cubicBezTo>
                  <a:cubicBezTo>
                    <a:pt x="1127" y="265"/>
                    <a:pt x="1174" y="271"/>
                    <a:pt x="1177" y="245"/>
                  </a:cubicBezTo>
                  <a:cubicBezTo>
                    <a:pt x="1180" y="218"/>
                    <a:pt x="1189" y="189"/>
                    <a:pt x="1171" y="183"/>
                  </a:cubicBezTo>
                  <a:cubicBezTo>
                    <a:pt x="1154" y="177"/>
                    <a:pt x="1130" y="156"/>
                    <a:pt x="1130" y="142"/>
                  </a:cubicBezTo>
                  <a:cubicBezTo>
                    <a:pt x="1130" y="133"/>
                    <a:pt x="1131" y="109"/>
                    <a:pt x="1136" y="88"/>
                  </a:cubicBezTo>
                  <a:cubicBezTo>
                    <a:pt x="1113" y="84"/>
                    <a:pt x="1111" y="61"/>
                    <a:pt x="1097" y="47"/>
                  </a:cubicBezTo>
                  <a:cubicBezTo>
                    <a:pt x="1083" y="32"/>
                    <a:pt x="1083" y="20"/>
                    <a:pt x="1062" y="26"/>
                  </a:cubicBezTo>
                  <a:cubicBezTo>
                    <a:pt x="1041" y="32"/>
                    <a:pt x="1018" y="82"/>
                    <a:pt x="991" y="91"/>
                  </a:cubicBezTo>
                  <a:cubicBezTo>
                    <a:pt x="965" y="100"/>
                    <a:pt x="926" y="79"/>
                    <a:pt x="909" y="71"/>
                  </a:cubicBezTo>
                  <a:cubicBezTo>
                    <a:pt x="891" y="62"/>
                    <a:pt x="808" y="71"/>
                    <a:pt x="782" y="68"/>
                  </a:cubicBezTo>
                  <a:cubicBezTo>
                    <a:pt x="755" y="65"/>
                    <a:pt x="729" y="103"/>
                    <a:pt x="708" y="115"/>
                  </a:cubicBezTo>
                  <a:cubicBezTo>
                    <a:pt x="687" y="127"/>
                    <a:pt x="628" y="121"/>
                    <a:pt x="611" y="115"/>
                  </a:cubicBezTo>
                  <a:cubicBezTo>
                    <a:pt x="593" y="109"/>
                    <a:pt x="551" y="74"/>
                    <a:pt x="534" y="74"/>
                  </a:cubicBezTo>
                  <a:cubicBezTo>
                    <a:pt x="516" y="74"/>
                    <a:pt x="481" y="79"/>
                    <a:pt x="451" y="97"/>
                  </a:cubicBezTo>
                  <a:cubicBezTo>
                    <a:pt x="422" y="115"/>
                    <a:pt x="413" y="65"/>
                    <a:pt x="395" y="44"/>
                  </a:cubicBezTo>
                  <a:cubicBezTo>
                    <a:pt x="377" y="23"/>
                    <a:pt x="339" y="41"/>
                    <a:pt x="315" y="20"/>
                  </a:cubicBezTo>
                  <a:cubicBezTo>
                    <a:pt x="292" y="0"/>
                    <a:pt x="277" y="44"/>
                    <a:pt x="256" y="41"/>
                  </a:cubicBezTo>
                  <a:cubicBezTo>
                    <a:pt x="236" y="38"/>
                    <a:pt x="183" y="26"/>
                    <a:pt x="165" y="41"/>
                  </a:cubicBezTo>
                  <a:cubicBezTo>
                    <a:pt x="147" y="56"/>
                    <a:pt x="150" y="112"/>
                    <a:pt x="141" y="121"/>
                  </a:cubicBezTo>
                  <a:cubicBezTo>
                    <a:pt x="132" y="130"/>
                    <a:pt x="97" y="171"/>
                    <a:pt x="97" y="192"/>
                  </a:cubicBezTo>
                  <a:cubicBezTo>
                    <a:pt x="97" y="201"/>
                    <a:pt x="93" y="208"/>
                    <a:pt x="88" y="211"/>
                  </a:cubicBezTo>
                  <a:cubicBezTo>
                    <a:pt x="91" y="236"/>
                    <a:pt x="96" y="267"/>
                    <a:pt x="98" y="279"/>
                  </a:cubicBezTo>
                  <a:cubicBezTo>
                    <a:pt x="100" y="299"/>
                    <a:pt x="109" y="398"/>
                    <a:pt x="87" y="420"/>
                  </a:cubicBezTo>
                  <a:cubicBezTo>
                    <a:pt x="64" y="442"/>
                    <a:pt x="49" y="478"/>
                    <a:pt x="49" y="478"/>
                  </a:cubicBezTo>
                  <a:cubicBezTo>
                    <a:pt x="49" y="478"/>
                    <a:pt x="14" y="502"/>
                    <a:pt x="7" y="551"/>
                  </a:cubicBezTo>
                  <a:cubicBezTo>
                    <a:pt x="0" y="600"/>
                    <a:pt x="9" y="631"/>
                    <a:pt x="9" y="668"/>
                  </a:cubicBezTo>
                  <a:cubicBezTo>
                    <a:pt x="9" y="695"/>
                    <a:pt x="29" y="714"/>
                    <a:pt x="40" y="747"/>
                  </a:cubicBezTo>
                  <a:cubicBezTo>
                    <a:pt x="40" y="747"/>
                    <a:pt x="41" y="748"/>
                    <a:pt x="41" y="748"/>
                  </a:cubicBezTo>
                  <a:cubicBezTo>
                    <a:pt x="59" y="772"/>
                    <a:pt x="143" y="776"/>
                    <a:pt x="190" y="786"/>
                  </a:cubicBezTo>
                  <a:cubicBezTo>
                    <a:pt x="237" y="797"/>
                    <a:pt x="286" y="863"/>
                    <a:pt x="284" y="888"/>
                  </a:cubicBezTo>
                  <a:cubicBezTo>
                    <a:pt x="283" y="913"/>
                    <a:pt x="315" y="962"/>
                    <a:pt x="338" y="974"/>
                  </a:cubicBezTo>
                  <a:cubicBezTo>
                    <a:pt x="360" y="986"/>
                    <a:pt x="414" y="952"/>
                    <a:pt x="439" y="952"/>
                  </a:cubicBezTo>
                  <a:cubicBezTo>
                    <a:pt x="464" y="952"/>
                    <a:pt x="554" y="953"/>
                    <a:pt x="572" y="937"/>
                  </a:cubicBezTo>
                  <a:cubicBezTo>
                    <a:pt x="577" y="932"/>
                    <a:pt x="583" y="933"/>
                    <a:pt x="588" y="936"/>
                  </a:cubicBezTo>
                  <a:cubicBezTo>
                    <a:pt x="609" y="879"/>
                    <a:pt x="617" y="829"/>
                    <a:pt x="617" y="829"/>
                  </a:cubicBezTo>
                  <a:cubicBezTo>
                    <a:pt x="617" y="829"/>
                    <a:pt x="720" y="723"/>
                    <a:pt x="732" y="720"/>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55" name="Shape 3422">
              <a:extLst>
                <a:ext uri="{FF2B5EF4-FFF2-40B4-BE49-F238E27FC236}">
                  <a16:creationId xmlns:a16="http://schemas.microsoft.com/office/drawing/2014/main" id="{F87D9C91-6698-F993-FE14-A481F119A861}"/>
                </a:ext>
              </a:extLst>
            </p:cNvPr>
            <p:cNvSpPr/>
            <p:nvPr/>
          </p:nvSpPr>
          <p:spPr>
            <a:xfrm>
              <a:off x="12353617" y="9077394"/>
              <a:ext cx="120025" cy="246644"/>
            </a:xfrm>
            <a:custGeom>
              <a:avLst/>
              <a:gdLst/>
              <a:ahLst/>
              <a:cxnLst/>
              <a:rect l="0" t="0" r="0" b="0"/>
              <a:pathLst>
                <a:path w="302" h="622" extrusionOk="0">
                  <a:moveTo>
                    <a:pt x="200" y="398"/>
                  </a:moveTo>
                  <a:cubicBezTo>
                    <a:pt x="207" y="349"/>
                    <a:pt x="242" y="325"/>
                    <a:pt x="242" y="325"/>
                  </a:cubicBezTo>
                  <a:cubicBezTo>
                    <a:pt x="242" y="325"/>
                    <a:pt x="257" y="289"/>
                    <a:pt x="280" y="267"/>
                  </a:cubicBezTo>
                  <a:cubicBezTo>
                    <a:pt x="302" y="245"/>
                    <a:pt x="293" y="146"/>
                    <a:pt x="291" y="126"/>
                  </a:cubicBezTo>
                  <a:cubicBezTo>
                    <a:pt x="289" y="114"/>
                    <a:pt x="284" y="83"/>
                    <a:pt x="281" y="58"/>
                  </a:cubicBezTo>
                  <a:cubicBezTo>
                    <a:pt x="274" y="63"/>
                    <a:pt x="263" y="63"/>
                    <a:pt x="249" y="56"/>
                  </a:cubicBezTo>
                  <a:cubicBezTo>
                    <a:pt x="222" y="45"/>
                    <a:pt x="246" y="18"/>
                    <a:pt x="216" y="9"/>
                  </a:cubicBezTo>
                  <a:cubicBezTo>
                    <a:pt x="187" y="0"/>
                    <a:pt x="175" y="33"/>
                    <a:pt x="181" y="56"/>
                  </a:cubicBezTo>
                  <a:cubicBezTo>
                    <a:pt x="187" y="80"/>
                    <a:pt x="166" y="80"/>
                    <a:pt x="154" y="95"/>
                  </a:cubicBezTo>
                  <a:cubicBezTo>
                    <a:pt x="142" y="110"/>
                    <a:pt x="89" y="112"/>
                    <a:pt x="72" y="112"/>
                  </a:cubicBezTo>
                  <a:cubicBezTo>
                    <a:pt x="54" y="112"/>
                    <a:pt x="33" y="145"/>
                    <a:pt x="16" y="151"/>
                  </a:cubicBezTo>
                  <a:cubicBezTo>
                    <a:pt x="12" y="152"/>
                    <a:pt x="6" y="152"/>
                    <a:pt x="0" y="152"/>
                  </a:cubicBezTo>
                  <a:cubicBezTo>
                    <a:pt x="4" y="230"/>
                    <a:pt x="17" y="224"/>
                    <a:pt x="54" y="245"/>
                  </a:cubicBezTo>
                  <a:cubicBezTo>
                    <a:pt x="96" y="270"/>
                    <a:pt x="56" y="303"/>
                    <a:pt x="74" y="320"/>
                  </a:cubicBezTo>
                  <a:cubicBezTo>
                    <a:pt x="91" y="338"/>
                    <a:pt x="85" y="382"/>
                    <a:pt x="89" y="438"/>
                  </a:cubicBezTo>
                  <a:cubicBezTo>
                    <a:pt x="92" y="471"/>
                    <a:pt x="95" y="558"/>
                    <a:pt x="98" y="622"/>
                  </a:cubicBezTo>
                  <a:cubicBezTo>
                    <a:pt x="122" y="617"/>
                    <a:pt x="147" y="616"/>
                    <a:pt x="165" y="616"/>
                  </a:cubicBezTo>
                  <a:cubicBezTo>
                    <a:pt x="196" y="616"/>
                    <a:pt x="215" y="574"/>
                    <a:pt x="233" y="594"/>
                  </a:cubicBezTo>
                  <a:cubicBezTo>
                    <a:pt x="222" y="561"/>
                    <a:pt x="202" y="542"/>
                    <a:pt x="202" y="515"/>
                  </a:cubicBezTo>
                  <a:cubicBezTo>
                    <a:pt x="202" y="478"/>
                    <a:pt x="193" y="447"/>
                    <a:pt x="200" y="398"/>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56" name="Shape 3423">
              <a:extLst>
                <a:ext uri="{FF2B5EF4-FFF2-40B4-BE49-F238E27FC236}">
                  <a16:creationId xmlns:a16="http://schemas.microsoft.com/office/drawing/2014/main" id="{E288053F-F25D-D285-C006-A44AC08DCC60}"/>
                </a:ext>
              </a:extLst>
            </p:cNvPr>
            <p:cNvSpPr/>
            <p:nvPr/>
          </p:nvSpPr>
          <p:spPr>
            <a:xfrm>
              <a:off x="12318005" y="9131471"/>
              <a:ext cx="73861" cy="207075"/>
            </a:xfrm>
            <a:custGeom>
              <a:avLst/>
              <a:gdLst/>
              <a:ahLst/>
              <a:cxnLst/>
              <a:rect l="0" t="0" r="0" b="0"/>
              <a:pathLst>
                <a:path w="186" h="519" extrusionOk="0">
                  <a:moveTo>
                    <a:pt x="162" y="182"/>
                  </a:moveTo>
                  <a:cubicBezTo>
                    <a:pt x="144" y="165"/>
                    <a:pt x="184" y="132"/>
                    <a:pt x="142" y="107"/>
                  </a:cubicBezTo>
                  <a:cubicBezTo>
                    <a:pt x="105" y="86"/>
                    <a:pt x="92" y="92"/>
                    <a:pt x="88" y="14"/>
                  </a:cubicBezTo>
                  <a:cubicBezTo>
                    <a:pt x="66" y="13"/>
                    <a:pt x="35" y="3"/>
                    <a:pt x="12" y="1"/>
                  </a:cubicBezTo>
                  <a:cubicBezTo>
                    <a:pt x="7" y="0"/>
                    <a:pt x="3" y="2"/>
                    <a:pt x="0" y="3"/>
                  </a:cubicBezTo>
                  <a:cubicBezTo>
                    <a:pt x="5" y="31"/>
                    <a:pt x="12" y="63"/>
                    <a:pt x="20" y="67"/>
                  </a:cubicBezTo>
                  <a:cubicBezTo>
                    <a:pt x="36" y="76"/>
                    <a:pt x="47" y="94"/>
                    <a:pt x="44" y="127"/>
                  </a:cubicBezTo>
                  <a:cubicBezTo>
                    <a:pt x="42" y="160"/>
                    <a:pt x="33" y="233"/>
                    <a:pt x="47" y="267"/>
                  </a:cubicBezTo>
                  <a:cubicBezTo>
                    <a:pt x="60" y="300"/>
                    <a:pt x="73" y="353"/>
                    <a:pt x="73" y="404"/>
                  </a:cubicBezTo>
                  <a:cubicBezTo>
                    <a:pt x="73" y="436"/>
                    <a:pt x="91" y="483"/>
                    <a:pt x="110" y="519"/>
                  </a:cubicBezTo>
                  <a:cubicBezTo>
                    <a:pt x="117" y="515"/>
                    <a:pt x="124" y="510"/>
                    <a:pt x="130" y="506"/>
                  </a:cubicBezTo>
                  <a:cubicBezTo>
                    <a:pt x="143" y="495"/>
                    <a:pt x="164" y="488"/>
                    <a:pt x="186" y="484"/>
                  </a:cubicBezTo>
                  <a:cubicBezTo>
                    <a:pt x="183" y="420"/>
                    <a:pt x="180" y="333"/>
                    <a:pt x="177" y="300"/>
                  </a:cubicBezTo>
                  <a:cubicBezTo>
                    <a:pt x="173" y="244"/>
                    <a:pt x="179" y="200"/>
                    <a:pt x="162" y="182"/>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57" name="Shape 3424">
              <a:extLst>
                <a:ext uri="{FF2B5EF4-FFF2-40B4-BE49-F238E27FC236}">
                  <a16:creationId xmlns:a16="http://schemas.microsoft.com/office/drawing/2014/main" id="{6109F7DC-94D5-608D-F5A2-0F8406A27C60}"/>
                </a:ext>
              </a:extLst>
            </p:cNvPr>
            <p:cNvSpPr/>
            <p:nvPr/>
          </p:nvSpPr>
          <p:spPr>
            <a:xfrm>
              <a:off x="12663570" y="9051015"/>
              <a:ext cx="295445" cy="457676"/>
            </a:xfrm>
            <a:custGeom>
              <a:avLst/>
              <a:gdLst/>
              <a:ahLst/>
              <a:cxnLst/>
              <a:rect l="0" t="0" r="0" b="0"/>
              <a:pathLst>
                <a:path w="740" h="1149" extrusionOk="0">
                  <a:moveTo>
                    <a:pt x="309" y="1093"/>
                  </a:moveTo>
                  <a:cubicBezTo>
                    <a:pt x="309" y="1093"/>
                    <a:pt x="543" y="1106"/>
                    <a:pt x="574" y="1100"/>
                  </a:cubicBezTo>
                  <a:cubicBezTo>
                    <a:pt x="604" y="1093"/>
                    <a:pt x="715" y="1149"/>
                    <a:pt x="715" y="1149"/>
                  </a:cubicBezTo>
                  <a:cubicBezTo>
                    <a:pt x="715" y="1149"/>
                    <a:pt x="720" y="1093"/>
                    <a:pt x="740" y="1060"/>
                  </a:cubicBezTo>
                  <a:cubicBezTo>
                    <a:pt x="732" y="1056"/>
                    <a:pt x="725" y="1050"/>
                    <a:pt x="723" y="1043"/>
                  </a:cubicBezTo>
                  <a:cubicBezTo>
                    <a:pt x="718" y="1027"/>
                    <a:pt x="674" y="999"/>
                    <a:pt x="659" y="979"/>
                  </a:cubicBezTo>
                  <a:cubicBezTo>
                    <a:pt x="643" y="959"/>
                    <a:pt x="636" y="946"/>
                    <a:pt x="636" y="946"/>
                  </a:cubicBezTo>
                  <a:cubicBezTo>
                    <a:pt x="636" y="946"/>
                    <a:pt x="641" y="912"/>
                    <a:pt x="621" y="886"/>
                  </a:cubicBezTo>
                  <a:cubicBezTo>
                    <a:pt x="601" y="859"/>
                    <a:pt x="592" y="842"/>
                    <a:pt x="592" y="806"/>
                  </a:cubicBezTo>
                  <a:cubicBezTo>
                    <a:pt x="592" y="771"/>
                    <a:pt x="579" y="744"/>
                    <a:pt x="579" y="724"/>
                  </a:cubicBezTo>
                  <a:cubicBezTo>
                    <a:pt x="579" y="704"/>
                    <a:pt x="614" y="667"/>
                    <a:pt x="628" y="625"/>
                  </a:cubicBezTo>
                  <a:cubicBezTo>
                    <a:pt x="635" y="600"/>
                    <a:pt x="659" y="580"/>
                    <a:pt x="678" y="562"/>
                  </a:cubicBezTo>
                  <a:cubicBezTo>
                    <a:pt x="668" y="547"/>
                    <a:pt x="657" y="520"/>
                    <a:pt x="648" y="490"/>
                  </a:cubicBezTo>
                  <a:cubicBezTo>
                    <a:pt x="636" y="452"/>
                    <a:pt x="604" y="440"/>
                    <a:pt x="566" y="405"/>
                  </a:cubicBezTo>
                  <a:cubicBezTo>
                    <a:pt x="527" y="369"/>
                    <a:pt x="542" y="349"/>
                    <a:pt x="542" y="334"/>
                  </a:cubicBezTo>
                  <a:cubicBezTo>
                    <a:pt x="542" y="319"/>
                    <a:pt x="592" y="319"/>
                    <a:pt x="628" y="322"/>
                  </a:cubicBezTo>
                  <a:cubicBezTo>
                    <a:pt x="663" y="325"/>
                    <a:pt x="684" y="316"/>
                    <a:pt x="669" y="307"/>
                  </a:cubicBezTo>
                  <a:cubicBezTo>
                    <a:pt x="654" y="298"/>
                    <a:pt x="625" y="231"/>
                    <a:pt x="628" y="183"/>
                  </a:cubicBezTo>
                  <a:cubicBezTo>
                    <a:pt x="631" y="136"/>
                    <a:pt x="613" y="121"/>
                    <a:pt x="616" y="95"/>
                  </a:cubicBezTo>
                  <a:cubicBezTo>
                    <a:pt x="619" y="68"/>
                    <a:pt x="583" y="0"/>
                    <a:pt x="554" y="0"/>
                  </a:cubicBezTo>
                  <a:cubicBezTo>
                    <a:pt x="552" y="0"/>
                    <a:pt x="550" y="0"/>
                    <a:pt x="548" y="0"/>
                  </a:cubicBezTo>
                  <a:cubicBezTo>
                    <a:pt x="543" y="21"/>
                    <a:pt x="542" y="45"/>
                    <a:pt x="542" y="54"/>
                  </a:cubicBezTo>
                  <a:cubicBezTo>
                    <a:pt x="542" y="68"/>
                    <a:pt x="566" y="89"/>
                    <a:pt x="583" y="95"/>
                  </a:cubicBezTo>
                  <a:cubicBezTo>
                    <a:pt x="601" y="101"/>
                    <a:pt x="592" y="130"/>
                    <a:pt x="589" y="157"/>
                  </a:cubicBezTo>
                  <a:cubicBezTo>
                    <a:pt x="586" y="183"/>
                    <a:pt x="539" y="177"/>
                    <a:pt x="530" y="189"/>
                  </a:cubicBezTo>
                  <a:cubicBezTo>
                    <a:pt x="521" y="201"/>
                    <a:pt x="468" y="284"/>
                    <a:pt x="471" y="298"/>
                  </a:cubicBezTo>
                  <a:cubicBezTo>
                    <a:pt x="474" y="313"/>
                    <a:pt x="462" y="358"/>
                    <a:pt x="448" y="363"/>
                  </a:cubicBezTo>
                  <a:cubicBezTo>
                    <a:pt x="433" y="369"/>
                    <a:pt x="436" y="402"/>
                    <a:pt x="436" y="417"/>
                  </a:cubicBezTo>
                  <a:cubicBezTo>
                    <a:pt x="436" y="431"/>
                    <a:pt x="388" y="452"/>
                    <a:pt x="388" y="476"/>
                  </a:cubicBezTo>
                  <a:cubicBezTo>
                    <a:pt x="388" y="499"/>
                    <a:pt x="332" y="596"/>
                    <a:pt x="315" y="629"/>
                  </a:cubicBezTo>
                  <a:cubicBezTo>
                    <a:pt x="297" y="662"/>
                    <a:pt x="279" y="703"/>
                    <a:pt x="273" y="673"/>
                  </a:cubicBezTo>
                  <a:cubicBezTo>
                    <a:pt x="268" y="644"/>
                    <a:pt x="223" y="608"/>
                    <a:pt x="203" y="623"/>
                  </a:cubicBezTo>
                  <a:cubicBezTo>
                    <a:pt x="182" y="638"/>
                    <a:pt x="155" y="629"/>
                    <a:pt x="144" y="632"/>
                  </a:cubicBezTo>
                  <a:cubicBezTo>
                    <a:pt x="132" y="635"/>
                    <a:pt x="29" y="741"/>
                    <a:pt x="29" y="741"/>
                  </a:cubicBezTo>
                  <a:cubicBezTo>
                    <a:pt x="29" y="741"/>
                    <a:pt x="21" y="791"/>
                    <a:pt x="0" y="848"/>
                  </a:cubicBezTo>
                  <a:cubicBezTo>
                    <a:pt x="13" y="856"/>
                    <a:pt x="27" y="883"/>
                    <a:pt x="42" y="904"/>
                  </a:cubicBezTo>
                  <a:cubicBezTo>
                    <a:pt x="62" y="933"/>
                    <a:pt x="102" y="911"/>
                    <a:pt x="118" y="920"/>
                  </a:cubicBezTo>
                  <a:cubicBezTo>
                    <a:pt x="135" y="929"/>
                    <a:pt x="152" y="998"/>
                    <a:pt x="146" y="1017"/>
                  </a:cubicBezTo>
                  <a:cubicBezTo>
                    <a:pt x="141" y="1036"/>
                    <a:pt x="116" y="1083"/>
                    <a:pt x="128" y="1106"/>
                  </a:cubicBezTo>
                  <a:cubicBezTo>
                    <a:pt x="266" y="1106"/>
                    <a:pt x="266" y="1106"/>
                    <a:pt x="266" y="1106"/>
                  </a:cubicBezTo>
                  <a:lnTo>
                    <a:pt x="309" y="1093"/>
                  </a:ln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58" name="Shape 3425">
              <a:extLst>
                <a:ext uri="{FF2B5EF4-FFF2-40B4-BE49-F238E27FC236}">
                  <a16:creationId xmlns:a16="http://schemas.microsoft.com/office/drawing/2014/main" id="{7EE6610F-9FF9-43AF-D341-C837228F6BEC}"/>
                </a:ext>
              </a:extLst>
            </p:cNvPr>
            <p:cNvSpPr/>
            <p:nvPr/>
          </p:nvSpPr>
          <p:spPr>
            <a:xfrm>
              <a:off x="11977716" y="9147299"/>
              <a:ext cx="245325" cy="251919"/>
            </a:xfrm>
            <a:custGeom>
              <a:avLst/>
              <a:gdLst/>
              <a:ahLst/>
              <a:cxnLst/>
              <a:rect l="0" t="0" r="0" b="0"/>
              <a:pathLst>
                <a:path w="618" h="634" extrusionOk="0">
                  <a:moveTo>
                    <a:pt x="585" y="531"/>
                  </a:moveTo>
                  <a:cubicBezTo>
                    <a:pt x="572" y="513"/>
                    <a:pt x="541" y="438"/>
                    <a:pt x="543" y="420"/>
                  </a:cubicBezTo>
                  <a:cubicBezTo>
                    <a:pt x="545" y="403"/>
                    <a:pt x="583" y="349"/>
                    <a:pt x="580" y="323"/>
                  </a:cubicBezTo>
                  <a:cubicBezTo>
                    <a:pt x="578" y="296"/>
                    <a:pt x="618" y="279"/>
                    <a:pt x="618" y="256"/>
                  </a:cubicBezTo>
                  <a:cubicBezTo>
                    <a:pt x="618" y="240"/>
                    <a:pt x="608" y="156"/>
                    <a:pt x="583" y="101"/>
                  </a:cubicBezTo>
                  <a:cubicBezTo>
                    <a:pt x="578" y="102"/>
                    <a:pt x="572" y="99"/>
                    <a:pt x="565" y="92"/>
                  </a:cubicBezTo>
                  <a:cubicBezTo>
                    <a:pt x="547" y="74"/>
                    <a:pt x="474" y="77"/>
                    <a:pt x="447" y="107"/>
                  </a:cubicBezTo>
                  <a:cubicBezTo>
                    <a:pt x="420" y="136"/>
                    <a:pt x="367" y="80"/>
                    <a:pt x="358" y="65"/>
                  </a:cubicBezTo>
                  <a:cubicBezTo>
                    <a:pt x="350" y="51"/>
                    <a:pt x="311" y="18"/>
                    <a:pt x="282" y="39"/>
                  </a:cubicBezTo>
                  <a:cubicBezTo>
                    <a:pt x="252" y="59"/>
                    <a:pt x="243" y="54"/>
                    <a:pt x="246" y="27"/>
                  </a:cubicBezTo>
                  <a:cubicBezTo>
                    <a:pt x="249" y="0"/>
                    <a:pt x="202" y="9"/>
                    <a:pt x="196" y="33"/>
                  </a:cubicBezTo>
                  <a:cubicBezTo>
                    <a:pt x="190" y="56"/>
                    <a:pt x="152" y="77"/>
                    <a:pt x="140" y="59"/>
                  </a:cubicBezTo>
                  <a:cubicBezTo>
                    <a:pt x="128" y="42"/>
                    <a:pt x="102" y="18"/>
                    <a:pt x="90" y="45"/>
                  </a:cubicBezTo>
                  <a:cubicBezTo>
                    <a:pt x="82" y="63"/>
                    <a:pt x="68" y="62"/>
                    <a:pt x="56" y="53"/>
                  </a:cubicBezTo>
                  <a:cubicBezTo>
                    <a:pt x="49" y="86"/>
                    <a:pt x="39" y="123"/>
                    <a:pt x="56" y="132"/>
                  </a:cubicBezTo>
                  <a:cubicBezTo>
                    <a:pt x="76" y="143"/>
                    <a:pt x="78" y="166"/>
                    <a:pt x="74" y="179"/>
                  </a:cubicBezTo>
                  <a:cubicBezTo>
                    <a:pt x="69" y="192"/>
                    <a:pt x="107" y="225"/>
                    <a:pt x="91" y="241"/>
                  </a:cubicBezTo>
                  <a:cubicBezTo>
                    <a:pt x="76" y="256"/>
                    <a:pt x="56" y="225"/>
                    <a:pt x="45" y="248"/>
                  </a:cubicBezTo>
                  <a:cubicBezTo>
                    <a:pt x="34" y="270"/>
                    <a:pt x="67" y="290"/>
                    <a:pt x="54" y="307"/>
                  </a:cubicBezTo>
                  <a:cubicBezTo>
                    <a:pt x="40" y="325"/>
                    <a:pt x="20" y="327"/>
                    <a:pt x="25" y="363"/>
                  </a:cubicBezTo>
                  <a:cubicBezTo>
                    <a:pt x="29" y="398"/>
                    <a:pt x="27" y="422"/>
                    <a:pt x="14" y="434"/>
                  </a:cubicBezTo>
                  <a:cubicBezTo>
                    <a:pt x="0" y="445"/>
                    <a:pt x="16" y="445"/>
                    <a:pt x="47" y="465"/>
                  </a:cubicBezTo>
                  <a:cubicBezTo>
                    <a:pt x="78" y="484"/>
                    <a:pt x="129" y="507"/>
                    <a:pt x="124" y="540"/>
                  </a:cubicBezTo>
                  <a:cubicBezTo>
                    <a:pt x="120" y="570"/>
                    <a:pt x="107" y="577"/>
                    <a:pt x="95" y="633"/>
                  </a:cubicBezTo>
                  <a:cubicBezTo>
                    <a:pt x="155" y="634"/>
                    <a:pt x="263" y="590"/>
                    <a:pt x="389" y="569"/>
                  </a:cubicBezTo>
                  <a:cubicBezTo>
                    <a:pt x="469" y="555"/>
                    <a:pt x="536" y="566"/>
                    <a:pt x="583" y="580"/>
                  </a:cubicBezTo>
                  <a:cubicBezTo>
                    <a:pt x="588" y="561"/>
                    <a:pt x="592" y="540"/>
                    <a:pt x="585" y="531"/>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59" name="Shape 3426">
              <a:extLst>
                <a:ext uri="{FF2B5EF4-FFF2-40B4-BE49-F238E27FC236}">
                  <a16:creationId xmlns:a16="http://schemas.microsoft.com/office/drawing/2014/main" id="{94976830-F84B-21BA-F861-A95C10E42AB3}"/>
                </a:ext>
              </a:extLst>
            </p:cNvPr>
            <p:cNvSpPr/>
            <p:nvPr/>
          </p:nvSpPr>
          <p:spPr>
            <a:xfrm>
              <a:off x="12192705" y="9132790"/>
              <a:ext cx="168826" cy="258515"/>
            </a:xfrm>
            <a:custGeom>
              <a:avLst/>
              <a:gdLst/>
              <a:ahLst/>
              <a:cxnLst/>
              <a:rect l="0" t="0" r="0" b="0"/>
              <a:pathLst>
                <a:path w="426" h="647" extrusionOk="0">
                  <a:moveTo>
                    <a:pt x="363" y="264"/>
                  </a:moveTo>
                  <a:cubicBezTo>
                    <a:pt x="349" y="230"/>
                    <a:pt x="358" y="157"/>
                    <a:pt x="360" y="124"/>
                  </a:cubicBezTo>
                  <a:cubicBezTo>
                    <a:pt x="363" y="91"/>
                    <a:pt x="352" y="73"/>
                    <a:pt x="336" y="64"/>
                  </a:cubicBezTo>
                  <a:cubicBezTo>
                    <a:pt x="328" y="60"/>
                    <a:pt x="321" y="28"/>
                    <a:pt x="316" y="0"/>
                  </a:cubicBezTo>
                  <a:cubicBezTo>
                    <a:pt x="298" y="8"/>
                    <a:pt x="297" y="37"/>
                    <a:pt x="290" y="25"/>
                  </a:cubicBezTo>
                  <a:cubicBezTo>
                    <a:pt x="281" y="10"/>
                    <a:pt x="51" y="1"/>
                    <a:pt x="39" y="19"/>
                  </a:cubicBezTo>
                  <a:cubicBezTo>
                    <a:pt x="27" y="36"/>
                    <a:pt x="59" y="101"/>
                    <a:pt x="56" y="119"/>
                  </a:cubicBezTo>
                  <a:cubicBezTo>
                    <a:pt x="55" y="130"/>
                    <a:pt x="50" y="137"/>
                    <a:pt x="42" y="137"/>
                  </a:cubicBezTo>
                  <a:cubicBezTo>
                    <a:pt x="67" y="192"/>
                    <a:pt x="77" y="276"/>
                    <a:pt x="77" y="292"/>
                  </a:cubicBezTo>
                  <a:cubicBezTo>
                    <a:pt x="77" y="315"/>
                    <a:pt x="37" y="332"/>
                    <a:pt x="39" y="359"/>
                  </a:cubicBezTo>
                  <a:cubicBezTo>
                    <a:pt x="42" y="385"/>
                    <a:pt x="4" y="439"/>
                    <a:pt x="2" y="456"/>
                  </a:cubicBezTo>
                  <a:cubicBezTo>
                    <a:pt x="0" y="474"/>
                    <a:pt x="31" y="549"/>
                    <a:pt x="44" y="567"/>
                  </a:cubicBezTo>
                  <a:cubicBezTo>
                    <a:pt x="51" y="576"/>
                    <a:pt x="47" y="597"/>
                    <a:pt x="42" y="616"/>
                  </a:cubicBezTo>
                  <a:cubicBezTo>
                    <a:pt x="82" y="627"/>
                    <a:pt x="109" y="641"/>
                    <a:pt x="117" y="643"/>
                  </a:cubicBezTo>
                  <a:cubicBezTo>
                    <a:pt x="135" y="647"/>
                    <a:pt x="260" y="590"/>
                    <a:pt x="310" y="565"/>
                  </a:cubicBezTo>
                  <a:cubicBezTo>
                    <a:pt x="350" y="545"/>
                    <a:pt x="395" y="532"/>
                    <a:pt x="426" y="516"/>
                  </a:cubicBezTo>
                  <a:cubicBezTo>
                    <a:pt x="407" y="480"/>
                    <a:pt x="389" y="433"/>
                    <a:pt x="389" y="401"/>
                  </a:cubicBezTo>
                  <a:cubicBezTo>
                    <a:pt x="389" y="350"/>
                    <a:pt x="376" y="297"/>
                    <a:pt x="363" y="264"/>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60" name="Shape 3427">
              <a:extLst>
                <a:ext uri="{FF2B5EF4-FFF2-40B4-BE49-F238E27FC236}">
                  <a16:creationId xmlns:a16="http://schemas.microsoft.com/office/drawing/2014/main" id="{BED9EFB2-5E2C-2B4A-8D73-A6A527EA4DE2}"/>
                </a:ext>
              </a:extLst>
            </p:cNvPr>
            <p:cNvSpPr/>
            <p:nvPr/>
          </p:nvSpPr>
          <p:spPr>
            <a:xfrm>
              <a:off x="11719201" y="9069480"/>
              <a:ext cx="300721" cy="226860"/>
            </a:xfrm>
            <a:custGeom>
              <a:avLst/>
              <a:gdLst/>
              <a:ahLst/>
              <a:cxnLst/>
              <a:rect l="0" t="0" r="0" b="0"/>
              <a:pathLst>
                <a:path w="757" h="572" extrusionOk="0">
                  <a:moveTo>
                    <a:pt x="252" y="303"/>
                  </a:moveTo>
                  <a:cubicBezTo>
                    <a:pt x="254" y="279"/>
                    <a:pt x="274" y="287"/>
                    <a:pt x="299" y="292"/>
                  </a:cubicBezTo>
                  <a:cubicBezTo>
                    <a:pt x="323" y="296"/>
                    <a:pt x="352" y="276"/>
                    <a:pt x="374" y="276"/>
                  </a:cubicBezTo>
                  <a:cubicBezTo>
                    <a:pt x="396" y="276"/>
                    <a:pt x="453" y="354"/>
                    <a:pt x="453" y="376"/>
                  </a:cubicBezTo>
                  <a:cubicBezTo>
                    <a:pt x="453" y="398"/>
                    <a:pt x="456" y="418"/>
                    <a:pt x="467" y="436"/>
                  </a:cubicBezTo>
                  <a:cubicBezTo>
                    <a:pt x="468" y="438"/>
                    <a:pt x="469" y="440"/>
                    <a:pt x="470" y="443"/>
                  </a:cubicBezTo>
                  <a:cubicBezTo>
                    <a:pt x="506" y="435"/>
                    <a:pt x="535" y="430"/>
                    <a:pt x="542" y="430"/>
                  </a:cubicBezTo>
                  <a:cubicBezTo>
                    <a:pt x="553" y="430"/>
                    <a:pt x="575" y="482"/>
                    <a:pt x="570" y="515"/>
                  </a:cubicBezTo>
                  <a:cubicBezTo>
                    <a:pt x="566" y="548"/>
                    <a:pt x="603" y="572"/>
                    <a:pt x="618" y="550"/>
                  </a:cubicBezTo>
                  <a:cubicBezTo>
                    <a:pt x="633" y="528"/>
                    <a:pt x="653" y="500"/>
                    <a:pt x="657" y="519"/>
                  </a:cubicBezTo>
                  <a:cubicBezTo>
                    <a:pt x="659" y="525"/>
                    <a:pt x="667" y="530"/>
                    <a:pt x="677" y="534"/>
                  </a:cubicBezTo>
                  <a:cubicBezTo>
                    <a:pt x="683" y="521"/>
                    <a:pt x="695" y="516"/>
                    <a:pt x="704" y="504"/>
                  </a:cubicBezTo>
                  <a:cubicBezTo>
                    <a:pt x="717" y="487"/>
                    <a:pt x="684" y="467"/>
                    <a:pt x="695" y="445"/>
                  </a:cubicBezTo>
                  <a:cubicBezTo>
                    <a:pt x="706" y="422"/>
                    <a:pt x="726" y="453"/>
                    <a:pt x="741" y="438"/>
                  </a:cubicBezTo>
                  <a:cubicBezTo>
                    <a:pt x="757" y="422"/>
                    <a:pt x="719" y="389"/>
                    <a:pt x="724" y="376"/>
                  </a:cubicBezTo>
                  <a:cubicBezTo>
                    <a:pt x="728" y="363"/>
                    <a:pt x="726" y="340"/>
                    <a:pt x="706" y="329"/>
                  </a:cubicBezTo>
                  <a:cubicBezTo>
                    <a:pt x="689" y="320"/>
                    <a:pt x="699" y="283"/>
                    <a:pt x="706" y="250"/>
                  </a:cubicBezTo>
                  <a:cubicBezTo>
                    <a:pt x="701" y="246"/>
                    <a:pt x="696" y="241"/>
                    <a:pt x="693" y="236"/>
                  </a:cubicBezTo>
                  <a:cubicBezTo>
                    <a:pt x="681" y="218"/>
                    <a:pt x="690" y="180"/>
                    <a:pt x="669" y="180"/>
                  </a:cubicBezTo>
                  <a:cubicBezTo>
                    <a:pt x="648" y="180"/>
                    <a:pt x="651" y="150"/>
                    <a:pt x="669" y="144"/>
                  </a:cubicBezTo>
                  <a:cubicBezTo>
                    <a:pt x="687" y="138"/>
                    <a:pt x="634" y="118"/>
                    <a:pt x="634" y="97"/>
                  </a:cubicBezTo>
                  <a:cubicBezTo>
                    <a:pt x="634" y="76"/>
                    <a:pt x="607" y="26"/>
                    <a:pt x="595" y="23"/>
                  </a:cubicBezTo>
                  <a:cubicBezTo>
                    <a:pt x="583" y="20"/>
                    <a:pt x="542" y="73"/>
                    <a:pt x="524" y="73"/>
                  </a:cubicBezTo>
                  <a:cubicBezTo>
                    <a:pt x="507" y="73"/>
                    <a:pt x="468" y="38"/>
                    <a:pt x="456" y="68"/>
                  </a:cubicBezTo>
                  <a:cubicBezTo>
                    <a:pt x="445" y="97"/>
                    <a:pt x="418" y="53"/>
                    <a:pt x="400" y="76"/>
                  </a:cubicBezTo>
                  <a:cubicBezTo>
                    <a:pt x="383" y="100"/>
                    <a:pt x="371" y="50"/>
                    <a:pt x="371" y="50"/>
                  </a:cubicBezTo>
                  <a:cubicBezTo>
                    <a:pt x="371" y="50"/>
                    <a:pt x="371" y="43"/>
                    <a:pt x="371" y="33"/>
                  </a:cubicBezTo>
                  <a:cubicBezTo>
                    <a:pt x="368" y="35"/>
                    <a:pt x="364" y="36"/>
                    <a:pt x="360" y="37"/>
                  </a:cubicBezTo>
                  <a:cubicBezTo>
                    <a:pt x="310" y="55"/>
                    <a:pt x="219" y="44"/>
                    <a:pt x="214" y="28"/>
                  </a:cubicBezTo>
                  <a:cubicBezTo>
                    <a:pt x="210" y="13"/>
                    <a:pt x="144" y="0"/>
                    <a:pt x="144" y="0"/>
                  </a:cubicBezTo>
                  <a:cubicBezTo>
                    <a:pt x="144" y="0"/>
                    <a:pt x="146" y="37"/>
                    <a:pt x="121" y="46"/>
                  </a:cubicBezTo>
                  <a:cubicBezTo>
                    <a:pt x="97" y="55"/>
                    <a:pt x="128" y="84"/>
                    <a:pt x="128" y="93"/>
                  </a:cubicBezTo>
                  <a:cubicBezTo>
                    <a:pt x="128" y="101"/>
                    <a:pt x="108" y="115"/>
                    <a:pt x="93" y="108"/>
                  </a:cubicBezTo>
                  <a:cubicBezTo>
                    <a:pt x="77" y="101"/>
                    <a:pt x="33" y="141"/>
                    <a:pt x="11" y="157"/>
                  </a:cubicBezTo>
                  <a:cubicBezTo>
                    <a:pt x="8" y="159"/>
                    <a:pt x="4" y="162"/>
                    <a:pt x="0" y="167"/>
                  </a:cubicBezTo>
                  <a:cubicBezTo>
                    <a:pt x="34" y="195"/>
                    <a:pt x="31" y="226"/>
                    <a:pt x="71" y="255"/>
                  </a:cubicBezTo>
                  <a:cubicBezTo>
                    <a:pt x="108" y="282"/>
                    <a:pt x="155" y="319"/>
                    <a:pt x="184" y="378"/>
                  </a:cubicBezTo>
                  <a:cubicBezTo>
                    <a:pt x="212" y="353"/>
                    <a:pt x="251" y="319"/>
                    <a:pt x="252" y="303"/>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61" name="Shape 3428">
              <a:extLst>
                <a:ext uri="{FF2B5EF4-FFF2-40B4-BE49-F238E27FC236}">
                  <a16:creationId xmlns:a16="http://schemas.microsoft.com/office/drawing/2014/main" id="{EC0356D4-9E32-04B7-EB5F-0D8F0A00271E}"/>
                </a:ext>
              </a:extLst>
            </p:cNvPr>
            <p:cNvSpPr/>
            <p:nvPr/>
          </p:nvSpPr>
          <p:spPr>
            <a:xfrm>
              <a:off x="11861648" y="9240944"/>
              <a:ext cx="167507" cy="158274"/>
            </a:xfrm>
            <a:custGeom>
              <a:avLst/>
              <a:gdLst/>
              <a:ahLst/>
              <a:cxnLst/>
              <a:rect l="0" t="0" r="0" b="0"/>
              <a:pathLst>
                <a:path w="421" h="400" extrusionOk="0">
                  <a:moveTo>
                    <a:pt x="339" y="232"/>
                  </a:moveTo>
                  <a:cubicBezTo>
                    <a:pt x="308" y="212"/>
                    <a:pt x="292" y="212"/>
                    <a:pt x="306" y="201"/>
                  </a:cubicBezTo>
                  <a:cubicBezTo>
                    <a:pt x="319" y="189"/>
                    <a:pt x="321" y="165"/>
                    <a:pt x="317" y="130"/>
                  </a:cubicBezTo>
                  <a:cubicBezTo>
                    <a:pt x="315" y="118"/>
                    <a:pt x="317" y="111"/>
                    <a:pt x="319" y="104"/>
                  </a:cubicBezTo>
                  <a:cubicBezTo>
                    <a:pt x="309" y="100"/>
                    <a:pt x="301" y="95"/>
                    <a:pt x="299" y="89"/>
                  </a:cubicBezTo>
                  <a:cubicBezTo>
                    <a:pt x="295" y="70"/>
                    <a:pt x="275" y="98"/>
                    <a:pt x="260" y="120"/>
                  </a:cubicBezTo>
                  <a:cubicBezTo>
                    <a:pt x="245" y="142"/>
                    <a:pt x="208" y="118"/>
                    <a:pt x="212" y="85"/>
                  </a:cubicBezTo>
                  <a:cubicBezTo>
                    <a:pt x="217" y="52"/>
                    <a:pt x="195" y="0"/>
                    <a:pt x="184" y="0"/>
                  </a:cubicBezTo>
                  <a:cubicBezTo>
                    <a:pt x="177" y="0"/>
                    <a:pt x="148" y="5"/>
                    <a:pt x="112" y="13"/>
                  </a:cubicBezTo>
                  <a:cubicBezTo>
                    <a:pt x="117" y="28"/>
                    <a:pt x="106" y="46"/>
                    <a:pt x="102" y="63"/>
                  </a:cubicBezTo>
                  <a:cubicBezTo>
                    <a:pt x="98" y="83"/>
                    <a:pt x="45" y="112"/>
                    <a:pt x="22" y="130"/>
                  </a:cubicBezTo>
                  <a:cubicBezTo>
                    <a:pt x="16" y="135"/>
                    <a:pt x="8" y="147"/>
                    <a:pt x="0" y="163"/>
                  </a:cubicBezTo>
                  <a:cubicBezTo>
                    <a:pt x="41" y="190"/>
                    <a:pt x="90" y="220"/>
                    <a:pt x="129" y="250"/>
                  </a:cubicBezTo>
                  <a:cubicBezTo>
                    <a:pt x="202" y="305"/>
                    <a:pt x="311" y="377"/>
                    <a:pt x="363" y="396"/>
                  </a:cubicBezTo>
                  <a:cubicBezTo>
                    <a:pt x="369" y="399"/>
                    <a:pt x="378" y="400"/>
                    <a:pt x="387" y="400"/>
                  </a:cubicBezTo>
                  <a:cubicBezTo>
                    <a:pt x="399" y="344"/>
                    <a:pt x="412" y="337"/>
                    <a:pt x="416" y="307"/>
                  </a:cubicBezTo>
                  <a:cubicBezTo>
                    <a:pt x="421" y="274"/>
                    <a:pt x="370" y="251"/>
                    <a:pt x="339" y="232"/>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62" name="Shape 3429">
              <a:extLst>
                <a:ext uri="{FF2B5EF4-FFF2-40B4-BE49-F238E27FC236}">
                  <a16:creationId xmlns:a16="http://schemas.microsoft.com/office/drawing/2014/main" id="{6DE23D2F-8BC9-A00B-CB27-3371A7AEA282}"/>
                </a:ext>
              </a:extLst>
            </p:cNvPr>
            <p:cNvSpPr/>
            <p:nvPr/>
          </p:nvSpPr>
          <p:spPr>
            <a:xfrm>
              <a:off x="11791744" y="9178954"/>
              <a:ext cx="117387" cy="126619"/>
            </a:xfrm>
            <a:custGeom>
              <a:avLst/>
              <a:gdLst/>
              <a:ahLst/>
              <a:cxnLst/>
              <a:rect l="0" t="0" r="0" b="0"/>
              <a:pathLst>
                <a:path w="294" h="317" extrusionOk="0">
                  <a:moveTo>
                    <a:pt x="276" y="217"/>
                  </a:moveTo>
                  <a:cubicBezTo>
                    <a:pt x="281" y="197"/>
                    <a:pt x="294" y="177"/>
                    <a:pt x="283" y="160"/>
                  </a:cubicBezTo>
                  <a:cubicBezTo>
                    <a:pt x="272" y="142"/>
                    <a:pt x="269" y="122"/>
                    <a:pt x="269" y="100"/>
                  </a:cubicBezTo>
                  <a:cubicBezTo>
                    <a:pt x="269" y="78"/>
                    <a:pt x="212" y="0"/>
                    <a:pt x="190" y="0"/>
                  </a:cubicBezTo>
                  <a:cubicBezTo>
                    <a:pt x="168" y="0"/>
                    <a:pt x="139" y="20"/>
                    <a:pt x="115" y="16"/>
                  </a:cubicBezTo>
                  <a:cubicBezTo>
                    <a:pt x="90" y="11"/>
                    <a:pt x="70" y="3"/>
                    <a:pt x="68" y="27"/>
                  </a:cubicBezTo>
                  <a:cubicBezTo>
                    <a:pt x="67" y="43"/>
                    <a:pt x="28" y="77"/>
                    <a:pt x="0" y="102"/>
                  </a:cubicBezTo>
                  <a:cubicBezTo>
                    <a:pt x="5" y="113"/>
                    <a:pt x="10" y="125"/>
                    <a:pt x="14" y="138"/>
                  </a:cubicBezTo>
                  <a:cubicBezTo>
                    <a:pt x="38" y="219"/>
                    <a:pt x="60" y="236"/>
                    <a:pt x="94" y="264"/>
                  </a:cubicBezTo>
                  <a:cubicBezTo>
                    <a:pt x="109" y="276"/>
                    <a:pt x="139" y="295"/>
                    <a:pt x="174" y="317"/>
                  </a:cubicBezTo>
                  <a:cubicBezTo>
                    <a:pt x="182" y="301"/>
                    <a:pt x="190" y="289"/>
                    <a:pt x="196" y="284"/>
                  </a:cubicBezTo>
                  <a:cubicBezTo>
                    <a:pt x="219" y="266"/>
                    <a:pt x="272" y="237"/>
                    <a:pt x="276" y="217"/>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63" name="Shape 3430">
              <a:extLst>
                <a:ext uri="{FF2B5EF4-FFF2-40B4-BE49-F238E27FC236}">
                  <a16:creationId xmlns:a16="http://schemas.microsoft.com/office/drawing/2014/main" id="{812442F1-F834-8A83-BA17-1F443BAE1E34}"/>
                </a:ext>
              </a:extLst>
            </p:cNvPr>
            <p:cNvSpPr/>
            <p:nvPr/>
          </p:nvSpPr>
          <p:spPr>
            <a:xfrm>
              <a:off x="11642702" y="8442979"/>
              <a:ext cx="335014" cy="270385"/>
            </a:xfrm>
            <a:custGeom>
              <a:avLst/>
              <a:gdLst/>
              <a:ahLst/>
              <a:cxnLst/>
              <a:rect l="0" t="0" r="0" b="0"/>
              <a:pathLst>
                <a:path w="840" h="680" extrusionOk="0">
                  <a:moveTo>
                    <a:pt x="393" y="524"/>
                  </a:moveTo>
                  <a:cubicBezTo>
                    <a:pt x="393" y="501"/>
                    <a:pt x="498" y="472"/>
                    <a:pt x="498" y="449"/>
                  </a:cubicBezTo>
                  <a:cubicBezTo>
                    <a:pt x="498" y="426"/>
                    <a:pt x="498" y="182"/>
                    <a:pt x="498" y="182"/>
                  </a:cubicBezTo>
                  <a:cubicBezTo>
                    <a:pt x="498" y="182"/>
                    <a:pt x="823" y="189"/>
                    <a:pt x="833" y="182"/>
                  </a:cubicBezTo>
                  <a:cubicBezTo>
                    <a:pt x="838" y="179"/>
                    <a:pt x="837" y="108"/>
                    <a:pt x="835" y="39"/>
                  </a:cubicBezTo>
                  <a:cubicBezTo>
                    <a:pt x="823" y="18"/>
                    <a:pt x="840" y="0"/>
                    <a:pt x="763" y="0"/>
                  </a:cubicBezTo>
                  <a:cubicBezTo>
                    <a:pt x="700" y="0"/>
                    <a:pt x="516" y="0"/>
                    <a:pt x="392" y="0"/>
                  </a:cubicBezTo>
                  <a:cubicBezTo>
                    <a:pt x="364" y="27"/>
                    <a:pt x="348" y="63"/>
                    <a:pt x="338" y="92"/>
                  </a:cubicBezTo>
                  <a:cubicBezTo>
                    <a:pt x="320" y="139"/>
                    <a:pt x="209" y="209"/>
                    <a:pt x="205" y="275"/>
                  </a:cubicBezTo>
                  <a:cubicBezTo>
                    <a:pt x="200" y="341"/>
                    <a:pt x="97" y="445"/>
                    <a:pt x="29" y="586"/>
                  </a:cubicBezTo>
                  <a:cubicBezTo>
                    <a:pt x="10" y="625"/>
                    <a:pt x="2" y="656"/>
                    <a:pt x="0" y="680"/>
                  </a:cubicBezTo>
                  <a:cubicBezTo>
                    <a:pt x="393" y="680"/>
                    <a:pt x="393" y="680"/>
                    <a:pt x="393" y="680"/>
                  </a:cubicBezTo>
                  <a:cubicBezTo>
                    <a:pt x="393" y="680"/>
                    <a:pt x="393" y="547"/>
                    <a:pt x="393" y="524"/>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64" name="Shape 3431">
              <a:extLst>
                <a:ext uri="{FF2B5EF4-FFF2-40B4-BE49-F238E27FC236}">
                  <a16:creationId xmlns:a16="http://schemas.microsoft.com/office/drawing/2014/main" id="{7CCB2AC0-C140-1DB3-8E6B-7E53585CC5CE}"/>
                </a:ext>
              </a:extLst>
            </p:cNvPr>
            <p:cNvSpPr/>
            <p:nvPr/>
          </p:nvSpPr>
          <p:spPr>
            <a:xfrm>
              <a:off x="11641383" y="8458806"/>
              <a:ext cx="481418" cy="527581"/>
            </a:xfrm>
            <a:custGeom>
              <a:avLst/>
              <a:gdLst/>
              <a:ahLst/>
              <a:cxnLst/>
              <a:rect l="0" t="0" r="0" b="0"/>
              <a:pathLst>
                <a:path w="1213" h="1328" extrusionOk="0">
                  <a:moveTo>
                    <a:pt x="96" y="1147"/>
                  </a:moveTo>
                  <a:cubicBezTo>
                    <a:pt x="131" y="1155"/>
                    <a:pt x="187" y="1147"/>
                    <a:pt x="187" y="1147"/>
                  </a:cubicBezTo>
                  <a:cubicBezTo>
                    <a:pt x="187" y="1147"/>
                    <a:pt x="236" y="1126"/>
                    <a:pt x="264" y="1140"/>
                  </a:cubicBezTo>
                  <a:cubicBezTo>
                    <a:pt x="292" y="1155"/>
                    <a:pt x="320" y="1190"/>
                    <a:pt x="320" y="1190"/>
                  </a:cubicBezTo>
                  <a:cubicBezTo>
                    <a:pt x="355" y="1190"/>
                    <a:pt x="355" y="1190"/>
                    <a:pt x="355" y="1190"/>
                  </a:cubicBezTo>
                  <a:cubicBezTo>
                    <a:pt x="355" y="1190"/>
                    <a:pt x="383" y="1267"/>
                    <a:pt x="425" y="1281"/>
                  </a:cubicBezTo>
                  <a:cubicBezTo>
                    <a:pt x="450" y="1289"/>
                    <a:pt x="464" y="1311"/>
                    <a:pt x="473" y="1328"/>
                  </a:cubicBezTo>
                  <a:cubicBezTo>
                    <a:pt x="503" y="1327"/>
                    <a:pt x="526" y="1317"/>
                    <a:pt x="526" y="1296"/>
                  </a:cubicBezTo>
                  <a:cubicBezTo>
                    <a:pt x="526" y="1269"/>
                    <a:pt x="539" y="1233"/>
                    <a:pt x="584" y="1273"/>
                  </a:cubicBezTo>
                  <a:cubicBezTo>
                    <a:pt x="629" y="1314"/>
                    <a:pt x="629" y="1278"/>
                    <a:pt x="638" y="1264"/>
                  </a:cubicBezTo>
                  <a:cubicBezTo>
                    <a:pt x="647" y="1251"/>
                    <a:pt x="678" y="1269"/>
                    <a:pt x="705" y="1269"/>
                  </a:cubicBezTo>
                  <a:cubicBezTo>
                    <a:pt x="732" y="1269"/>
                    <a:pt x="768" y="1251"/>
                    <a:pt x="768" y="1251"/>
                  </a:cubicBezTo>
                  <a:cubicBezTo>
                    <a:pt x="768" y="1251"/>
                    <a:pt x="1139" y="1255"/>
                    <a:pt x="1157" y="1247"/>
                  </a:cubicBezTo>
                  <a:cubicBezTo>
                    <a:pt x="1175" y="1238"/>
                    <a:pt x="1171" y="1161"/>
                    <a:pt x="1171" y="1161"/>
                  </a:cubicBezTo>
                  <a:cubicBezTo>
                    <a:pt x="1139" y="1130"/>
                    <a:pt x="1139" y="1130"/>
                    <a:pt x="1139" y="1130"/>
                  </a:cubicBezTo>
                  <a:cubicBezTo>
                    <a:pt x="1045" y="248"/>
                    <a:pt x="1045" y="248"/>
                    <a:pt x="1045" y="248"/>
                  </a:cubicBezTo>
                  <a:cubicBezTo>
                    <a:pt x="1213" y="248"/>
                    <a:pt x="1213" y="248"/>
                    <a:pt x="1213" y="248"/>
                  </a:cubicBezTo>
                  <a:cubicBezTo>
                    <a:pt x="1034" y="129"/>
                    <a:pt x="880" y="29"/>
                    <a:pt x="861" y="18"/>
                  </a:cubicBezTo>
                  <a:cubicBezTo>
                    <a:pt x="850" y="11"/>
                    <a:pt x="844" y="5"/>
                    <a:pt x="841" y="0"/>
                  </a:cubicBezTo>
                  <a:cubicBezTo>
                    <a:pt x="843" y="69"/>
                    <a:pt x="844" y="140"/>
                    <a:pt x="839" y="143"/>
                  </a:cubicBezTo>
                  <a:cubicBezTo>
                    <a:pt x="829" y="150"/>
                    <a:pt x="504" y="143"/>
                    <a:pt x="504" y="143"/>
                  </a:cubicBezTo>
                  <a:cubicBezTo>
                    <a:pt x="504" y="143"/>
                    <a:pt x="504" y="387"/>
                    <a:pt x="504" y="410"/>
                  </a:cubicBezTo>
                  <a:cubicBezTo>
                    <a:pt x="504" y="433"/>
                    <a:pt x="399" y="462"/>
                    <a:pt x="399" y="485"/>
                  </a:cubicBezTo>
                  <a:cubicBezTo>
                    <a:pt x="399" y="508"/>
                    <a:pt x="399" y="641"/>
                    <a:pt x="399" y="641"/>
                  </a:cubicBezTo>
                  <a:cubicBezTo>
                    <a:pt x="6" y="641"/>
                    <a:pt x="6" y="641"/>
                    <a:pt x="6" y="641"/>
                  </a:cubicBezTo>
                  <a:cubicBezTo>
                    <a:pt x="0" y="706"/>
                    <a:pt x="39" y="728"/>
                    <a:pt x="62" y="754"/>
                  </a:cubicBezTo>
                  <a:cubicBezTo>
                    <a:pt x="93" y="789"/>
                    <a:pt x="38" y="851"/>
                    <a:pt x="84" y="915"/>
                  </a:cubicBezTo>
                  <a:cubicBezTo>
                    <a:pt x="129" y="978"/>
                    <a:pt x="73" y="1076"/>
                    <a:pt x="51" y="1111"/>
                  </a:cubicBezTo>
                  <a:cubicBezTo>
                    <a:pt x="39" y="1130"/>
                    <a:pt x="38" y="1164"/>
                    <a:pt x="34" y="1198"/>
                  </a:cubicBezTo>
                  <a:cubicBezTo>
                    <a:pt x="36" y="1198"/>
                    <a:pt x="38" y="1197"/>
                    <a:pt x="39" y="1197"/>
                  </a:cubicBezTo>
                  <a:cubicBezTo>
                    <a:pt x="68" y="1190"/>
                    <a:pt x="61" y="1140"/>
                    <a:pt x="96" y="1147"/>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65" name="Shape 3432">
              <a:extLst>
                <a:ext uri="{FF2B5EF4-FFF2-40B4-BE49-F238E27FC236}">
                  <a16:creationId xmlns:a16="http://schemas.microsoft.com/office/drawing/2014/main" id="{DCF2B723-8D92-618A-730D-FDCD1D734E91}"/>
                </a:ext>
              </a:extLst>
            </p:cNvPr>
            <p:cNvSpPr/>
            <p:nvPr/>
          </p:nvSpPr>
          <p:spPr>
            <a:xfrm>
              <a:off x="11828674" y="8557727"/>
              <a:ext cx="663433" cy="619907"/>
            </a:xfrm>
            <a:custGeom>
              <a:avLst/>
              <a:gdLst/>
              <a:ahLst/>
              <a:cxnLst/>
              <a:rect l="0" t="0" r="0" b="0"/>
              <a:pathLst>
                <a:path w="1669" h="1561" extrusionOk="0">
                  <a:moveTo>
                    <a:pt x="1581" y="647"/>
                  </a:moveTo>
                  <a:cubicBezTo>
                    <a:pt x="1581" y="647"/>
                    <a:pt x="1581" y="570"/>
                    <a:pt x="1531" y="542"/>
                  </a:cubicBezTo>
                  <a:cubicBezTo>
                    <a:pt x="1482" y="514"/>
                    <a:pt x="1419" y="507"/>
                    <a:pt x="1419" y="507"/>
                  </a:cubicBezTo>
                  <a:cubicBezTo>
                    <a:pt x="1419" y="507"/>
                    <a:pt x="1384" y="443"/>
                    <a:pt x="1356" y="415"/>
                  </a:cubicBezTo>
                  <a:cubicBezTo>
                    <a:pt x="1339" y="398"/>
                    <a:pt x="1011" y="179"/>
                    <a:pt x="740" y="0"/>
                  </a:cubicBezTo>
                  <a:cubicBezTo>
                    <a:pt x="572" y="0"/>
                    <a:pt x="572" y="0"/>
                    <a:pt x="572" y="0"/>
                  </a:cubicBezTo>
                  <a:cubicBezTo>
                    <a:pt x="666" y="882"/>
                    <a:pt x="666" y="882"/>
                    <a:pt x="666" y="882"/>
                  </a:cubicBezTo>
                  <a:cubicBezTo>
                    <a:pt x="698" y="913"/>
                    <a:pt x="698" y="913"/>
                    <a:pt x="698" y="913"/>
                  </a:cubicBezTo>
                  <a:cubicBezTo>
                    <a:pt x="698" y="913"/>
                    <a:pt x="702" y="990"/>
                    <a:pt x="684" y="999"/>
                  </a:cubicBezTo>
                  <a:cubicBezTo>
                    <a:pt x="666" y="1007"/>
                    <a:pt x="295" y="1003"/>
                    <a:pt x="295" y="1003"/>
                  </a:cubicBezTo>
                  <a:cubicBezTo>
                    <a:pt x="295" y="1003"/>
                    <a:pt x="259" y="1021"/>
                    <a:pt x="232" y="1021"/>
                  </a:cubicBezTo>
                  <a:cubicBezTo>
                    <a:pt x="205" y="1021"/>
                    <a:pt x="174" y="1003"/>
                    <a:pt x="165" y="1016"/>
                  </a:cubicBezTo>
                  <a:cubicBezTo>
                    <a:pt x="156" y="1030"/>
                    <a:pt x="156" y="1066"/>
                    <a:pt x="111" y="1025"/>
                  </a:cubicBezTo>
                  <a:cubicBezTo>
                    <a:pt x="66" y="985"/>
                    <a:pt x="53" y="1021"/>
                    <a:pt x="53" y="1048"/>
                  </a:cubicBezTo>
                  <a:cubicBezTo>
                    <a:pt x="53" y="1069"/>
                    <a:pt x="30" y="1079"/>
                    <a:pt x="0" y="1080"/>
                  </a:cubicBezTo>
                  <a:cubicBezTo>
                    <a:pt x="6" y="1093"/>
                    <a:pt x="9" y="1103"/>
                    <a:pt x="9" y="1103"/>
                  </a:cubicBezTo>
                  <a:cubicBezTo>
                    <a:pt x="27" y="1130"/>
                    <a:pt x="27" y="1130"/>
                    <a:pt x="27" y="1130"/>
                  </a:cubicBezTo>
                  <a:cubicBezTo>
                    <a:pt x="27" y="1130"/>
                    <a:pt x="24" y="1174"/>
                    <a:pt x="42" y="1192"/>
                  </a:cubicBezTo>
                  <a:cubicBezTo>
                    <a:pt x="59" y="1210"/>
                    <a:pt x="92" y="1242"/>
                    <a:pt x="95" y="1257"/>
                  </a:cubicBezTo>
                  <a:cubicBezTo>
                    <a:pt x="98" y="1272"/>
                    <a:pt x="95" y="1337"/>
                    <a:pt x="95" y="1337"/>
                  </a:cubicBezTo>
                  <a:cubicBezTo>
                    <a:pt x="95" y="1337"/>
                    <a:pt x="107" y="1387"/>
                    <a:pt x="124" y="1363"/>
                  </a:cubicBezTo>
                  <a:cubicBezTo>
                    <a:pt x="142" y="1340"/>
                    <a:pt x="169" y="1384"/>
                    <a:pt x="180" y="1355"/>
                  </a:cubicBezTo>
                  <a:cubicBezTo>
                    <a:pt x="192" y="1325"/>
                    <a:pt x="231" y="1360"/>
                    <a:pt x="248" y="1360"/>
                  </a:cubicBezTo>
                  <a:cubicBezTo>
                    <a:pt x="266" y="1360"/>
                    <a:pt x="307" y="1307"/>
                    <a:pt x="319" y="1310"/>
                  </a:cubicBezTo>
                  <a:cubicBezTo>
                    <a:pt x="331" y="1313"/>
                    <a:pt x="358" y="1363"/>
                    <a:pt x="358" y="1384"/>
                  </a:cubicBezTo>
                  <a:cubicBezTo>
                    <a:pt x="358" y="1405"/>
                    <a:pt x="411" y="1425"/>
                    <a:pt x="393" y="1431"/>
                  </a:cubicBezTo>
                  <a:cubicBezTo>
                    <a:pt x="375" y="1437"/>
                    <a:pt x="372" y="1467"/>
                    <a:pt x="393" y="1467"/>
                  </a:cubicBezTo>
                  <a:cubicBezTo>
                    <a:pt x="414" y="1467"/>
                    <a:pt x="405" y="1505"/>
                    <a:pt x="417" y="1523"/>
                  </a:cubicBezTo>
                  <a:cubicBezTo>
                    <a:pt x="428" y="1540"/>
                    <a:pt x="452" y="1555"/>
                    <a:pt x="464" y="1529"/>
                  </a:cubicBezTo>
                  <a:cubicBezTo>
                    <a:pt x="476" y="1502"/>
                    <a:pt x="502" y="1526"/>
                    <a:pt x="514" y="1543"/>
                  </a:cubicBezTo>
                  <a:cubicBezTo>
                    <a:pt x="526" y="1561"/>
                    <a:pt x="564" y="1540"/>
                    <a:pt x="570" y="1517"/>
                  </a:cubicBezTo>
                  <a:cubicBezTo>
                    <a:pt x="576" y="1493"/>
                    <a:pt x="623" y="1484"/>
                    <a:pt x="620" y="1511"/>
                  </a:cubicBezTo>
                  <a:cubicBezTo>
                    <a:pt x="617" y="1538"/>
                    <a:pt x="626" y="1543"/>
                    <a:pt x="656" y="1523"/>
                  </a:cubicBezTo>
                  <a:cubicBezTo>
                    <a:pt x="665" y="1516"/>
                    <a:pt x="674" y="1516"/>
                    <a:pt x="684" y="1517"/>
                  </a:cubicBezTo>
                  <a:cubicBezTo>
                    <a:pt x="694" y="1483"/>
                    <a:pt x="706" y="1451"/>
                    <a:pt x="712" y="1440"/>
                  </a:cubicBezTo>
                  <a:cubicBezTo>
                    <a:pt x="721" y="1422"/>
                    <a:pt x="691" y="1381"/>
                    <a:pt x="706" y="1375"/>
                  </a:cubicBezTo>
                  <a:cubicBezTo>
                    <a:pt x="721" y="1369"/>
                    <a:pt x="771" y="1381"/>
                    <a:pt x="785" y="1340"/>
                  </a:cubicBezTo>
                  <a:cubicBezTo>
                    <a:pt x="800" y="1298"/>
                    <a:pt x="818" y="1278"/>
                    <a:pt x="818" y="1278"/>
                  </a:cubicBezTo>
                  <a:cubicBezTo>
                    <a:pt x="818" y="1278"/>
                    <a:pt x="824" y="1189"/>
                    <a:pt x="850" y="1204"/>
                  </a:cubicBezTo>
                  <a:cubicBezTo>
                    <a:pt x="877" y="1219"/>
                    <a:pt x="909" y="1242"/>
                    <a:pt x="912" y="1207"/>
                  </a:cubicBezTo>
                  <a:cubicBezTo>
                    <a:pt x="915" y="1171"/>
                    <a:pt x="948" y="1192"/>
                    <a:pt x="957" y="1160"/>
                  </a:cubicBezTo>
                  <a:cubicBezTo>
                    <a:pt x="966" y="1127"/>
                    <a:pt x="983" y="1130"/>
                    <a:pt x="1004" y="1136"/>
                  </a:cubicBezTo>
                  <a:cubicBezTo>
                    <a:pt x="1025" y="1142"/>
                    <a:pt x="1042" y="1133"/>
                    <a:pt x="1042" y="1115"/>
                  </a:cubicBezTo>
                  <a:cubicBezTo>
                    <a:pt x="1042" y="1098"/>
                    <a:pt x="1089" y="1107"/>
                    <a:pt x="1128" y="1080"/>
                  </a:cubicBezTo>
                  <a:cubicBezTo>
                    <a:pt x="1166" y="1053"/>
                    <a:pt x="1187" y="1033"/>
                    <a:pt x="1202" y="1048"/>
                  </a:cubicBezTo>
                  <a:cubicBezTo>
                    <a:pt x="1216" y="1062"/>
                    <a:pt x="1314" y="1059"/>
                    <a:pt x="1329" y="1053"/>
                  </a:cubicBezTo>
                  <a:cubicBezTo>
                    <a:pt x="1343" y="1048"/>
                    <a:pt x="1373" y="1021"/>
                    <a:pt x="1408" y="1027"/>
                  </a:cubicBezTo>
                  <a:cubicBezTo>
                    <a:pt x="1444" y="1033"/>
                    <a:pt x="1529" y="1012"/>
                    <a:pt x="1565" y="1012"/>
                  </a:cubicBezTo>
                  <a:cubicBezTo>
                    <a:pt x="1600" y="1012"/>
                    <a:pt x="1615" y="980"/>
                    <a:pt x="1627" y="968"/>
                  </a:cubicBezTo>
                  <a:cubicBezTo>
                    <a:pt x="1638" y="956"/>
                    <a:pt x="1647" y="903"/>
                    <a:pt x="1659" y="894"/>
                  </a:cubicBezTo>
                  <a:cubicBezTo>
                    <a:pt x="1669" y="887"/>
                    <a:pt x="1667" y="702"/>
                    <a:pt x="1666" y="629"/>
                  </a:cubicBezTo>
                  <a:cubicBezTo>
                    <a:pt x="1630" y="636"/>
                    <a:pt x="1581" y="647"/>
                    <a:pt x="1581" y="647"/>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66" name="Shape 3433">
              <a:extLst>
                <a:ext uri="{FF2B5EF4-FFF2-40B4-BE49-F238E27FC236}">
                  <a16:creationId xmlns:a16="http://schemas.microsoft.com/office/drawing/2014/main" id="{A93B55F9-1E17-6990-919F-693C7C2D33D8}"/>
                </a:ext>
              </a:extLst>
            </p:cNvPr>
            <p:cNvSpPr/>
            <p:nvPr/>
          </p:nvSpPr>
          <p:spPr>
            <a:xfrm>
              <a:off x="12100378" y="8967921"/>
              <a:ext cx="327100" cy="233454"/>
            </a:xfrm>
            <a:custGeom>
              <a:avLst/>
              <a:gdLst/>
              <a:ahLst/>
              <a:cxnLst/>
              <a:rect l="0" t="0" r="0" b="0"/>
              <a:pathLst>
                <a:path w="822" h="587" extrusionOk="0">
                  <a:moveTo>
                    <a:pt x="816" y="329"/>
                  </a:moveTo>
                  <a:cubicBezTo>
                    <a:pt x="801" y="315"/>
                    <a:pt x="780" y="311"/>
                    <a:pt x="775" y="311"/>
                  </a:cubicBezTo>
                  <a:cubicBezTo>
                    <a:pt x="766" y="311"/>
                    <a:pt x="773" y="263"/>
                    <a:pt x="769" y="256"/>
                  </a:cubicBezTo>
                  <a:cubicBezTo>
                    <a:pt x="764" y="249"/>
                    <a:pt x="735" y="269"/>
                    <a:pt x="718" y="263"/>
                  </a:cubicBezTo>
                  <a:cubicBezTo>
                    <a:pt x="700" y="256"/>
                    <a:pt x="693" y="227"/>
                    <a:pt x="678" y="227"/>
                  </a:cubicBezTo>
                  <a:cubicBezTo>
                    <a:pt x="662" y="227"/>
                    <a:pt x="660" y="209"/>
                    <a:pt x="660" y="189"/>
                  </a:cubicBezTo>
                  <a:cubicBezTo>
                    <a:pt x="660" y="169"/>
                    <a:pt x="631" y="150"/>
                    <a:pt x="614" y="136"/>
                  </a:cubicBezTo>
                  <a:cubicBezTo>
                    <a:pt x="596" y="123"/>
                    <a:pt x="591" y="85"/>
                    <a:pt x="580" y="79"/>
                  </a:cubicBezTo>
                  <a:cubicBezTo>
                    <a:pt x="574" y="75"/>
                    <a:pt x="576" y="48"/>
                    <a:pt x="580" y="25"/>
                  </a:cubicBezTo>
                  <a:cubicBezTo>
                    <a:pt x="552" y="25"/>
                    <a:pt x="525" y="22"/>
                    <a:pt x="518" y="15"/>
                  </a:cubicBezTo>
                  <a:cubicBezTo>
                    <a:pt x="503" y="0"/>
                    <a:pt x="482" y="20"/>
                    <a:pt x="444" y="47"/>
                  </a:cubicBezTo>
                  <a:cubicBezTo>
                    <a:pt x="405" y="74"/>
                    <a:pt x="358" y="65"/>
                    <a:pt x="358" y="82"/>
                  </a:cubicBezTo>
                  <a:cubicBezTo>
                    <a:pt x="358" y="100"/>
                    <a:pt x="341" y="109"/>
                    <a:pt x="320" y="103"/>
                  </a:cubicBezTo>
                  <a:cubicBezTo>
                    <a:pt x="299" y="97"/>
                    <a:pt x="282" y="94"/>
                    <a:pt x="273" y="127"/>
                  </a:cubicBezTo>
                  <a:cubicBezTo>
                    <a:pt x="264" y="159"/>
                    <a:pt x="231" y="138"/>
                    <a:pt x="228" y="174"/>
                  </a:cubicBezTo>
                  <a:cubicBezTo>
                    <a:pt x="225" y="209"/>
                    <a:pt x="193" y="186"/>
                    <a:pt x="166" y="171"/>
                  </a:cubicBezTo>
                  <a:cubicBezTo>
                    <a:pt x="140" y="156"/>
                    <a:pt x="134" y="245"/>
                    <a:pt x="134" y="245"/>
                  </a:cubicBezTo>
                  <a:cubicBezTo>
                    <a:pt x="134" y="245"/>
                    <a:pt x="116" y="265"/>
                    <a:pt x="101" y="307"/>
                  </a:cubicBezTo>
                  <a:cubicBezTo>
                    <a:pt x="87" y="348"/>
                    <a:pt x="37" y="336"/>
                    <a:pt x="22" y="342"/>
                  </a:cubicBezTo>
                  <a:cubicBezTo>
                    <a:pt x="7" y="348"/>
                    <a:pt x="37" y="389"/>
                    <a:pt x="28" y="407"/>
                  </a:cubicBezTo>
                  <a:cubicBezTo>
                    <a:pt x="22" y="418"/>
                    <a:pt x="10" y="450"/>
                    <a:pt x="0" y="484"/>
                  </a:cubicBezTo>
                  <a:cubicBezTo>
                    <a:pt x="22" y="488"/>
                    <a:pt x="42" y="506"/>
                    <a:pt x="48" y="516"/>
                  </a:cubicBezTo>
                  <a:cubicBezTo>
                    <a:pt x="57" y="531"/>
                    <a:pt x="110" y="587"/>
                    <a:pt x="137" y="558"/>
                  </a:cubicBezTo>
                  <a:cubicBezTo>
                    <a:pt x="164" y="528"/>
                    <a:pt x="237" y="525"/>
                    <a:pt x="255" y="543"/>
                  </a:cubicBezTo>
                  <a:cubicBezTo>
                    <a:pt x="273" y="561"/>
                    <a:pt x="285" y="552"/>
                    <a:pt x="287" y="534"/>
                  </a:cubicBezTo>
                  <a:cubicBezTo>
                    <a:pt x="290" y="516"/>
                    <a:pt x="258" y="451"/>
                    <a:pt x="270" y="434"/>
                  </a:cubicBezTo>
                  <a:cubicBezTo>
                    <a:pt x="282" y="416"/>
                    <a:pt x="512" y="425"/>
                    <a:pt x="521" y="440"/>
                  </a:cubicBezTo>
                  <a:cubicBezTo>
                    <a:pt x="529" y="454"/>
                    <a:pt x="529" y="410"/>
                    <a:pt x="559" y="413"/>
                  </a:cubicBezTo>
                  <a:cubicBezTo>
                    <a:pt x="588" y="416"/>
                    <a:pt x="633" y="431"/>
                    <a:pt x="651" y="425"/>
                  </a:cubicBezTo>
                  <a:cubicBezTo>
                    <a:pt x="668" y="419"/>
                    <a:pt x="689" y="386"/>
                    <a:pt x="707" y="386"/>
                  </a:cubicBezTo>
                  <a:cubicBezTo>
                    <a:pt x="724" y="386"/>
                    <a:pt x="777" y="384"/>
                    <a:pt x="789" y="369"/>
                  </a:cubicBezTo>
                  <a:cubicBezTo>
                    <a:pt x="801" y="354"/>
                    <a:pt x="822" y="354"/>
                    <a:pt x="816" y="330"/>
                  </a:cubicBezTo>
                  <a:cubicBezTo>
                    <a:pt x="816" y="330"/>
                    <a:pt x="816" y="330"/>
                    <a:pt x="816" y="329"/>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67" name="Shape 3434">
              <a:extLst>
                <a:ext uri="{FF2B5EF4-FFF2-40B4-BE49-F238E27FC236}">
                  <a16:creationId xmlns:a16="http://schemas.microsoft.com/office/drawing/2014/main" id="{F894AC2A-6E50-3AB4-13DD-223792601739}"/>
                </a:ext>
              </a:extLst>
            </p:cNvPr>
            <p:cNvSpPr/>
            <p:nvPr/>
          </p:nvSpPr>
          <p:spPr>
            <a:xfrm>
              <a:off x="12328557" y="8622356"/>
              <a:ext cx="617269" cy="481417"/>
            </a:xfrm>
            <a:custGeom>
              <a:avLst/>
              <a:gdLst/>
              <a:ahLst/>
              <a:cxnLst/>
              <a:rect l="0" t="0" r="0" b="0"/>
              <a:pathLst>
                <a:path w="1552" h="1212" extrusionOk="0">
                  <a:moveTo>
                    <a:pt x="1481" y="176"/>
                  </a:moveTo>
                  <a:cubicBezTo>
                    <a:pt x="1481" y="162"/>
                    <a:pt x="1478" y="96"/>
                    <a:pt x="1476" y="48"/>
                  </a:cubicBezTo>
                  <a:cubicBezTo>
                    <a:pt x="1396" y="91"/>
                    <a:pt x="1396" y="91"/>
                    <a:pt x="1396" y="91"/>
                  </a:cubicBezTo>
                  <a:cubicBezTo>
                    <a:pt x="1396" y="91"/>
                    <a:pt x="1375" y="56"/>
                    <a:pt x="1333" y="28"/>
                  </a:cubicBezTo>
                  <a:cubicBezTo>
                    <a:pt x="1291" y="0"/>
                    <a:pt x="1186" y="0"/>
                    <a:pt x="1186" y="0"/>
                  </a:cubicBezTo>
                  <a:cubicBezTo>
                    <a:pt x="758" y="266"/>
                    <a:pt x="758" y="266"/>
                    <a:pt x="758" y="266"/>
                  </a:cubicBezTo>
                  <a:cubicBezTo>
                    <a:pt x="575" y="414"/>
                    <a:pt x="575" y="414"/>
                    <a:pt x="575" y="414"/>
                  </a:cubicBezTo>
                  <a:cubicBezTo>
                    <a:pt x="575" y="414"/>
                    <a:pt x="456" y="456"/>
                    <a:pt x="421" y="463"/>
                  </a:cubicBezTo>
                  <a:cubicBezTo>
                    <a:pt x="417" y="464"/>
                    <a:pt x="412" y="464"/>
                    <a:pt x="408" y="466"/>
                  </a:cubicBezTo>
                  <a:cubicBezTo>
                    <a:pt x="409" y="539"/>
                    <a:pt x="411" y="724"/>
                    <a:pt x="401" y="731"/>
                  </a:cubicBezTo>
                  <a:cubicBezTo>
                    <a:pt x="389" y="740"/>
                    <a:pt x="380" y="793"/>
                    <a:pt x="369" y="805"/>
                  </a:cubicBezTo>
                  <a:cubicBezTo>
                    <a:pt x="357" y="817"/>
                    <a:pt x="342" y="849"/>
                    <a:pt x="307" y="849"/>
                  </a:cubicBezTo>
                  <a:cubicBezTo>
                    <a:pt x="271" y="849"/>
                    <a:pt x="186" y="870"/>
                    <a:pt x="150" y="864"/>
                  </a:cubicBezTo>
                  <a:cubicBezTo>
                    <a:pt x="115" y="858"/>
                    <a:pt x="85" y="885"/>
                    <a:pt x="71" y="890"/>
                  </a:cubicBezTo>
                  <a:cubicBezTo>
                    <a:pt x="63" y="893"/>
                    <a:pt x="34" y="896"/>
                    <a:pt x="6" y="895"/>
                  </a:cubicBezTo>
                  <a:cubicBezTo>
                    <a:pt x="2" y="918"/>
                    <a:pt x="0" y="945"/>
                    <a:pt x="6" y="949"/>
                  </a:cubicBezTo>
                  <a:cubicBezTo>
                    <a:pt x="17" y="955"/>
                    <a:pt x="22" y="993"/>
                    <a:pt x="40" y="1006"/>
                  </a:cubicBezTo>
                  <a:cubicBezTo>
                    <a:pt x="57" y="1020"/>
                    <a:pt x="86" y="1039"/>
                    <a:pt x="86" y="1059"/>
                  </a:cubicBezTo>
                  <a:cubicBezTo>
                    <a:pt x="86" y="1079"/>
                    <a:pt x="88" y="1097"/>
                    <a:pt x="104" y="1097"/>
                  </a:cubicBezTo>
                  <a:cubicBezTo>
                    <a:pt x="119" y="1097"/>
                    <a:pt x="126" y="1126"/>
                    <a:pt x="144" y="1133"/>
                  </a:cubicBezTo>
                  <a:cubicBezTo>
                    <a:pt x="161" y="1139"/>
                    <a:pt x="190" y="1119"/>
                    <a:pt x="195" y="1126"/>
                  </a:cubicBezTo>
                  <a:cubicBezTo>
                    <a:pt x="199" y="1133"/>
                    <a:pt x="192" y="1181"/>
                    <a:pt x="201" y="1181"/>
                  </a:cubicBezTo>
                  <a:cubicBezTo>
                    <a:pt x="206" y="1181"/>
                    <a:pt x="227" y="1185"/>
                    <a:pt x="242" y="1199"/>
                  </a:cubicBezTo>
                  <a:cubicBezTo>
                    <a:pt x="236" y="1176"/>
                    <a:pt x="248" y="1144"/>
                    <a:pt x="277" y="1153"/>
                  </a:cubicBezTo>
                  <a:cubicBezTo>
                    <a:pt x="307" y="1162"/>
                    <a:pt x="283" y="1189"/>
                    <a:pt x="310" y="1200"/>
                  </a:cubicBezTo>
                  <a:cubicBezTo>
                    <a:pt x="336" y="1212"/>
                    <a:pt x="351" y="1203"/>
                    <a:pt x="351" y="1183"/>
                  </a:cubicBezTo>
                  <a:cubicBezTo>
                    <a:pt x="351" y="1162"/>
                    <a:pt x="386" y="1121"/>
                    <a:pt x="395" y="1112"/>
                  </a:cubicBezTo>
                  <a:cubicBezTo>
                    <a:pt x="404" y="1103"/>
                    <a:pt x="401" y="1047"/>
                    <a:pt x="419" y="1032"/>
                  </a:cubicBezTo>
                  <a:cubicBezTo>
                    <a:pt x="437" y="1017"/>
                    <a:pt x="490" y="1029"/>
                    <a:pt x="510" y="1032"/>
                  </a:cubicBezTo>
                  <a:cubicBezTo>
                    <a:pt x="531" y="1035"/>
                    <a:pt x="546" y="991"/>
                    <a:pt x="569" y="1011"/>
                  </a:cubicBezTo>
                  <a:cubicBezTo>
                    <a:pt x="593" y="1032"/>
                    <a:pt x="631" y="1014"/>
                    <a:pt x="649" y="1035"/>
                  </a:cubicBezTo>
                  <a:cubicBezTo>
                    <a:pt x="667" y="1056"/>
                    <a:pt x="676" y="1106"/>
                    <a:pt x="705" y="1088"/>
                  </a:cubicBezTo>
                  <a:cubicBezTo>
                    <a:pt x="735" y="1070"/>
                    <a:pt x="770" y="1065"/>
                    <a:pt x="788" y="1065"/>
                  </a:cubicBezTo>
                  <a:cubicBezTo>
                    <a:pt x="805" y="1065"/>
                    <a:pt x="847" y="1100"/>
                    <a:pt x="865" y="1106"/>
                  </a:cubicBezTo>
                  <a:cubicBezTo>
                    <a:pt x="882" y="1112"/>
                    <a:pt x="941" y="1118"/>
                    <a:pt x="962" y="1106"/>
                  </a:cubicBezTo>
                  <a:cubicBezTo>
                    <a:pt x="983" y="1094"/>
                    <a:pt x="1009" y="1056"/>
                    <a:pt x="1036" y="1059"/>
                  </a:cubicBezTo>
                  <a:cubicBezTo>
                    <a:pt x="1062" y="1062"/>
                    <a:pt x="1145" y="1053"/>
                    <a:pt x="1163" y="1062"/>
                  </a:cubicBezTo>
                  <a:cubicBezTo>
                    <a:pt x="1180" y="1070"/>
                    <a:pt x="1219" y="1091"/>
                    <a:pt x="1245" y="1082"/>
                  </a:cubicBezTo>
                  <a:cubicBezTo>
                    <a:pt x="1272" y="1073"/>
                    <a:pt x="1295" y="1023"/>
                    <a:pt x="1316" y="1017"/>
                  </a:cubicBezTo>
                  <a:cubicBezTo>
                    <a:pt x="1323" y="1016"/>
                    <a:pt x="1327" y="1016"/>
                    <a:pt x="1330" y="1017"/>
                  </a:cubicBezTo>
                  <a:cubicBezTo>
                    <a:pt x="1331" y="1006"/>
                    <a:pt x="1331" y="995"/>
                    <a:pt x="1331" y="985"/>
                  </a:cubicBezTo>
                  <a:cubicBezTo>
                    <a:pt x="1331" y="932"/>
                    <a:pt x="1343" y="952"/>
                    <a:pt x="1352" y="899"/>
                  </a:cubicBezTo>
                  <a:cubicBezTo>
                    <a:pt x="1360" y="846"/>
                    <a:pt x="1499" y="708"/>
                    <a:pt x="1511" y="699"/>
                  </a:cubicBezTo>
                  <a:cubicBezTo>
                    <a:pt x="1523" y="690"/>
                    <a:pt x="1523" y="480"/>
                    <a:pt x="1523" y="451"/>
                  </a:cubicBezTo>
                  <a:cubicBezTo>
                    <a:pt x="1523" y="421"/>
                    <a:pt x="1529" y="386"/>
                    <a:pt x="1540" y="344"/>
                  </a:cubicBezTo>
                  <a:cubicBezTo>
                    <a:pt x="1552" y="303"/>
                    <a:pt x="1520" y="306"/>
                    <a:pt x="1523" y="268"/>
                  </a:cubicBezTo>
                  <a:cubicBezTo>
                    <a:pt x="1526" y="229"/>
                    <a:pt x="1481" y="200"/>
                    <a:pt x="1481" y="176"/>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68" name="Shape 3435">
              <a:extLst>
                <a:ext uri="{FF2B5EF4-FFF2-40B4-BE49-F238E27FC236}">
                  <a16:creationId xmlns:a16="http://schemas.microsoft.com/office/drawing/2014/main" id="{C474E61B-A5BF-4170-AEF8-025B13AFE794}"/>
                </a:ext>
              </a:extLst>
            </p:cNvPr>
            <p:cNvSpPr/>
            <p:nvPr/>
          </p:nvSpPr>
          <p:spPr>
            <a:xfrm>
              <a:off x="12858775" y="8622356"/>
              <a:ext cx="398323" cy="660794"/>
            </a:xfrm>
            <a:custGeom>
              <a:avLst/>
              <a:gdLst/>
              <a:ahLst/>
              <a:cxnLst/>
              <a:rect l="0" t="0" r="0" b="0"/>
              <a:pathLst>
                <a:path w="1003" h="1661" extrusionOk="0">
                  <a:moveTo>
                    <a:pt x="997" y="409"/>
                  </a:moveTo>
                  <a:cubicBezTo>
                    <a:pt x="235" y="0"/>
                    <a:pt x="235" y="0"/>
                    <a:pt x="235" y="0"/>
                  </a:cubicBezTo>
                  <a:cubicBezTo>
                    <a:pt x="146" y="48"/>
                    <a:pt x="146" y="48"/>
                    <a:pt x="146" y="48"/>
                  </a:cubicBezTo>
                  <a:cubicBezTo>
                    <a:pt x="148" y="96"/>
                    <a:pt x="151" y="162"/>
                    <a:pt x="151" y="176"/>
                  </a:cubicBezTo>
                  <a:cubicBezTo>
                    <a:pt x="151" y="200"/>
                    <a:pt x="196" y="229"/>
                    <a:pt x="193" y="268"/>
                  </a:cubicBezTo>
                  <a:cubicBezTo>
                    <a:pt x="190" y="306"/>
                    <a:pt x="222" y="303"/>
                    <a:pt x="210" y="344"/>
                  </a:cubicBezTo>
                  <a:cubicBezTo>
                    <a:pt x="199" y="386"/>
                    <a:pt x="193" y="421"/>
                    <a:pt x="193" y="451"/>
                  </a:cubicBezTo>
                  <a:cubicBezTo>
                    <a:pt x="193" y="480"/>
                    <a:pt x="193" y="690"/>
                    <a:pt x="181" y="699"/>
                  </a:cubicBezTo>
                  <a:cubicBezTo>
                    <a:pt x="169" y="708"/>
                    <a:pt x="30" y="846"/>
                    <a:pt x="22" y="899"/>
                  </a:cubicBezTo>
                  <a:cubicBezTo>
                    <a:pt x="13" y="952"/>
                    <a:pt x="1" y="932"/>
                    <a:pt x="1" y="985"/>
                  </a:cubicBezTo>
                  <a:cubicBezTo>
                    <a:pt x="1" y="995"/>
                    <a:pt x="1" y="1006"/>
                    <a:pt x="0" y="1017"/>
                  </a:cubicBezTo>
                  <a:cubicBezTo>
                    <a:pt x="8" y="1020"/>
                    <a:pt x="11" y="1028"/>
                    <a:pt x="21" y="1038"/>
                  </a:cubicBezTo>
                  <a:cubicBezTo>
                    <a:pt x="36" y="1053"/>
                    <a:pt x="36" y="1079"/>
                    <a:pt x="66" y="1079"/>
                  </a:cubicBezTo>
                  <a:cubicBezTo>
                    <a:pt x="95" y="1079"/>
                    <a:pt x="131" y="1147"/>
                    <a:pt x="128" y="1174"/>
                  </a:cubicBezTo>
                  <a:cubicBezTo>
                    <a:pt x="125" y="1200"/>
                    <a:pt x="143" y="1215"/>
                    <a:pt x="140" y="1262"/>
                  </a:cubicBezTo>
                  <a:cubicBezTo>
                    <a:pt x="137" y="1310"/>
                    <a:pt x="166" y="1377"/>
                    <a:pt x="181" y="1386"/>
                  </a:cubicBezTo>
                  <a:cubicBezTo>
                    <a:pt x="196" y="1395"/>
                    <a:pt x="175" y="1404"/>
                    <a:pt x="140" y="1401"/>
                  </a:cubicBezTo>
                  <a:cubicBezTo>
                    <a:pt x="104" y="1398"/>
                    <a:pt x="54" y="1398"/>
                    <a:pt x="54" y="1413"/>
                  </a:cubicBezTo>
                  <a:cubicBezTo>
                    <a:pt x="54" y="1428"/>
                    <a:pt x="39" y="1448"/>
                    <a:pt x="78" y="1484"/>
                  </a:cubicBezTo>
                  <a:cubicBezTo>
                    <a:pt x="116" y="1519"/>
                    <a:pt x="148" y="1531"/>
                    <a:pt x="160" y="1569"/>
                  </a:cubicBezTo>
                  <a:cubicBezTo>
                    <a:pt x="172" y="1608"/>
                    <a:pt x="187" y="1643"/>
                    <a:pt x="199" y="1652"/>
                  </a:cubicBezTo>
                  <a:cubicBezTo>
                    <a:pt x="210" y="1661"/>
                    <a:pt x="234" y="1658"/>
                    <a:pt x="255" y="1628"/>
                  </a:cubicBezTo>
                  <a:cubicBezTo>
                    <a:pt x="275" y="1599"/>
                    <a:pt x="299" y="1655"/>
                    <a:pt x="320" y="1628"/>
                  </a:cubicBezTo>
                  <a:cubicBezTo>
                    <a:pt x="340" y="1602"/>
                    <a:pt x="411" y="1605"/>
                    <a:pt x="429" y="1596"/>
                  </a:cubicBezTo>
                  <a:cubicBezTo>
                    <a:pt x="447" y="1587"/>
                    <a:pt x="500" y="1563"/>
                    <a:pt x="517" y="1549"/>
                  </a:cubicBezTo>
                  <a:cubicBezTo>
                    <a:pt x="535" y="1534"/>
                    <a:pt x="497" y="1510"/>
                    <a:pt x="523" y="1496"/>
                  </a:cubicBezTo>
                  <a:cubicBezTo>
                    <a:pt x="550" y="1481"/>
                    <a:pt x="632" y="1507"/>
                    <a:pt x="665" y="1466"/>
                  </a:cubicBezTo>
                  <a:cubicBezTo>
                    <a:pt x="697" y="1425"/>
                    <a:pt x="748" y="1380"/>
                    <a:pt x="762" y="1366"/>
                  </a:cubicBezTo>
                  <a:cubicBezTo>
                    <a:pt x="777" y="1351"/>
                    <a:pt x="762" y="1339"/>
                    <a:pt x="783" y="1318"/>
                  </a:cubicBezTo>
                  <a:cubicBezTo>
                    <a:pt x="804" y="1298"/>
                    <a:pt x="845" y="1274"/>
                    <a:pt x="866" y="1286"/>
                  </a:cubicBezTo>
                  <a:cubicBezTo>
                    <a:pt x="870" y="1289"/>
                    <a:pt x="876" y="1290"/>
                    <a:pt x="883" y="1290"/>
                  </a:cubicBezTo>
                  <a:cubicBezTo>
                    <a:pt x="881" y="1288"/>
                    <a:pt x="880" y="1286"/>
                    <a:pt x="880" y="1286"/>
                  </a:cubicBezTo>
                  <a:cubicBezTo>
                    <a:pt x="892" y="1243"/>
                    <a:pt x="892" y="1243"/>
                    <a:pt x="892" y="1243"/>
                  </a:cubicBezTo>
                  <a:cubicBezTo>
                    <a:pt x="892" y="1243"/>
                    <a:pt x="843" y="1218"/>
                    <a:pt x="843" y="1181"/>
                  </a:cubicBezTo>
                  <a:cubicBezTo>
                    <a:pt x="843" y="1144"/>
                    <a:pt x="855" y="1108"/>
                    <a:pt x="824" y="1108"/>
                  </a:cubicBezTo>
                  <a:cubicBezTo>
                    <a:pt x="794" y="1108"/>
                    <a:pt x="787" y="1077"/>
                    <a:pt x="812" y="1052"/>
                  </a:cubicBezTo>
                  <a:cubicBezTo>
                    <a:pt x="837" y="1028"/>
                    <a:pt x="775" y="978"/>
                    <a:pt x="818" y="978"/>
                  </a:cubicBezTo>
                  <a:cubicBezTo>
                    <a:pt x="861" y="978"/>
                    <a:pt x="830" y="911"/>
                    <a:pt x="861" y="904"/>
                  </a:cubicBezTo>
                  <a:cubicBezTo>
                    <a:pt x="892" y="898"/>
                    <a:pt x="898" y="874"/>
                    <a:pt x="898" y="843"/>
                  </a:cubicBezTo>
                  <a:cubicBezTo>
                    <a:pt x="898" y="812"/>
                    <a:pt x="966" y="794"/>
                    <a:pt x="984" y="787"/>
                  </a:cubicBezTo>
                  <a:cubicBezTo>
                    <a:pt x="1003" y="781"/>
                    <a:pt x="997" y="683"/>
                    <a:pt x="997" y="683"/>
                  </a:cubicBezTo>
                  <a:lnTo>
                    <a:pt x="997" y="409"/>
                  </a:ln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69" name="Shape 3436">
              <a:extLst>
                <a:ext uri="{FF2B5EF4-FFF2-40B4-BE49-F238E27FC236}">
                  <a16:creationId xmlns:a16="http://schemas.microsoft.com/office/drawing/2014/main" id="{55DC0B29-EAE8-808A-66FE-DE834BDD109A}"/>
                </a:ext>
              </a:extLst>
            </p:cNvPr>
            <p:cNvSpPr/>
            <p:nvPr/>
          </p:nvSpPr>
          <p:spPr>
            <a:xfrm>
              <a:off x="13279520" y="8257006"/>
              <a:ext cx="433935" cy="432616"/>
            </a:xfrm>
            <a:custGeom>
              <a:avLst/>
              <a:gdLst/>
              <a:ahLst/>
              <a:cxnLst/>
              <a:rect l="0" t="0" r="0" b="0"/>
              <a:pathLst>
                <a:path w="1093" h="1088" extrusionOk="0">
                  <a:moveTo>
                    <a:pt x="1021" y="236"/>
                  </a:moveTo>
                  <a:cubicBezTo>
                    <a:pt x="949" y="60"/>
                    <a:pt x="949" y="60"/>
                    <a:pt x="949" y="60"/>
                  </a:cubicBezTo>
                  <a:cubicBezTo>
                    <a:pt x="944" y="68"/>
                    <a:pt x="940" y="74"/>
                    <a:pt x="938" y="76"/>
                  </a:cubicBezTo>
                  <a:cubicBezTo>
                    <a:pt x="926" y="88"/>
                    <a:pt x="878" y="58"/>
                    <a:pt x="832" y="70"/>
                  </a:cubicBezTo>
                  <a:cubicBezTo>
                    <a:pt x="786" y="82"/>
                    <a:pt x="751" y="66"/>
                    <a:pt x="706" y="44"/>
                  </a:cubicBezTo>
                  <a:cubicBezTo>
                    <a:pt x="662" y="21"/>
                    <a:pt x="517" y="49"/>
                    <a:pt x="498" y="77"/>
                  </a:cubicBezTo>
                  <a:cubicBezTo>
                    <a:pt x="479" y="105"/>
                    <a:pt x="430" y="105"/>
                    <a:pt x="386" y="88"/>
                  </a:cubicBezTo>
                  <a:cubicBezTo>
                    <a:pt x="342" y="70"/>
                    <a:pt x="284" y="44"/>
                    <a:pt x="203" y="36"/>
                  </a:cubicBezTo>
                  <a:cubicBezTo>
                    <a:pt x="127" y="29"/>
                    <a:pt x="66" y="18"/>
                    <a:pt x="52" y="0"/>
                  </a:cubicBezTo>
                  <a:cubicBezTo>
                    <a:pt x="49" y="9"/>
                    <a:pt x="46" y="17"/>
                    <a:pt x="43" y="25"/>
                  </a:cubicBezTo>
                  <a:cubicBezTo>
                    <a:pt x="19" y="93"/>
                    <a:pt x="62" y="111"/>
                    <a:pt x="31" y="148"/>
                  </a:cubicBezTo>
                  <a:cubicBezTo>
                    <a:pt x="0" y="185"/>
                    <a:pt x="31" y="228"/>
                    <a:pt x="31" y="296"/>
                  </a:cubicBezTo>
                  <a:cubicBezTo>
                    <a:pt x="31" y="342"/>
                    <a:pt x="31" y="791"/>
                    <a:pt x="31" y="1065"/>
                  </a:cubicBezTo>
                  <a:cubicBezTo>
                    <a:pt x="640" y="1065"/>
                    <a:pt x="640" y="1065"/>
                    <a:pt x="640" y="1065"/>
                  </a:cubicBezTo>
                  <a:cubicBezTo>
                    <a:pt x="640" y="1065"/>
                    <a:pt x="658" y="1053"/>
                    <a:pt x="675" y="1041"/>
                  </a:cubicBezTo>
                  <a:cubicBezTo>
                    <a:pt x="693" y="1029"/>
                    <a:pt x="723" y="1059"/>
                    <a:pt x="723" y="1059"/>
                  </a:cubicBezTo>
                  <a:cubicBezTo>
                    <a:pt x="852" y="1059"/>
                    <a:pt x="852" y="1059"/>
                    <a:pt x="852" y="1059"/>
                  </a:cubicBezTo>
                  <a:cubicBezTo>
                    <a:pt x="852" y="1059"/>
                    <a:pt x="876" y="1088"/>
                    <a:pt x="906" y="1088"/>
                  </a:cubicBezTo>
                  <a:cubicBezTo>
                    <a:pt x="935" y="1088"/>
                    <a:pt x="917" y="1041"/>
                    <a:pt x="965" y="1041"/>
                  </a:cubicBezTo>
                  <a:cubicBezTo>
                    <a:pt x="1012" y="1041"/>
                    <a:pt x="1000" y="970"/>
                    <a:pt x="1030" y="970"/>
                  </a:cubicBezTo>
                  <a:cubicBezTo>
                    <a:pt x="1059" y="970"/>
                    <a:pt x="1053" y="976"/>
                    <a:pt x="1083" y="935"/>
                  </a:cubicBezTo>
                  <a:cubicBezTo>
                    <a:pt x="1084" y="934"/>
                    <a:pt x="1085" y="932"/>
                    <a:pt x="1086" y="931"/>
                  </a:cubicBezTo>
                  <a:cubicBezTo>
                    <a:pt x="1084" y="918"/>
                    <a:pt x="1083" y="904"/>
                    <a:pt x="1086" y="891"/>
                  </a:cubicBezTo>
                  <a:cubicBezTo>
                    <a:pt x="1093" y="843"/>
                    <a:pt x="1061" y="846"/>
                    <a:pt x="1040" y="780"/>
                  </a:cubicBezTo>
                  <a:cubicBezTo>
                    <a:pt x="1019" y="713"/>
                    <a:pt x="937" y="615"/>
                    <a:pt x="934" y="576"/>
                  </a:cubicBezTo>
                  <a:cubicBezTo>
                    <a:pt x="931" y="538"/>
                    <a:pt x="885" y="516"/>
                    <a:pt x="886" y="474"/>
                  </a:cubicBezTo>
                  <a:cubicBezTo>
                    <a:pt x="888" y="433"/>
                    <a:pt x="864" y="429"/>
                    <a:pt x="819" y="364"/>
                  </a:cubicBezTo>
                  <a:cubicBezTo>
                    <a:pt x="773" y="299"/>
                    <a:pt x="759" y="185"/>
                    <a:pt x="773" y="181"/>
                  </a:cubicBezTo>
                  <a:cubicBezTo>
                    <a:pt x="786" y="176"/>
                    <a:pt x="824" y="277"/>
                    <a:pt x="839" y="309"/>
                  </a:cubicBezTo>
                  <a:cubicBezTo>
                    <a:pt x="854" y="342"/>
                    <a:pt x="904" y="441"/>
                    <a:pt x="940" y="441"/>
                  </a:cubicBezTo>
                  <a:cubicBezTo>
                    <a:pt x="975" y="441"/>
                    <a:pt x="988" y="291"/>
                    <a:pt x="1000" y="299"/>
                  </a:cubicBezTo>
                  <a:cubicBezTo>
                    <a:pt x="1001" y="299"/>
                    <a:pt x="1002" y="301"/>
                    <a:pt x="1002" y="303"/>
                  </a:cubicBezTo>
                  <a:cubicBezTo>
                    <a:pt x="1006" y="276"/>
                    <a:pt x="1006" y="276"/>
                    <a:pt x="1006" y="276"/>
                  </a:cubicBezTo>
                  <a:lnTo>
                    <a:pt x="1021" y="236"/>
                  </a:ln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70" name="Shape 3437">
              <a:extLst>
                <a:ext uri="{FF2B5EF4-FFF2-40B4-BE49-F238E27FC236}">
                  <a16:creationId xmlns:a16="http://schemas.microsoft.com/office/drawing/2014/main" id="{5041627C-52BD-C076-D90B-69897DC824BB}"/>
                </a:ext>
              </a:extLst>
            </p:cNvPr>
            <p:cNvSpPr/>
            <p:nvPr/>
          </p:nvSpPr>
          <p:spPr>
            <a:xfrm>
              <a:off x="12670165" y="9486269"/>
              <a:ext cx="225541" cy="249281"/>
            </a:xfrm>
            <a:custGeom>
              <a:avLst/>
              <a:gdLst/>
              <a:ahLst/>
              <a:cxnLst/>
              <a:rect l="0" t="0" r="0" b="0"/>
              <a:pathLst>
                <a:path w="569" h="626" extrusionOk="0">
                  <a:moveTo>
                    <a:pt x="285" y="597"/>
                  </a:moveTo>
                  <a:cubicBezTo>
                    <a:pt x="334" y="597"/>
                    <a:pt x="316" y="566"/>
                    <a:pt x="297" y="517"/>
                  </a:cubicBezTo>
                  <a:cubicBezTo>
                    <a:pt x="279" y="468"/>
                    <a:pt x="328" y="474"/>
                    <a:pt x="359" y="474"/>
                  </a:cubicBezTo>
                  <a:cubicBezTo>
                    <a:pt x="390" y="474"/>
                    <a:pt x="377" y="418"/>
                    <a:pt x="402" y="418"/>
                  </a:cubicBezTo>
                  <a:cubicBezTo>
                    <a:pt x="427" y="418"/>
                    <a:pt x="433" y="486"/>
                    <a:pt x="457" y="480"/>
                  </a:cubicBezTo>
                  <a:cubicBezTo>
                    <a:pt x="482" y="474"/>
                    <a:pt x="501" y="498"/>
                    <a:pt x="532" y="492"/>
                  </a:cubicBezTo>
                  <a:cubicBezTo>
                    <a:pt x="562" y="486"/>
                    <a:pt x="562" y="424"/>
                    <a:pt x="562" y="375"/>
                  </a:cubicBezTo>
                  <a:cubicBezTo>
                    <a:pt x="562" y="326"/>
                    <a:pt x="569" y="289"/>
                    <a:pt x="538" y="270"/>
                  </a:cubicBezTo>
                  <a:cubicBezTo>
                    <a:pt x="507" y="252"/>
                    <a:pt x="482" y="208"/>
                    <a:pt x="519" y="190"/>
                  </a:cubicBezTo>
                  <a:cubicBezTo>
                    <a:pt x="556" y="171"/>
                    <a:pt x="562" y="134"/>
                    <a:pt x="532" y="110"/>
                  </a:cubicBezTo>
                  <a:cubicBezTo>
                    <a:pt x="501" y="85"/>
                    <a:pt x="433" y="134"/>
                    <a:pt x="433" y="110"/>
                  </a:cubicBezTo>
                  <a:cubicBezTo>
                    <a:pt x="433" y="96"/>
                    <a:pt x="438" y="48"/>
                    <a:pt x="443" y="7"/>
                  </a:cubicBezTo>
                  <a:cubicBezTo>
                    <a:pt x="372" y="4"/>
                    <a:pt x="295" y="0"/>
                    <a:pt x="295" y="0"/>
                  </a:cubicBezTo>
                  <a:cubicBezTo>
                    <a:pt x="276" y="6"/>
                    <a:pt x="276" y="6"/>
                    <a:pt x="276" y="6"/>
                  </a:cubicBezTo>
                  <a:cubicBezTo>
                    <a:pt x="281" y="78"/>
                    <a:pt x="272" y="134"/>
                    <a:pt x="272" y="134"/>
                  </a:cubicBezTo>
                  <a:cubicBezTo>
                    <a:pt x="272" y="134"/>
                    <a:pt x="161" y="141"/>
                    <a:pt x="137" y="141"/>
                  </a:cubicBezTo>
                  <a:cubicBezTo>
                    <a:pt x="131" y="141"/>
                    <a:pt x="114" y="143"/>
                    <a:pt x="90" y="147"/>
                  </a:cubicBezTo>
                  <a:cubicBezTo>
                    <a:pt x="85" y="155"/>
                    <a:pt x="79" y="162"/>
                    <a:pt x="73" y="168"/>
                  </a:cubicBezTo>
                  <a:cubicBezTo>
                    <a:pt x="60" y="181"/>
                    <a:pt x="104" y="199"/>
                    <a:pt x="112" y="218"/>
                  </a:cubicBezTo>
                  <a:cubicBezTo>
                    <a:pt x="119" y="237"/>
                    <a:pt x="56" y="231"/>
                    <a:pt x="57" y="259"/>
                  </a:cubicBezTo>
                  <a:cubicBezTo>
                    <a:pt x="59" y="287"/>
                    <a:pt x="35" y="309"/>
                    <a:pt x="17" y="323"/>
                  </a:cubicBezTo>
                  <a:cubicBezTo>
                    <a:pt x="0" y="336"/>
                    <a:pt x="65" y="392"/>
                    <a:pt x="66" y="411"/>
                  </a:cubicBezTo>
                  <a:cubicBezTo>
                    <a:pt x="68" y="430"/>
                    <a:pt x="82" y="448"/>
                    <a:pt x="138" y="503"/>
                  </a:cubicBezTo>
                  <a:cubicBezTo>
                    <a:pt x="192" y="555"/>
                    <a:pt x="166" y="568"/>
                    <a:pt x="237" y="626"/>
                  </a:cubicBezTo>
                  <a:cubicBezTo>
                    <a:pt x="247" y="611"/>
                    <a:pt x="261" y="597"/>
                    <a:pt x="285" y="597"/>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71" name="Shape 3438">
              <a:extLst>
                <a:ext uri="{FF2B5EF4-FFF2-40B4-BE49-F238E27FC236}">
                  <a16:creationId xmlns:a16="http://schemas.microsoft.com/office/drawing/2014/main" id="{EAE8AE63-CA0B-4ED6-B36E-60F6F527CE4D}"/>
                </a:ext>
              </a:extLst>
            </p:cNvPr>
            <p:cNvSpPr/>
            <p:nvPr/>
          </p:nvSpPr>
          <p:spPr>
            <a:xfrm>
              <a:off x="12693907" y="9488907"/>
              <a:ext cx="87051" cy="55396"/>
            </a:xfrm>
            <a:custGeom>
              <a:avLst/>
              <a:gdLst/>
              <a:ahLst/>
              <a:cxnLst/>
              <a:rect l="0" t="0" r="0" b="0"/>
              <a:pathLst>
                <a:path w="221" h="141" extrusionOk="0">
                  <a:moveTo>
                    <a:pt x="212" y="128"/>
                  </a:moveTo>
                  <a:cubicBezTo>
                    <a:pt x="212" y="128"/>
                    <a:pt x="221" y="72"/>
                    <a:pt x="216" y="0"/>
                  </a:cubicBezTo>
                  <a:cubicBezTo>
                    <a:pt x="192" y="7"/>
                    <a:pt x="192" y="7"/>
                    <a:pt x="192" y="7"/>
                  </a:cubicBezTo>
                  <a:cubicBezTo>
                    <a:pt x="54" y="7"/>
                    <a:pt x="54" y="7"/>
                    <a:pt x="54" y="7"/>
                  </a:cubicBezTo>
                  <a:cubicBezTo>
                    <a:pt x="54" y="8"/>
                    <a:pt x="54" y="9"/>
                    <a:pt x="55" y="10"/>
                  </a:cubicBezTo>
                  <a:cubicBezTo>
                    <a:pt x="70" y="32"/>
                    <a:pt x="62" y="64"/>
                    <a:pt x="31" y="75"/>
                  </a:cubicBezTo>
                  <a:cubicBezTo>
                    <a:pt x="0" y="85"/>
                    <a:pt x="2" y="113"/>
                    <a:pt x="27" y="114"/>
                  </a:cubicBezTo>
                  <a:cubicBezTo>
                    <a:pt x="42" y="115"/>
                    <a:pt x="39" y="128"/>
                    <a:pt x="30" y="141"/>
                  </a:cubicBezTo>
                  <a:cubicBezTo>
                    <a:pt x="54" y="137"/>
                    <a:pt x="71" y="135"/>
                    <a:pt x="77" y="135"/>
                  </a:cubicBezTo>
                  <a:cubicBezTo>
                    <a:pt x="101" y="135"/>
                    <a:pt x="212" y="128"/>
                    <a:pt x="212" y="128"/>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72" name="Shape 3439">
              <a:extLst>
                <a:ext uri="{FF2B5EF4-FFF2-40B4-BE49-F238E27FC236}">
                  <a16:creationId xmlns:a16="http://schemas.microsoft.com/office/drawing/2014/main" id="{99E1E3CD-7CB4-19D5-4B58-0AE439013997}"/>
                </a:ext>
              </a:extLst>
            </p:cNvPr>
            <p:cNvSpPr/>
            <p:nvPr/>
          </p:nvSpPr>
          <p:spPr>
            <a:xfrm>
              <a:off x="12763811" y="9429555"/>
              <a:ext cx="280937" cy="350841"/>
            </a:xfrm>
            <a:custGeom>
              <a:avLst/>
              <a:gdLst/>
              <a:ahLst/>
              <a:cxnLst/>
              <a:rect l="0" t="0" r="0" b="0"/>
              <a:pathLst>
                <a:path w="706" h="880" extrusionOk="0">
                  <a:moveTo>
                    <a:pt x="190" y="831"/>
                  </a:moveTo>
                  <a:cubicBezTo>
                    <a:pt x="208" y="837"/>
                    <a:pt x="220" y="868"/>
                    <a:pt x="257" y="837"/>
                  </a:cubicBezTo>
                  <a:cubicBezTo>
                    <a:pt x="295" y="806"/>
                    <a:pt x="338" y="812"/>
                    <a:pt x="338" y="843"/>
                  </a:cubicBezTo>
                  <a:cubicBezTo>
                    <a:pt x="338" y="874"/>
                    <a:pt x="350" y="868"/>
                    <a:pt x="381" y="837"/>
                  </a:cubicBezTo>
                  <a:cubicBezTo>
                    <a:pt x="412" y="806"/>
                    <a:pt x="443" y="843"/>
                    <a:pt x="443" y="781"/>
                  </a:cubicBezTo>
                  <a:cubicBezTo>
                    <a:pt x="443" y="720"/>
                    <a:pt x="480" y="775"/>
                    <a:pt x="480" y="707"/>
                  </a:cubicBezTo>
                  <a:cubicBezTo>
                    <a:pt x="480" y="639"/>
                    <a:pt x="486" y="572"/>
                    <a:pt x="486" y="541"/>
                  </a:cubicBezTo>
                  <a:cubicBezTo>
                    <a:pt x="486" y="510"/>
                    <a:pt x="572" y="479"/>
                    <a:pt x="572" y="430"/>
                  </a:cubicBezTo>
                  <a:cubicBezTo>
                    <a:pt x="572" y="380"/>
                    <a:pt x="646" y="282"/>
                    <a:pt x="646" y="220"/>
                  </a:cubicBezTo>
                  <a:cubicBezTo>
                    <a:pt x="646" y="158"/>
                    <a:pt x="665" y="146"/>
                    <a:pt x="683" y="115"/>
                  </a:cubicBezTo>
                  <a:cubicBezTo>
                    <a:pt x="696" y="94"/>
                    <a:pt x="706" y="52"/>
                    <a:pt x="698" y="11"/>
                  </a:cubicBezTo>
                  <a:cubicBezTo>
                    <a:pt x="698" y="12"/>
                    <a:pt x="698" y="12"/>
                    <a:pt x="698" y="12"/>
                  </a:cubicBezTo>
                  <a:cubicBezTo>
                    <a:pt x="612" y="0"/>
                    <a:pt x="612" y="0"/>
                    <a:pt x="612" y="0"/>
                  </a:cubicBezTo>
                  <a:cubicBezTo>
                    <a:pt x="569" y="12"/>
                    <a:pt x="569" y="12"/>
                    <a:pt x="569" y="12"/>
                  </a:cubicBezTo>
                  <a:cubicBezTo>
                    <a:pt x="513" y="24"/>
                    <a:pt x="513" y="24"/>
                    <a:pt x="513" y="24"/>
                  </a:cubicBezTo>
                  <a:cubicBezTo>
                    <a:pt x="513" y="24"/>
                    <a:pt x="520" y="68"/>
                    <a:pt x="495" y="98"/>
                  </a:cubicBezTo>
                  <a:cubicBezTo>
                    <a:pt x="470" y="129"/>
                    <a:pt x="464" y="197"/>
                    <a:pt x="464" y="197"/>
                  </a:cubicBezTo>
                  <a:cubicBezTo>
                    <a:pt x="464" y="197"/>
                    <a:pt x="353" y="141"/>
                    <a:pt x="323" y="148"/>
                  </a:cubicBezTo>
                  <a:cubicBezTo>
                    <a:pt x="310" y="150"/>
                    <a:pt x="259" y="150"/>
                    <a:pt x="206" y="148"/>
                  </a:cubicBezTo>
                  <a:cubicBezTo>
                    <a:pt x="201" y="189"/>
                    <a:pt x="196" y="237"/>
                    <a:pt x="196" y="251"/>
                  </a:cubicBezTo>
                  <a:cubicBezTo>
                    <a:pt x="196" y="275"/>
                    <a:pt x="264" y="226"/>
                    <a:pt x="295" y="251"/>
                  </a:cubicBezTo>
                  <a:cubicBezTo>
                    <a:pt x="325" y="275"/>
                    <a:pt x="319" y="312"/>
                    <a:pt x="282" y="331"/>
                  </a:cubicBezTo>
                  <a:cubicBezTo>
                    <a:pt x="245" y="349"/>
                    <a:pt x="270" y="393"/>
                    <a:pt x="301" y="411"/>
                  </a:cubicBezTo>
                  <a:cubicBezTo>
                    <a:pt x="332" y="430"/>
                    <a:pt x="325" y="467"/>
                    <a:pt x="325" y="516"/>
                  </a:cubicBezTo>
                  <a:cubicBezTo>
                    <a:pt x="325" y="565"/>
                    <a:pt x="325" y="627"/>
                    <a:pt x="295" y="633"/>
                  </a:cubicBezTo>
                  <a:cubicBezTo>
                    <a:pt x="264" y="639"/>
                    <a:pt x="245" y="615"/>
                    <a:pt x="220" y="621"/>
                  </a:cubicBezTo>
                  <a:cubicBezTo>
                    <a:pt x="196" y="627"/>
                    <a:pt x="190" y="559"/>
                    <a:pt x="165" y="559"/>
                  </a:cubicBezTo>
                  <a:cubicBezTo>
                    <a:pt x="140" y="559"/>
                    <a:pt x="153" y="615"/>
                    <a:pt x="122" y="615"/>
                  </a:cubicBezTo>
                  <a:cubicBezTo>
                    <a:pt x="91" y="615"/>
                    <a:pt x="42" y="609"/>
                    <a:pt x="60" y="658"/>
                  </a:cubicBezTo>
                  <a:cubicBezTo>
                    <a:pt x="79" y="707"/>
                    <a:pt x="97" y="738"/>
                    <a:pt x="48" y="738"/>
                  </a:cubicBezTo>
                  <a:cubicBezTo>
                    <a:pt x="24" y="738"/>
                    <a:pt x="10" y="752"/>
                    <a:pt x="0" y="767"/>
                  </a:cubicBezTo>
                  <a:cubicBezTo>
                    <a:pt x="3" y="769"/>
                    <a:pt x="7" y="772"/>
                    <a:pt x="11" y="775"/>
                  </a:cubicBezTo>
                  <a:cubicBezTo>
                    <a:pt x="52" y="807"/>
                    <a:pt x="78" y="844"/>
                    <a:pt x="96" y="880"/>
                  </a:cubicBezTo>
                  <a:cubicBezTo>
                    <a:pt x="137" y="852"/>
                    <a:pt x="179" y="827"/>
                    <a:pt x="190" y="831"/>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73" name="Shape 3440">
              <a:extLst>
                <a:ext uri="{FF2B5EF4-FFF2-40B4-BE49-F238E27FC236}">
                  <a16:creationId xmlns:a16="http://schemas.microsoft.com/office/drawing/2014/main" id="{72170BFF-6B85-2DB2-DA4C-16D8FD64BE81}"/>
                </a:ext>
              </a:extLst>
            </p:cNvPr>
            <p:cNvSpPr/>
            <p:nvPr/>
          </p:nvSpPr>
          <p:spPr>
            <a:xfrm>
              <a:off x="13166091" y="8627632"/>
              <a:ext cx="658157" cy="811155"/>
            </a:xfrm>
            <a:custGeom>
              <a:avLst/>
              <a:gdLst/>
              <a:ahLst/>
              <a:cxnLst/>
              <a:rect l="0" t="0" r="0" b="0"/>
              <a:pathLst>
                <a:path w="1655" h="2040" extrusionOk="0">
                  <a:moveTo>
                    <a:pt x="1313" y="39"/>
                  </a:moveTo>
                  <a:cubicBezTo>
                    <a:pt x="1283" y="39"/>
                    <a:pt x="1295" y="110"/>
                    <a:pt x="1248" y="110"/>
                  </a:cubicBezTo>
                  <a:cubicBezTo>
                    <a:pt x="1200" y="110"/>
                    <a:pt x="1218" y="157"/>
                    <a:pt x="1189" y="157"/>
                  </a:cubicBezTo>
                  <a:cubicBezTo>
                    <a:pt x="1159" y="157"/>
                    <a:pt x="1135" y="128"/>
                    <a:pt x="1135" y="128"/>
                  </a:cubicBezTo>
                  <a:cubicBezTo>
                    <a:pt x="1006" y="128"/>
                    <a:pt x="1006" y="128"/>
                    <a:pt x="1006" y="128"/>
                  </a:cubicBezTo>
                  <a:cubicBezTo>
                    <a:pt x="1006" y="128"/>
                    <a:pt x="976" y="98"/>
                    <a:pt x="958" y="110"/>
                  </a:cubicBezTo>
                  <a:cubicBezTo>
                    <a:pt x="941" y="122"/>
                    <a:pt x="923" y="134"/>
                    <a:pt x="923" y="134"/>
                  </a:cubicBezTo>
                  <a:cubicBezTo>
                    <a:pt x="314" y="134"/>
                    <a:pt x="314" y="134"/>
                    <a:pt x="314" y="134"/>
                  </a:cubicBezTo>
                  <a:cubicBezTo>
                    <a:pt x="314" y="256"/>
                    <a:pt x="314" y="344"/>
                    <a:pt x="314" y="344"/>
                  </a:cubicBezTo>
                  <a:cubicBezTo>
                    <a:pt x="222" y="344"/>
                    <a:pt x="222" y="344"/>
                    <a:pt x="222" y="344"/>
                  </a:cubicBezTo>
                  <a:cubicBezTo>
                    <a:pt x="222" y="670"/>
                    <a:pt x="222" y="670"/>
                    <a:pt x="222" y="670"/>
                  </a:cubicBezTo>
                  <a:cubicBezTo>
                    <a:pt x="222" y="670"/>
                    <a:pt x="228" y="768"/>
                    <a:pt x="209" y="774"/>
                  </a:cubicBezTo>
                  <a:cubicBezTo>
                    <a:pt x="191" y="781"/>
                    <a:pt x="123" y="799"/>
                    <a:pt x="123" y="830"/>
                  </a:cubicBezTo>
                  <a:cubicBezTo>
                    <a:pt x="123" y="861"/>
                    <a:pt x="117" y="885"/>
                    <a:pt x="86" y="891"/>
                  </a:cubicBezTo>
                  <a:cubicBezTo>
                    <a:pt x="55" y="898"/>
                    <a:pt x="86" y="965"/>
                    <a:pt x="43" y="965"/>
                  </a:cubicBezTo>
                  <a:cubicBezTo>
                    <a:pt x="0" y="965"/>
                    <a:pt x="62" y="1015"/>
                    <a:pt x="37" y="1039"/>
                  </a:cubicBezTo>
                  <a:cubicBezTo>
                    <a:pt x="12" y="1064"/>
                    <a:pt x="19" y="1095"/>
                    <a:pt x="49" y="1095"/>
                  </a:cubicBezTo>
                  <a:cubicBezTo>
                    <a:pt x="80" y="1095"/>
                    <a:pt x="68" y="1131"/>
                    <a:pt x="68" y="1168"/>
                  </a:cubicBezTo>
                  <a:cubicBezTo>
                    <a:pt x="68" y="1205"/>
                    <a:pt x="117" y="1230"/>
                    <a:pt x="117" y="1230"/>
                  </a:cubicBezTo>
                  <a:cubicBezTo>
                    <a:pt x="105" y="1273"/>
                    <a:pt x="105" y="1273"/>
                    <a:pt x="105" y="1273"/>
                  </a:cubicBezTo>
                  <a:cubicBezTo>
                    <a:pt x="105" y="1273"/>
                    <a:pt x="172" y="1353"/>
                    <a:pt x="179" y="1372"/>
                  </a:cubicBezTo>
                  <a:cubicBezTo>
                    <a:pt x="185" y="1390"/>
                    <a:pt x="222" y="1439"/>
                    <a:pt x="185" y="1458"/>
                  </a:cubicBezTo>
                  <a:cubicBezTo>
                    <a:pt x="148" y="1476"/>
                    <a:pt x="172" y="1495"/>
                    <a:pt x="172" y="1495"/>
                  </a:cubicBezTo>
                  <a:cubicBezTo>
                    <a:pt x="215" y="1501"/>
                    <a:pt x="215" y="1501"/>
                    <a:pt x="215" y="1501"/>
                  </a:cubicBezTo>
                  <a:cubicBezTo>
                    <a:pt x="228" y="1532"/>
                    <a:pt x="228" y="1532"/>
                    <a:pt x="228" y="1532"/>
                  </a:cubicBezTo>
                  <a:cubicBezTo>
                    <a:pt x="228" y="1532"/>
                    <a:pt x="277" y="1532"/>
                    <a:pt x="308" y="1569"/>
                  </a:cubicBezTo>
                  <a:cubicBezTo>
                    <a:pt x="339" y="1605"/>
                    <a:pt x="351" y="1612"/>
                    <a:pt x="351" y="1630"/>
                  </a:cubicBezTo>
                  <a:cubicBezTo>
                    <a:pt x="351" y="1649"/>
                    <a:pt x="376" y="1655"/>
                    <a:pt x="413" y="1686"/>
                  </a:cubicBezTo>
                  <a:cubicBezTo>
                    <a:pt x="449" y="1716"/>
                    <a:pt x="449" y="1735"/>
                    <a:pt x="449" y="1753"/>
                  </a:cubicBezTo>
                  <a:cubicBezTo>
                    <a:pt x="449" y="1772"/>
                    <a:pt x="517" y="1802"/>
                    <a:pt x="517" y="1802"/>
                  </a:cubicBezTo>
                  <a:cubicBezTo>
                    <a:pt x="540" y="1860"/>
                    <a:pt x="540" y="1860"/>
                    <a:pt x="540" y="1860"/>
                  </a:cubicBezTo>
                  <a:cubicBezTo>
                    <a:pt x="552" y="1866"/>
                    <a:pt x="561" y="1874"/>
                    <a:pt x="566" y="1886"/>
                  </a:cubicBezTo>
                  <a:cubicBezTo>
                    <a:pt x="578" y="1917"/>
                    <a:pt x="609" y="1936"/>
                    <a:pt x="609" y="1936"/>
                  </a:cubicBezTo>
                  <a:cubicBezTo>
                    <a:pt x="609" y="1936"/>
                    <a:pt x="646" y="1960"/>
                    <a:pt x="671" y="1936"/>
                  </a:cubicBezTo>
                  <a:cubicBezTo>
                    <a:pt x="696" y="1911"/>
                    <a:pt x="726" y="1942"/>
                    <a:pt x="726" y="1942"/>
                  </a:cubicBezTo>
                  <a:cubicBezTo>
                    <a:pt x="726" y="1942"/>
                    <a:pt x="757" y="1917"/>
                    <a:pt x="776" y="1929"/>
                  </a:cubicBezTo>
                  <a:cubicBezTo>
                    <a:pt x="788" y="1938"/>
                    <a:pt x="843" y="1983"/>
                    <a:pt x="891" y="2027"/>
                  </a:cubicBezTo>
                  <a:cubicBezTo>
                    <a:pt x="898" y="2024"/>
                    <a:pt x="945" y="2007"/>
                    <a:pt x="965" y="2005"/>
                  </a:cubicBezTo>
                  <a:cubicBezTo>
                    <a:pt x="987" y="2003"/>
                    <a:pt x="1018" y="2040"/>
                    <a:pt x="1027" y="2027"/>
                  </a:cubicBezTo>
                  <a:cubicBezTo>
                    <a:pt x="1036" y="2014"/>
                    <a:pt x="1082" y="1994"/>
                    <a:pt x="1100" y="2003"/>
                  </a:cubicBezTo>
                  <a:cubicBezTo>
                    <a:pt x="1118" y="2012"/>
                    <a:pt x="1160" y="2014"/>
                    <a:pt x="1162" y="1998"/>
                  </a:cubicBezTo>
                  <a:cubicBezTo>
                    <a:pt x="1163" y="1988"/>
                    <a:pt x="1182" y="1977"/>
                    <a:pt x="1196" y="1966"/>
                  </a:cubicBezTo>
                  <a:cubicBezTo>
                    <a:pt x="1202" y="1961"/>
                    <a:pt x="1207" y="1955"/>
                    <a:pt x="1208" y="1950"/>
                  </a:cubicBezTo>
                  <a:cubicBezTo>
                    <a:pt x="1213" y="1932"/>
                    <a:pt x="1266" y="1901"/>
                    <a:pt x="1288" y="1896"/>
                  </a:cubicBezTo>
                  <a:cubicBezTo>
                    <a:pt x="1310" y="1892"/>
                    <a:pt x="1337" y="1890"/>
                    <a:pt x="1348" y="1903"/>
                  </a:cubicBezTo>
                  <a:cubicBezTo>
                    <a:pt x="1353" y="1909"/>
                    <a:pt x="1363" y="1914"/>
                    <a:pt x="1373" y="1918"/>
                  </a:cubicBezTo>
                  <a:cubicBezTo>
                    <a:pt x="1380" y="1862"/>
                    <a:pt x="1393" y="1831"/>
                    <a:pt x="1375" y="1831"/>
                  </a:cubicBezTo>
                  <a:cubicBezTo>
                    <a:pt x="1350" y="1831"/>
                    <a:pt x="1300" y="1806"/>
                    <a:pt x="1282" y="1756"/>
                  </a:cubicBezTo>
                  <a:cubicBezTo>
                    <a:pt x="1263" y="1707"/>
                    <a:pt x="1208" y="1676"/>
                    <a:pt x="1196" y="1645"/>
                  </a:cubicBezTo>
                  <a:cubicBezTo>
                    <a:pt x="1183" y="1615"/>
                    <a:pt x="1115" y="1621"/>
                    <a:pt x="1103" y="1596"/>
                  </a:cubicBezTo>
                  <a:cubicBezTo>
                    <a:pt x="1091" y="1571"/>
                    <a:pt x="1122" y="1571"/>
                    <a:pt x="1122" y="1540"/>
                  </a:cubicBezTo>
                  <a:cubicBezTo>
                    <a:pt x="1122" y="1510"/>
                    <a:pt x="1196" y="1528"/>
                    <a:pt x="1202" y="1522"/>
                  </a:cubicBezTo>
                  <a:cubicBezTo>
                    <a:pt x="1208" y="1516"/>
                    <a:pt x="1214" y="1448"/>
                    <a:pt x="1214" y="1411"/>
                  </a:cubicBezTo>
                  <a:cubicBezTo>
                    <a:pt x="1214" y="1374"/>
                    <a:pt x="1263" y="1337"/>
                    <a:pt x="1245" y="1318"/>
                  </a:cubicBezTo>
                  <a:cubicBezTo>
                    <a:pt x="1226" y="1300"/>
                    <a:pt x="1263" y="1294"/>
                    <a:pt x="1288" y="1275"/>
                  </a:cubicBezTo>
                  <a:cubicBezTo>
                    <a:pt x="1313" y="1257"/>
                    <a:pt x="1294" y="1201"/>
                    <a:pt x="1319" y="1176"/>
                  </a:cubicBezTo>
                  <a:cubicBezTo>
                    <a:pt x="1344" y="1152"/>
                    <a:pt x="1362" y="1102"/>
                    <a:pt x="1381" y="1102"/>
                  </a:cubicBezTo>
                  <a:cubicBezTo>
                    <a:pt x="1399" y="1102"/>
                    <a:pt x="1424" y="1078"/>
                    <a:pt x="1424" y="1053"/>
                  </a:cubicBezTo>
                  <a:cubicBezTo>
                    <a:pt x="1424" y="1028"/>
                    <a:pt x="1467" y="979"/>
                    <a:pt x="1461" y="936"/>
                  </a:cubicBezTo>
                  <a:cubicBezTo>
                    <a:pt x="1455" y="893"/>
                    <a:pt x="1436" y="837"/>
                    <a:pt x="1467" y="800"/>
                  </a:cubicBezTo>
                  <a:cubicBezTo>
                    <a:pt x="1498" y="763"/>
                    <a:pt x="1510" y="732"/>
                    <a:pt x="1504" y="701"/>
                  </a:cubicBezTo>
                  <a:cubicBezTo>
                    <a:pt x="1498" y="670"/>
                    <a:pt x="1541" y="664"/>
                    <a:pt x="1560" y="646"/>
                  </a:cubicBezTo>
                  <a:cubicBezTo>
                    <a:pt x="1573" y="633"/>
                    <a:pt x="1620" y="613"/>
                    <a:pt x="1655" y="557"/>
                  </a:cubicBezTo>
                  <a:cubicBezTo>
                    <a:pt x="1632" y="529"/>
                    <a:pt x="1608" y="507"/>
                    <a:pt x="1593" y="500"/>
                  </a:cubicBezTo>
                  <a:cubicBezTo>
                    <a:pt x="1558" y="484"/>
                    <a:pt x="1534" y="422"/>
                    <a:pt x="1534" y="343"/>
                  </a:cubicBezTo>
                  <a:cubicBezTo>
                    <a:pt x="1534" y="265"/>
                    <a:pt x="1515" y="203"/>
                    <a:pt x="1512" y="178"/>
                  </a:cubicBezTo>
                  <a:cubicBezTo>
                    <a:pt x="1509" y="153"/>
                    <a:pt x="1470" y="100"/>
                    <a:pt x="1425" y="75"/>
                  </a:cubicBezTo>
                  <a:cubicBezTo>
                    <a:pt x="1392" y="57"/>
                    <a:pt x="1374" y="30"/>
                    <a:pt x="1369" y="0"/>
                  </a:cubicBezTo>
                  <a:cubicBezTo>
                    <a:pt x="1368" y="1"/>
                    <a:pt x="1367" y="3"/>
                    <a:pt x="1366" y="4"/>
                  </a:cubicBezTo>
                  <a:cubicBezTo>
                    <a:pt x="1336" y="45"/>
                    <a:pt x="1342" y="39"/>
                    <a:pt x="1313" y="39"/>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74" name="Shape 3441">
              <a:extLst>
                <a:ext uri="{FF2B5EF4-FFF2-40B4-BE49-F238E27FC236}">
                  <a16:creationId xmlns:a16="http://schemas.microsoft.com/office/drawing/2014/main" id="{DD4E2016-E41F-93E4-FCCC-C46AD05FE210}"/>
                </a:ext>
              </a:extLst>
            </p:cNvPr>
            <p:cNvSpPr/>
            <p:nvPr/>
          </p:nvSpPr>
          <p:spPr>
            <a:xfrm>
              <a:off x="13948230" y="9066842"/>
              <a:ext cx="79137" cy="75180"/>
            </a:xfrm>
            <a:custGeom>
              <a:avLst/>
              <a:gdLst/>
              <a:ahLst/>
              <a:cxnLst/>
              <a:rect l="0" t="0" r="0" b="0"/>
              <a:pathLst>
                <a:path w="196" h="189" extrusionOk="0">
                  <a:moveTo>
                    <a:pt x="71" y="22"/>
                  </a:moveTo>
                  <a:cubicBezTo>
                    <a:pt x="65" y="32"/>
                    <a:pt x="41" y="70"/>
                    <a:pt x="22" y="92"/>
                  </a:cubicBezTo>
                  <a:cubicBezTo>
                    <a:pt x="0" y="116"/>
                    <a:pt x="13" y="163"/>
                    <a:pt x="19" y="176"/>
                  </a:cubicBezTo>
                  <a:cubicBezTo>
                    <a:pt x="25" y="188"/>
                    <a:pt x="56" y="185"/>
                    <a:pt x="75" y="172"/>
                  </a:cubicBezTo>
                  <a:cubicBezTo>
                    <a:pt x="90" y="163"/>
                    <a:pt x="100" y="168"/>
                    <a:pt x="122" y="189"/>
                  </a:cubicBezTo>
                  <a:cubicBezTo>
                    <a:pt x="133" y="172"/>
                    <a:pt x="149" y="154"/>
                    <a:pt x="163" y="140"/>
                  </a:cubicBezTo>
                  <a:cubicBezTo>
                    <a:pt x="139" y="125"/>
                    <a:pt x="116" y="123"/>
                    <a:pt x="110" y="117"/>
                  </a:cubicBezTo>
                  <a:cubicBezTo>
                    <a:pt x="100" y="107"/>
                    <a:pt x="139" y="77"/>
                    <a:pt x="168" y="71"/>
                  </a:cubicBezTo>
                  <a:cubicBezTo>
                    <a:pt x="196" y="65"/>
                    <a:pt x="182" y="33"/>
                    <a:pt x="159" y="12"/>
                  </a:cubicBezTo>
                  <a:cubicBezTo>
                    <a:pt x="155" y="9"/>
                    <a:pt x="150" y="4"/>
                    <a:pt x="145" y="0"/>
                  </a:cubicBezTo>
                  <a:cubicBezTo>
                    <a:pt x="132" y="8"/>
                    <a:pt x="122" y="15"/>
                    <a:pt x="118" y="19"/>
                  </a:cubicBezTo>
                  <a:cubicBezTo>
                    <a:pt x="111" y="29"/>
                    <a:pt x="95" y="25"/>
                    <a:pt x="71" y="22"/>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75" name="Shape 3442">
              <a:extLst>
                <a:ext uri="{FF2B5EF4-FFF2-40B4-BE49-F238E27FC236}">
                  <a16:creationId xmlns:a16="http://schemas.microsoft.com/office/drawing/2014/main" id="{556514D1-C0E5-2AE6-54FC-656B8A4B0D9C}"/>
                </a:ext>
              </a:extLst>
            </p:cNvPr>
            <p:cNvSpPr/>
            <p:nvPr/>
          </p:nvSpPr>
          <p:spPr>
            <a:xfrm>
              <a:off x="13737197" y="8849216"/>
              <a:ext cx="269066" cy="229498"/>
            </a:xfrm>
            <a:custGeom>
              <a:avLst/>
              <a:gdLst/>
              <a:ahLst/>
              <a:cxnLst/>
              <a:rect l="0" t="0" r="0" b="0"/>
              <a:pathLst>
                <a:path w="676" h="578" extrusionOk="0">
                  <a:moveTo>
                    <a:pt x="124" y="89"/>
                  </a:moveTo>
                  <a:cubicBezTo>
                    <a:pt x="105" y="107"/>
                    <a:pt x="62" y="113"/>
                    <a:pt x="68" y="144"/>
                  </a:cubicBezTo>
                  <a:cubicBezTo>
                    <a:pt x="74" y="175"/>
                    <a:pt x="62" y="206"/>
                    <a:pt x="31" y="243"/>
                  </a:cubicBezTo>
                  <a:cubicBezTo>
                    <a:pt x="0" y="280"/>
                    <a:pt x="18" y="335"/>
                    <a:pt x="25" y="378"/>
                  </a:cubicBezTo>
                  <a:cubicBezTo>
                    <a:pt x="62" y="375"/>
                    <a:pt x="101" y="375"/>
                    <a:pt x="108" y="382"/>
                  </a:cubicBezTo>
                  <a:cubicBezTo>
                    <a:pt x="124" y="398"/>
                    <a:pt x="130" y="382"/>
                    <a:pt x="139" y="351"/>
                  </a:cubicBezTo>
                  <a:cubicBezTo>
                    <a:pt x="149" y="320"/>
                    <a:pt x="167" y="323"/>
                    <a:pt x="186" y="339"/>
                  </a:cubicBezTo>
                  <a:cubicBezTo>
                    <a:pt x="205" y="354"/>
                    <a:pt x="217" y="379"/>
                    <a:pt x="248" y="364"/>
                  </a:cubicBezTo>
                  <a:cubicBezTo>
                    <a:pt x="279" y="348"/>
                    <a:pt x="276" y="357"/>
                    <a:pt x="292" y="364"/>
                  </a:cubicBezTo>
                  <a:cubicBezTo>
                    <a:pt x="307" y="370"/>
                    <a:pt x="370" y="361"/>
                    <a:pt x="391" y="364"/>
                  </a:cubicBezTo>
                  <a:cubicBezTo>
                    <a:pt x="413" y="367"/>
                    <a:pt x="603" y="569"/>
                    <a:pt x="603" y="569"/>
                  </a:cubicBezTo>
                  <a:cubicBezTo>
                    <a:pt x="603" y="569"/>
                    <a:pt x="603" y="570"/>
                    <a:pt x="602" y="571"/>
                  </a:cubicBezTo>
                  <a:cubicBezTo>
                    <a:pt x="626" y="574"/>
                    <a:pt x="642" y="578"/>
                    <a:pt x="649" y="568"/>
                  </a:cubicBezTo>
                  <a:cubicBezTo>
                    <a:pt x="653" y="564"/>
                    <a:pt x="663" y="557"/>
                    <a:pt x="676" y="549"/>
                  </a:cubicBezTo>
                  <a:cubicBezTo>
                    <a:pt x="652" y="526"/>
                    <a:pt x="617" y="489"/>
                    <a:pt x="570" y="430"/>
                  </a:cubicBezTo>
                  <a:cubicBezTo>
                    <a:pt x="514" y="359"/>
                    <a:pt x="448" y="320"/>
                    <a:pt x="412" y="320"/>
                  </a:cubicBezTo>
                  <a:cubicBezTo>
                    <a:pt x="377" y="320"/>
                    <a:pt x="371" y="260"/>
                    <a:pt x="349" y="257"/>
                  </a:cubicBezTo>
                  <a:cubicBezTo>
                    <a:pt x="327" y="254"/>
                    <a:pt x="276" y="167"/>
                    <a:pt x="275" y="111"/>
                  </a:cubicBezTo>
                  <a:cubicBezTo>
                    <a:pt x="274" y="79"/>
                    <a:pt x="248" y="35"/>
                    <a:pt x="219" y="0"/>
                  </a:cubicBezTo>
                  <a:cubicBezTo>
                    <a:pt x="184" y="56"/>
                    <a:pt x="137" y="76"/>
                    <a:pt x="124" y="89"/>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76" name="Shape 3443">
              <a:extLst>
                <a:ext uri="{FF2B5EF4-FFF2-40B4-BE49-F238E27FC236}">
                  <a16:creationId xmlns:a16="http://schemas.microsoft.com/office/drawing/2014/main" id="{74327DD8-6381-EE8A-5297-9583EFD70EAB}"/>
                </a:ext>
              </a:extLst>
            </p:cNvPr>
            <p:cNvSpPr/>
            <p:nvPr/>
          </p:nvSpPr>
          <p:spPr>
            <a:xfrm>
              <a:off x="13600027" y="8975835"/>
              <a:ext cx="598804" cy="465590"/>
            </a:xfrm>
            <a:custGeom>
              <a:avLst/>
              <a:gdLst/>
              <a:ahLst/>
              <a:cxnLst/>
              <a:rect l="0" t="0" r="0" b="0"/>
              <a:pathLst>
                <a:path w="1505" h="1170" extrusionOk="0">
                  <a:moveTo>
                    <a:pt x="105" y="768"/>
                  </a:moveTo>
                  <a:cubicBezTo>
                    <a:pt x="117" y="799"/>
                    <a:pt x="172" y="830"/>
                    <a:pt x="191" y="879"/>
                  </a:cubicBezTo>
                  <a:cubicBezTo>
                    <a:pt x="209" y="929"/>
                    <a:pt x="259" y="954"/>
                    <a:pt x="284" y="954"/>
                  </a:cubicBezTo>
                  <a:cubicBezTo>
                    <a:pt x="302" y="954"/>
                    <a:pt x="289" y="985"/>
                    <a:pt x="282" y="1041"/>
                  </a:cubicBezTo>
                  <a:cubicBezTo>
                    <a:pt x="294" y="1046"/>
                    <a:pt x="306" y="1050"/>
                    <a:pt x="314" y="1055"/>
                  </a:cubicBezTo>
                  <a:cubicBezTo>
                    <a:pt x="330" y="1064"/>
                    <a:pt x="394" y="1055"/>
                    <a:pt x="416" y="1075"/>
                  </a:cubicBezTo>
                  <a:cubicBezTo>
                    <a:pt x="438" y="1095"/>
                    <a:pt x="509" y="1141"/>
                    <a:pt x="531" y="1141"/>
                  </a:cubicBezTo>
                  <a:cubicBezTo>
                    <a:pt x="554" y="1141"/>
                    <a:pt x="633" y="1152"/>
                    <a:pt x="647" y="1161"/>
                  </a:cubicBezTo>
                  <a:cubicBezTo>
                    <a:pt x="660" y="1170"/>
                    <a:pt x="678" y="1128"/>
                    <a:pt x="713" y="1108"/>
                  </a:cubicBezTo>
                  <a:cubicBezTo>
                    <a:pt x="748" y="1088"/>
                    <a:pt x="793" y="1075"/>
                    <a:pt x="799" y="1090"/>
                  </a:cubicBezTo>
                  <a:cubicBezTo>
                    <a:pt x="806" y="1106"/>
                    <a:pt x="830" y="1119"/>
                    <a:pt x="848" y="1110"/>
                  </a:cubicBezTo>
                  <a:cubicBezTo>
                    <a:pt x="855" y="1107"/>
                    <a:pt x="875" y="1101"/>
                    <a:pt x="898" y="1096"/>
                  </a:cubicBezTo>
                  <a:cubicBezTo>
                    <a:pt x="930" y="1089"/>
                    <a:pt x="968" y="1082"/>
                    <a:pt x="979" y="1084"/>
                  </a:cubicBezTo>
                  <a:cubicBezTo>
                    <a:pt x="996" y="1086"/>
                    <a:pt x="1045" y="1015"/>
                    <a:pt x="1109" y="1015"/>
                  </a:cubicBezTo>
                  <a:cubicBezTo>
                    <a:pt x="1173" y="1015"/>
                    <a:pt x="1191" y="1026"/>
                    <a:pt x="1220" y="995"/>
                  </a:cubicBezTo>
                  <a:cubicBezTo>
                    <a:pt x="1249" y="964"/>
                    <a:pt x="1466" y="745"/>
                    <a:pt x="1485" y="729"/>
                  </a:cubicBezTo>
                  <a:cubicBezTo>
                    <a:pt x="1505" y="714"/>
                    <a:pt x="1472" y="707"/>
                    <a:pt x="1450" y="707"/>
                  </a:cubicBezTo>
                  <a:cubicBezTo>
                    <a:pt x="1428" y="707"/>
                    <a:pt x="1384" y="705"/>
                    <a:pt x="1313" y="676"/>
                  </a:cubicBezTo>
                  <a:cubicBezTo>
                    <a:pt x="1242" y="648"/>
                    <a:pt x="1131" y="610"/>
                    <a:pt x="1111" y="606"/>
                  </a:cubicBezTo>
                  <a:cubicBezTo>
                    <a:pt x="1091" y="601"/>
                    <a:pt x="1063" y="555"/>
                    <a:pt x="1045" y="546"/>
                  </a:cubicBezTo>
                  <a:cubicBezTo>
                    <a:pt x="1027" y="537"/>
                    <a:pt x="992" y="475"/>
                    <a:pt x="983" y="455"/>
                  </a:cubicBezTo>
                  <a:cubicBezTo>
                    <a:pt x="980" y="448"/>
                    <a:pt x="987" y="434"/>
                    <a:pt x="998" y="418"/>
                  </a:cubicBezTo>
                  <a:cubicBezTo>
                    <a:pt x="976" y="397"/>
                    <a:pt x="966" y="392"/>
                    <a:pt x="951" y="401"/>
                  </a:cubicBezTo>
                  <a:cubicBezTo>
                    <a:pt x="932" y="414"/>
                    <a:pt x="901" y="417"/>
                    <a:pt x="895" y="405"/>
                  </a:cubicBezTo>
                  <a:cubicBezTo>
                    <a:pt x="889" y="392"/>
                    <a:pt x="876" y="345"/>
                    <a:pt x="898" y="321"/>
                  </a:cubicBezTo>
                  <a:cubicBezTo>
                    <a:pt x="920" y="296"/>
                    <a:pt x="948" y="249"/>
                    <a:pt x="948" y="249"/>
                  </a:cubicBezTo>
                  <a:cubicBezTo>
                    <a:pt x="948" y="249"/>
                    <a:pt x="758" y="47"/>
                    <a:pt x="736" y="44"/>
                  </a:cubicBezTo>
                  <a:cubicBezTo>
                    <a:pt x="715" y="41"/>
                    <a:pt x="652" y="50"/>
                    <a:pt x="637" y="44"/>
                  </a:cubicBezTo>
                  <a:cubicBezTo>
                    <a:pt x="621" y="37"/>
                    <a:pt x="624" y="28"/>
                    <a:pt x="593" y="44"/>
                  </a:cubicBezTo>
                  <a:cubicBezTo>
                    <a:pt x="562" y="59"/>
                    <a:pt x="550" y="34"/>
                    <a:pt x="531" y="19"/>
                  </a:cubicBezTo>
                  <a:cubicBezTo>
                    <a:pt x="512" y="3"/>
                    <a:pt x="494" y="0"/>
                    <a:pt x="484" y="31"/>
                  </a:cubicBezTo>
                  <a:cubicBezTo>
                    <a:pt x="475" y="62"/>
                    <a:pt x="469" y="78"/>
                    <a:pt x="453" y="62"/>
                  </a:cubicBezTo>
                  <a:cubicBezTo>
                    <a:pt x="446" y="55"/>
                    <a:pt x="407" y="55"/>
                    <a:pt x="370" y="58"/>
                  </a:cubicBezTo>
                  <a:cubicBezTo>
                    <a:pt x="370" y="58"/>
                    <a:pt x="370" y="58"/>
                    <a:pt x="370" y="59"/>
                  </a:cubicBezTo>
                  <a:cubicBezTo>
                    <a:pt x="376" y="102"/>
                    <a:pt x="333" y="151"/>
                    <a:pt x="333" y="176"/>
                  </a:cubicBezTo>
                  <a:cubicBezTo>
                    <a:pt x="333" y="201"/>
                    <a:pt x="308" y="225"/>
                    <a:pt x="290" y="225"/>
                  </a:cubicBezTo>
                  <a:cubicBezTo>
                    <a:pt x="271" y="225"/>
                    <a:pt x="253" y="275"/>
                    <a:pt x="228" y="299"/>
                  </a:cubicBezTo>
                  <a:cubicBezTo>
                    <a:pt x="203" y="324"/>
                    <a:pt x="222" y="380"/>
                    <a:pt x="197" y="398"/>
                  </a:cubicBezTo>
                  <a:cubicBezTo>
                    <a:pt x="172" y="417"/>
                    <a:pt x="135" y="423"/>
                    <a:pt x="154" y="441"/>
                  </a:cubicBezTo>
                  <a:cubicBezTo>
                    <a:pt x="172" y="460"/>
                    <a:pt x="123" y="497"/>
                    <a:pt x="123" y="534"/>
                  </a:cubicBezTo>
                  <a:cubicBezTo>
                    <a:pt x="123" y="571"/>
                    <a:pt x="117" y="639"/>
                    <a:pt x="111" y="645"/>
                  </a:cubicBezTo>
                  <a:cubicBezTo>
                    <a:pt x="105" y="651"/>
                    <a:pt x="31" y="633"/>
                    <a:pt x="31" y="663"/>
                  </a:cubicBezTo>
                  <a:cubicBezTo>
                    <a:pt x="31" y="694"/>
                    <a:pt x="0" y="694"/>
                    <a:pt x="12" y="719"/>
                  </a:cubicBezTo>
                  <a:cubicBezTo>
                    <a:pt x="24" y="744"/>
                    <a:pt x="92" y="738"/>
                    <a:pt x="105" y="768"/>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77" name="Shape 3444">
              <a:extLst>
                <a:ext uri="{FF2B5EF4-FFF2-40B4-BE49-F238E27FC236}">
                  <a16:creationId xmlns:a16="http://schemas.microsoft.com/office/drawing/2014/main" id="{2D3A8978-2781-6AB9-C2AA-B9F76A203A19}"/>
                </a:ext>
              </a:extLst>
            </p:cNvPr>
            <p:cNvSpPr/>
            <p:nvPr/>
          </p:nvSpPr>
          <p:spPr>
            <a:xfrm>
              <a:off x="13638277" y="9379434"/>
              <a:ext cx="319186" cy="387772"/>
            </a:xfrm>
            <a:custGeom>
              <a:avLst/>
              <a:gdLst/>
              <a:ahLst/>
              <a:cxnLst/>
              <a:rect l="0" t="0" r="0" b="0"/>
              <a:pathLst>
                <a:path w="803" h="977" extrusionOk="0">
                  <a:moveTo>
                    <a:pt x="709" y="225"/>
                  </a:moveTo>
                  <a:cubicBezTo>
                    <a:pt x="755" y="153"/>
                    <a:pt x="755" y="153"/>
                    <a:pt x="755" y="153"/>
                  </a:cubicBezTo>
                  <a:cubicBezTo>
                    <a:pt x="803" y="83"/>
                    <a:pt x="803" y="83"/>
                    <a:pt x="803" y="83"/>
                  </a:cubicBezTo>
                  <a:cubicBezTo>
                    <a:pt x="780" y="88"/>
                    <a:pt x="760" y="94"/>
                    <a:pt x="753" y="97"/>
                  </a:cubicBezTo>
                  <a:cubicBezTo>
                    <a:pt x="735" y="106"/>
                    <a:pt x="711" y="93"/>
                    <a:pt x="704" y="77"/>
                  </a:cubicBezTo>
                  <a:cubicBezTo>
                    <a:pt x="698" y="62"/>
                    <a:pt x="653" y="75"/>
                    <a:pt x="618" y="95"/>
                  </a:cubicBezTo>
                  <a:cubicBezTo>
                    <a:pt x="583" y="115"/>
                    <a:pt x="565" y="157"/>
                    <a:pt x="552" y="148"/>
                  </a:cubicBezTo>
                  <a:cubicBezTo>
                    <a:pt x="538" y="139"/>
                    <a:pt x="459" y="128"/>
                    <a:pt x="436" y="128"/>
                  </a:cubicBezTo>
                  <a:cubicBezTo>
                    <a:pt x="414" y="128"/>
                    <a:pt x="343" y="82"/>
                    <a:pt x="321" y="62"/>
                  </a:cubicBezTo>
                  <a:cubicBezTo>
                    <a:pt x="299" y="42"/>
                    <a:pt x="235" y="51"/>
                    <a:pt x="219" y="42"/>
                  </a:cubicBezTo>
                  <a:cubicBezTo>
                    <a:pt x="204" y="33"/>
                    <a:pt x="173" y="26"/>
                    <a:pt x="162" y="13"/>
                  </a:cubicBezTo>
                  <a:cubicBezTo>
                    <a:pt x="151" y="0"/>
                    <a:pt x="124" y="2"/>
                    <a:pt x="102" y="6"/>
                  </a:cubicBezTo>
                  <a:cubicBezTo>
                    <a:pt x="80" y="11"/>
                    <a:pt x="27" y="42"/>
                    <a:pt x="22" y="60"/>
                  </a:cubicBezTo>
                  <a:cubicBezTo>
                    <a:pt x="21" y="65"/>
                    <a:pt x="16" y="71"/>
                    <a:pt x="10" y="76"/>
                  </a:cubicBezTo>
                  <a:cubicBezTo>
                    <a:pt x="55" y="117"/>
                    <a:pt x="55" y="117"/>
                    <a:pt x="55" y="117"/>
                  </a:cubicBezTo>
                  <a:cubicBezTo>
                    <a:pt x="65" y="189"/>
                    <a:pt x="65" y="189"/>
                    <a:pt x="65" y="189"/>
                  </a:cubicBezTo>
                  <a:cubicBezTo>
                    <a:pt x="106" y="225"/>
                    <a:pt x="106" y="225"/>
                    <a:pt x="106" y="225"/>
                  </a:cubicBezTo>
                  <a:cubicBezTo>
                    <a:pt x="106" y="225"/>
                    <a:pt x="106" y="265"/>
                    <a:pt x="101" y="306"/>
                  </a:cubicBezTo>
                  <a:cubicBezTo>
                    <a:pt x="96" y="347"/>
                    <a:pt x="60" y="398"/>
                    <a:pt x="35" y="424"/>
                  </a:cubicBezTo>
                  <a:cubicBezTo>
                    <a:pt x="27" y="431"/>
                    <a:pt x="16" y="456"/>
                    <a:pt x="5" y="486"/>
                  </a:cubicBezTo>
                  <a:cubicBezTo>
                    <a:pt x="44" y="496"/>
                    <a:pt x="73" y="510"/>
                    <a:pt x="71" y="522"/>
                  </a:cubicBezTo>
                  <a:cubicBezTo>
                    <a:pt x="67" y="547"/>
                    <a:pt x="0" y="536"/>
                    <a:pt x="0" y="586"/>
                  </a:cubicBezTo>
                  <a:cubicBezTo>
                    <a:pt x="0" y="590"/>
                    <a:pt x="0" y="593"/>
                    <a:pt x="0" y="597"/>
                  </a:cubicBezTo>
                  <a:cubicBezTo>
                    <a:pt x="377" y="797"/>
                    <a:pt x="377" y="797"/>
                    <a:pt x="377" y="797"/>
                  </a:cubicBezTo>
                  <a:cubicBezTo>
                    <a:pt x="372" y="858"/>
                    <a:pt x="372" y="858"/>
                    <a:pt x="372" y="858"/>
                  </a:cubicBezTo>
                  <a:cubicBezTo>
                    <a:pt x="372" y="858"/>
                    <a:pt x="457" y="920"/>
                    <a:pt x="539" y="977"/>
                  </a:cubicBezTo>
                  <a:cubicBezTo>
                    <a:pt x="576" y="883"/>
                    <a:pt x="624" y="779"/>
                    <a:pt x="637" y="760"/>
                  </a:cubicBezTo>
                  <a:cubicBezTo>
                    <a:pt x="659" y="726"/>
                    <a:pt x="681" y="732"/>
                    <a:pt x="701" y="708"/>
                  </a:cubicBezTo>
                  <a:cubicBezTo>
                    <a:pt x="720" y="685"/>
                    <a:pt x="726" y="720"/>
                    <a:pt x="755" y="673"/>
                  </a:cubicBezTo>
                  <a:cubicBezTo>
                    <a:pt x="758" y="669"/>
                    <a:pt x="760" y="665"/>
                    <a:pt x="764" y="661"/>
                  </a:cubicBezTo>
                  <a:cubicBezTo>
                    <a:pt x="714" y="582"/>
                    <a:pt x="714" y="582"/>
                    <a:pt x="714" y="582"/>
                  </a:cubicBezTo>
                  <a:lnTo>
                    <a:pt x="709" y="225"/>
                  </a:ln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78" name="Shape 3445">
              <a:extLst>
                <a:ext uri="{FF2B5EF4-FFF2-40B4-BE49-F238E27FC236}">
                  <a16:creationId xmlns:a16="http://schemas.microsoft.com/office/drawing/2014/main" id="{CF062A51-09B1-B7E1-E580-DAC880B98141}"/>
                </a:ext>
              </a:extLst>
            </p:cNvPr>
            <p:cNvSpPr/>
            <p:nvPr/>
          </p:nvSpPr>
          <p:spPr>
            <a:xfrm>
              <a:off x="13464173" y="9409770"/>
              <a:ext cx="216308" cy="224222"/>
            </a:xfrm>
            <a:custGeom>
              <a:avLst/>
              <a:gdLst/>
              <a:ahLst/>
              <a:cxnLst/>
              <a:rect l="0" t="0" r="0" b="0"/>
              <a:pathLst>
                <a:path w="545" h="564" extrusionOk="0">
                  <a:moveTo>
                    <a:pt x="504" y="113"/>
                  </a:moveTo>
                  <a:cubicBezTo>
                    <a:pt x="494" y="41"/>
                    <a:pt x="494" y="41"/>
                    <a:pt x="494" y="41"/>
                  </a:cubicBezTo>
                  <a:cubicBezTo>
                    <a:pt x="449" y="0"/>
                    <a:pt x="449" y="0"/>
                    <a:pt x="449" y="0"/>
                  </a:cubicBezTo>
                  <a:cubicBezTo>
                    <a:pt x="435" y="11"/>
                    <a:pt x="416" y="22"/>
                    <a:pt x="415" y="32"/>
                  </a:cubicBezTo>
                  <a:cubicBezTo>
                    <a:pt x="413" y="48"/>
                    <a:pt x="371" y="46"/>
                    <a:pt x="353" y="37"/>
                  </a:cubicBezTo>
                  <a:cubicBezTo>
                    <a:pt x="335" y="28"/>
                    <a:pt x="289" y="48"/>
                    <a:pt x="280" y="61"/>
                  </a:cubicBezTo>
                  <a:cubicBezTo>
                    <a:pt x="271" y="74"/>
                    <a:pt x="240" y="37"/>
                    <a:pt x="218" y="39"/>
                  </a:cubicBezTo>
                  <a:cubicBezTo>
                    <a:pt x="196" y="41"/>
                    <a:pt x="143" y="61"/>
                    <a:pt x="143" y="61"/>
                  </a:cubicBezTo>
                  <a:cubicBezTo>
                    <a:pt x="143" y="61"/>
                    <a:pt x="134" y="123"/>
                    <a:pt x="134" y="147"/>
                  </a:cubicBezTo>
                  <a:cubicBezTo>
                    <a:pt x="134" y="172"/>
                    <a:pt x="167" y="176"/>
                    <a:pt x="167" y="196"/>
                  </a:cubicBezTo>
                  <a:cubicBezTo>
                    <a:pt x="167" y="216"/>
                    <a:pt x="141" y="234"/>
                    <a:pt x="138" y="247"/>
                  </a:cubicBezTo>
                  <a:cubicBezTo>
                    <a:pt x="136" y="260"/>
                    <a:pt x="118" y="269"/>
                    <a:pt x="96" y="276"/>
                  </a:cubicBezTo>
                  <a:cubicBezTo>
                    <a:pt x="74" y="282"/>
                    <a:pt x="76" y="318"/>
                    <a:pt x="59" y="331"/>
                  </a:cubicBezTo>
                  <a:cubicBezTo>
                    <a:pt x="41" y="344"/>
                    <a:pt x="45" y="378"/>
                    <a:pt x="34" y="402"/>
                  </a:cubicBezTo>
                  <a:cubicBezTo>
                    <a:pt x="23" y="426"/>
                    <a:pt x="17" y="460"/>
                    <a:pt x="17" y="488"/>
                  </a:cubicBezTo>
                  <a:cubicBezTo>
                    <a:pt x="17" y="511"/>
                    <a:pt x="14" y="544"/>
                    <a:pt x="0" y="561"/>
                  </a:cubicBezTo>
                  <a:cubicBezTo>
                    <a:pt x="28" y="564"/>
                    <a:pt x="36" y="559"/>
                    <a:pt x="50" y="552"/>
                  </a:cubicBezTo>
                  <a:cubicBezTo>
                    <a:pt x="70" y="542"/>
                    <a:pt x="152" y="522"/>
                    <a:pt x="152" y="522"/>
                  </a:cubicBezTo>
                  <a:cubicBezTo>
                    <a:pt x="235" y="515"/>
                    <a:pt x="235" y="515"/>
                    <a:pt x="235" y="515"/>
                  </a:cubicBezTo>
                  <a:cubicBezTo>
                    <a:pt x="254" y="463"/>
                    <a:pt x="281" y="415"/>
                    <a:pt x="311" y="406"/>
                  </a:cubicBezTo>
                  <a:cubicBezTo>
                    <a:pt x="350" y="395"/>
                    <a:pt x="403" y="400"/>
                    <a:pt x="444" y="410"/>
                  </a:cubicBezTo>
                  <a:cubicBezTo>
                    <a:pt x="455" y="380"/>
                    <a:pt x="466" y="355"/>
                    <a:pt x="474" y="348"/>
                  </a:cubicBezTo>
                  <a:cubicBezTo>
                    <a:pt x="499" y="322"/>
                    <a:pt x="535" y="271"/>
                    <a:pt x="540" y="230"/>
                  </a:cubicBezTo>
                  <a:cubicBezTo>
                    <a:pt x="545" y="189"/>
                    <a:pt x="545" y="149"/>
                    <a:pt x="545" y="149"/>
                  </a:cubicBezTo>
                  <a:lnTo>
                    <a:pt x="504" y="113"/>
                  </a:ln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79" name="Shape 3446">
              <a:extLst>
                <a:ext uri="{FF2B5EF4-FFF2-40B4-BE49-F238E27FC236}">
                  <a16:creationId xmlns:a16="http://schemas.microsoft.com/office/drawing/2014/main" id="{96DDADA4-F012-5E3E-0F0D-8948684C1D2B}"/>
                </a:ext>
              </a:extLst>
            </p:cNvPr>
            <p:cNvSpPr/>
            <p:nvPr/>
          </p:nvSpPr>
          <p:spPr>
            <a:xfrm>
              <a:off x="14002306" y="10045505"/>
              <a:ext cx="295445" cy="584295"/>
            </a:xfrm>
            <a:custGeom>
              <a:avLst/>
              <a:gdLst/>
              <a:ahLst/>
              <a:cxnLst/>
              <a:rect l="0" t="0" r="0" b="0"/>
              <a:pathLst>
                <a:path w="743" h="1468" extrusionOk="0">
                  <a:moveTo>
                    <a:pt x="625" y="49"/>
                  </a:moveTo>
                  <a:cubicBezTo>
                    <a:pt x="612" y="0"/>
                    <a:pt x="602" y="66"/>
                    <a:pt x="590" y="78"/>
                  </a:cubicBezTo>
                  <a:cubicBezTo>
                    <a:pt x="578" y="90"/>
                    <a:pt x="572" y="125"/>
                    <a:pt x="575" y="149"/>
                  </a:cubicBezTo>
                  <a:cubicBezTo>
                    <a:pt x="578" y="173"/>
                    <a:pt x="540" y="196"/>
                    <a:pt x="516" y="193"/>
                  </a:cubicBezTo>
                  <a:cubicBezTo>
                    <a:pt x="493" y="190"/>
                    <a:pt x="454" y="205"/>
                    <a:pt x="466" y="237"/>
                  </a:cubicBezTo>
                  <a:cubicBezTo>
                    <a:pt x="478" y="270"/>
                    <a:pt x="448" y="264"/>
                    <a:pt x="463" y="290"/>
                  </a:cubicBezTo>
                  <a:cubicBezTo>
                    <a:pt x="478" y="317"/>
                    <a:pt x="431" y="350"/>
                    <a:pt x="389" y="353"/>
                  </a:cubicBezTo>
                  <a:cubicBezTo>
                    <a:pt x="348" y="355"/>
                    <a:pt x="295" y="429"/>
                    <a:pt x="251" y="423"/>
                  </a:cubicBezTo>
                  <a:cubicBezTo>
                    <a:pt x="206" y="418"/>
                    <a:pt x="162" y="453"/>
                    <a:pt x="124" y="447"/>
                  </a:cubicBezTo>
                  <a:cubicBezTo>
                    <a:pt x="85" y="441"/>
                    <a:pt x="112" y="527"/>
                    <a:pt x="82" y="580"/>
                  </a:cubicBezTo>
                  <a:cubicBezTo>
                    <a:pt x="53" y="633"/>
                    <a:pt x="67" y="695"/>
                    <a:pt x="94" y="760"/>
                  </a:cubicBezTo>
                  <a:cubicBezTo>
                    <a:pt x="121" y="825"/>
                    <a:pt x="141" y="878"/>
                    <a:pt x="70" y="963"/>
                  </a:cubicBezTo>
                  <a:cubicBezTo>
                    <a:pt x="0" y="1049"/>
                    <a:pt x="5" y="1143"/>
                    <a:pt x="32" y="1203"/>
                  </a:cubicBezTo>
                  <a:cubicBezTo>
                    <a:pt x="59" y="1262"/>
                    <a:pt x="59" y="1350"/>
                    <a:pt x="97" y="1391"/>
                  </a:cubicBezTo>
                  <a:cubicBezTo>
                    <a:pt x="135" y="1433"/>
                    <a:pt x="242" y="1468"/>
                    <a:pt x="274" y="1436"/>
                  </a:cubicBezTo>
                  <a:cubicBezTo>
                    <a:pt x="307" y="1403"/>
                    <a:pt x="341" y="1440"/>
                    <a:pt x="377" y="1397"/>
                  </a:cubicBezTo>
                  <a:cubicBezTo>
                    <a:pt x="413" y="1356"/>
                    <a:pt x="472" y="1129"/>
                    <a:pt x="522" y="978"/>
                  </a:cubicBezTo>
                  <a:cubicBezTo>
                    <a:pt x="572" y="828"/>
                    <a:pt x="637" y="630"/>
                    <a:pt x="631" y="589"/>
                  </a:cubicBezTo>
                  <a:cubicBezTo>
                    <a:pt x="625" y="547"/>
                    <a:pt x="667" y="521"/>
                    <a:pt x="649" y="476"/>
                  </a:cubicBezTo>
                  <a:cubicBezTo>
                    <a:pt x="631" y="432"/>
                    <a:pt x="655" y="379"/>
                    <a:pt x="675" y="414"/>
                  </a:cubicBezTo>
                  <a:cubicBezTo>
                    <a:pt x="696" y="450"/>
                    <a:pt x="726" y="450"/>
                    <a:pt x="734" y="403"/>
                  </a:cubicBezTo>
                  <a:cubicBezTo>
                    <a:pt x="743" y="355"/>
                    <a:pt x="699" y="282"/>
                    <a:pt x="696" y="214"/>
                  </a:cubicBezTo>
                  <a:cubicBezTo>
                    <a:pt x="693" y="146"/>
                    <a:pt x="634" y="81"/>
                    <a:pt x="625" y="49"/>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80" name="Shape 3447">
              <a:extLst>
                <a:ext uri="{FF2B5EF4-FFF2-40B4-BE49-F238E27FC236}">
                  <a16:creationId xmlns:a16="http://schemas.microsoft.com/office/drawing/2014/main" id="{DD09AEAB-856E-BC8A-A8A0-DD818AD237D2}"/>
                </a:ext>
              </a:extLst>
            </p:cNvPr>
            <p:cNvSpPr/>
            <p:nvPr/>
          </p:nvSpPr>
          <p:spPr>
            <a:xfrm>
              <a:off x="12802061" y="9354374"/>
              <a:ext cx="728061" cy="764992"/>
            </a:xfrm>
            <a:custGeom>
              <a:avLst/>
              <a:gdLst/>
              <a:ahLst/>
              <a:cxnLst/>
              <a:rect l="0" t="0" r="0" b="0"/>
              <a:pathLst>
                <a:path w="1830" h="1922" extrusionOk="0">
                  <a:moveTo>
                    <a:pt x="1675" y="1269"/>
                  </a:moveTo>
                  <a:cubicBezTo>
                    <a:pt x="1626" y="1243"/>
                    <a:pt x="1606" y="908"/>
                    <a:pt x="1631" y="900"/>
                  </a:cubicBezTo>
                  <a:cubicBezTo>
                    <a:pt x="1634" y="898"/>
                    <a:pt x="1637" y="902"/>
                    <a:pt x="1640" y="909"/>
                  </a:cubicBezTo>
                  <a:cubicBezTo>
                    <a:pt x="1635" y="833"/>
                    <a:pt x="1635" y="833"/>
                    <a:pt x="1635" y="833"/>
                  </a:cubicBezTo>
                  <a:cubicBezTo>
                    <a:pt x="1635" y="833"/>
                    <a:pt x="1632" y="833"/>
                    <a:pt x="1629" y="831"/>
                  </a:cubicBezTo>
                  <a:cubicBezTo>
                    <a:pt x="1621" y="828"/>
                    <a:pt x="1609" y="820"/>
                    <a:pt x="1609" y="802"/>
                  </a:cubicBezTo>
                  <a:cubicBezTo>
                    <a:pt x="1609" y="776"/>
                    <a:pt x="1631" y="773"/>
                    <a:pt x="1631" y="773"/>
                  </a:cubicBezTo>
                  <a:cubicBezTo>
                    <a:pt x="1631" y="773"/>
                    <a:pt x="1626" y="718"/>
                    <a:pt x="1651" y="709"/>
                  </a:cubicBezTo>
                  <a:cubicBezTo>
                    <a:pt x="1656" y="708"/>
                    <a:pt x="1660" y="704"/>
                    <a:pt x="1663" y="700"/>
                  </a:cubicBezTo>
                  <a:cubicBezTo>
                    <a:pt x="1677" y="683"/>
                    <a:pt x="1680" y="650"/>
                    <a:pt x="1680" y="627"/>
                  </a:cubicBezTo>
                  <a:cubicBezTo>
                    <a:pt x="1680" y="599"/>
                    <a:pt x="1686" y="565"/>
                    <a:pt x="1697" y="541"/>
                  </a:cubicBezTo>
                  <a:cubicBezTo>
                    <a:pt x="1708" y="517"/>
                    <a:pt x="1704" y="483"/>
                    <a:pt x="1722" y="470"/>
                  </a:cubicBezTo>
                  <a:cubicBezTo>
                    <a:pt x="1739" y="457"/>
                    <a:pt x="1737" y="421"/>
                    <a:pt x="1759" y="415"/>
                  </a:cubicBezTo>
                  <a:cubicBezTo>
                    <a:pt x="1781" y="408"/>
                    <a:pt x="1799" y="399"/>
                    <a:pt x="1801" y="386"/>
                  </a:cubicBezTo>
                  <a:cubicBezTo>
                    <a:pt x="1804" y="373"/>
                    <a:pt x="1830" y="355"/>
                    <a:pt x="1830" y="335"/>
                  </a:cubicBezTo>
                  <a:cubicBezTo>
                    <a:pt x="1830" y="315"/>
                    <a:pt x="1797" y="311"/>
                    <a:pt x="1797" y="286"/>
                  </a:cubicBezTo>
                  <a:cubicBezTo>
                    <a:pt x="1797" y="262"/>
                    <a:pt x="1806" y="200"/>
                    <a:pt x="1806" y="200"/>
                  </a:cubicBezTo>
                  <a:cubicBezTo>
                    <a:pt x="1806" y="200"/>
                    <a:pt x="1807" y="200"/>
                    <a:pt x="1807" y="200"/>
                  </a:cubicBezTo>
                  <a:cubicBezTo>
                    <a:pt x="1759" y="156"/>
                    <a:pt x="1704" y="111"/>
                    <a:pt x="1692" y="102"/>
                  </a:cubicBezTo>
                  <a:cubicBezTo>
                    <a:pt x="1673" y="90"/>
                    <a:pt x="1642" y="115"/>
                    <a:pt x="1642" y="115"/>
                  </a:cubicBezTo>
                  <a:cubicBezTo>
                    <a:pt x="1642" y="115"/>
                    <a:pt x="1612" y="84"/>
                    <a:pt x="1587" y="109"/>
                  </a:cubicBezTo>
                  <a:cubicBezTo>
                    <a:pt x="1562" y="133"/>
                    <a:pt x="1525" y="109"/>
                    <a:pt x="1525" y="109"/>
                  </a:cubicBezTo>
                  <a:cubicBezTo>
                    <a:pt x="1525" y="109"/>
                    <a:pt x="1494" y="90"/>
                    <a:pt x="1482" y="59"/>
                  </a:cubicBezTo>
                  <a:cubicBezTo>
                    <a:pt x="1477" y="47"/>
                    <a:pt x="1468" y="39"/>
                    <a:pt x="1456" y="33"/>
                  </a:cubicBezTo>
                  <a:cubicBezTo>
                    <a:pt x="1458" y="37"/>
                    <a:pt x="1458" y="37"/>
                    <a:pt x="1458" y="37"/>
                  </a:cubicBezTo>
                  <a:cubicBezTo>
                    <a:pt x="1384" y="49"/>
                    <a:pt x="1384" y="49"/>
                    <a:pt x="1384" y="49"/>
                  </a:cubicBezTo>
                  <a:cubicBezTo>
                    <a:pt x="1384" y="49"/>
                    <a:pt x="1292" y="0"/>
                    <a:pt x="1273" y="37"/>
                  </a:cubicBezTo>
                  <a:cubicBezTo>
                    <a:pt x="1255" y="74"/>
                    <a:pt x="1236" y="49"/>
                    <a:pt x="1193" y="49"/>
                  </a:cubicBezTo>
                  <a:cubicBezTo>
                    <a:pt x="1150" y="49"/>
                    <a:pt x="1113" y="68"/>
                    <a:pt x="1088" y="80"/>
                  </a:cubicBezTo>
                  <a:cubicBezTo>
                    <a:pt x="1064" y="93"/>
                    <a:pt x="1027" y="68"/>
                    <a:pt x="1008" y="80"/>
                  </a:cubicBezTo>
                  <a:cubicBezTo>
                    <a:pt x="990" y="93"/>
                    <a:pt x="978" y="148"/>
                    <a:pt x="978" y="148"/>
                  </a:cubicBezTo>
                  <a:cubicBezTo>
                    <a:pt x="787" y="111"/>
                    <a:pt x="787" y="111"/>
                    <a:pt x="787" y="111"/>
                  </a:cubicBezTo>
                  <a:cubicBezTo>
                    <a:pt x="787" y="111"/>
                    <a:pt x="750" y="55"/>
                    <a:pt x="707" y="55"/>
                  </a:cubicBezTo>
                  <a:cubicBezTo>
                    <a:pt x="664" y="55"/>
                    <a:pt x="602" y="136"/>
                    <a:pt x="602" y="136"/>
                  </a:cubicBezTo>
                  <a:cubicBezTo>
                    <a:pt x="602" y="202"/>
                    <a:pt x="602" y="202"/>
                    <a:pt x="602" y="202"/>
                  </a:cubicBezTo>
                  <a:cubicBezTo>
                    <a:pt x="610" y="243"/>
                    <a:pt x="600" y="285"/>
                    <a:pt x="587" y="306"/>
                  </a:cubicBezTo>
                  <a:cubicBezTo>
                    <a:pt x="569" y="337"/>
                    <a:pt x="550" y="349"/>
                    <a:pt x="550" y="411"/>
                  </a:cubicBezTo>
                  <a:cubicBezTo>
                    <a:pt x="550" y="473"/>
                    <a:pt x="476" y="571"/>
                    <a:pt x="476" y="621"/>
                  </a:cubicBezTo>
                  <a:cubicBezTo>
                    <a:pt x="476" y="670"/>
                    <a:pt x="390" y="701"/>
                    <a:pt x="390" y="732"/>
                  </a:cubicBezTo>
                  <a:cubicBezTo>
                    <a:pt x="390" y="763"/>
                    <a:pt x="384" y="830"/>
                    <a:pt x="384" y="898"/>
                  </a:cubicBezTo>
                  <a:cubicBezTo>
                    <a:pt x="384" y="966"/>
                    <a:pt x="347" y="911"/>
                    <a:pt x="347" y="972"/>
                  </a:cubicBezTo>
                  <a:cubicBezTo>
                    <a:pt x="347" y="1034"/>
                    <a:pt x="316" y="997"/>
                    <a:pt x="285" y="1028"/>
                  </a:cubicBezTo>
                  <a:cubicBezTo>
                    <a:pt x="254" y="1059"/>
                    <a:pt x="242" y="1065"/>
                    <a:pt x="242" y="1034"/>
                  </a:cubicBezTo>
                  <a:cubicBezTo>
                    <a:pt x="242" y="1003"/>
                    <a:pt x="199" y="997"/>
                    <a:pt x="161" y="1028"/>
                  </a:cubicBezTo>
                  <a:cubicBezTo>
                    <a:pt x="124" y="1059"/>
                    <a:pt x="112" y="1028"/>
                    <a:pt x="94" y="1022"/>
                  </a:cubicBezTo>
                  <a:cubicBezTo>
                    <a:pt x="83" y="1018"/>
                    <a:pt x="41" y="1043"/>
                    <a:pt x="0" y="1071"/>
                  </a:cubicBezTo>
                  <a:cubicBezTo>
                    <a:pt x="19" y="1109"/>
                    <a:pt x="28" y="1148"/>
                    <a:pt x="36" y="1181"/>
                  </a:cubicBezTo>
                  <a:cubicBezTo>
                    <a:pt x="36" y="1185"/>
                    <a:pt x="37" y="1188"/>
                    <a:pt x="38" y="1192"/>
                  </a:cubicBezTo>
                  <a:cubicBezTo>
                    <a:pt x="60" y="1176"/>
                    <a:pt x="82" y="1163"/>
                    <a:pt x="95" y="1161"/>
                  </a:cubicBezTo>
                  <a:cubicBezTo>
                    <a:pt x="126" y="1156"/>
                    <a:pt x="418" y="1161"/>
                    <a:pt x="418" y="1161"/>
                  </a:cubicBezTo>
                  <a:cubicBezTo>
                    <a:pt x="418" y="1161"/>
                    <a:pt x="444" y="1205"/>
                    <a:pt x="435" y="1245"/>
                  </a:cubicBezTo>
                  <a:cubicBezTo>
                    <a:pt x="427" y="1285"/>
                    <a:pt x="453" y="1267"/>
                    <a:pt x="475" y="1320"/>
                  </a:cubicBezTo>
                  <a:cubicBezTo>
                    <a:pt x="498" y="1373"/>
                    <a:pt x="515" y="1395"/>
                    <a:pt x="559" y="1382"/>
                  </a:cubicBezTo>
                  <a:cubicBezTo>
                    <a:pt x="604" y="1369"/>
                    <a:pt x="657" y="1360"/>
                    <a:pt x="675" y="1364"/>
                  </a:cubicBezTo>
                  <a:cubicBezTo>
                    <a:pt x="692" y="1369"/>
                    <a:pt x="688" y="1289"/>
                    <a:pt x="714" y="1276"/>
                  </a:cubicBezTo>
                  <a:cubicBezTo>
                    <a:pt x="741" y="1263"/>
                    <a:pt x="794" y="1276"/>
                    <a:pt x="794" y="1276"/>
                  </a:cubicBezTo>
                  <a:cubicBezTo>
                    <a:pt x="794" y="1276"/>
                    <a:pt x="799" y="1298"/>
                    <a:pt x="843" y="1298"/>
                  </a:cubicBezTo>
                  <a:cubicBezTo>
                    <a:pt x="887" y="1298"/>
                    <a:pt x="909" y="1280"/>
                    <a:pt x="909" y="1311"/>
                  </a:cubicBezTo>
                  <a:cubicBezTo>
                    <a:pt x="909" y="1342"/>
                    <a:pt x="914" y="1378"/>
                    <a:pt x="927" y="1391"/>
                  </a:cubicBezTo>
                  <a:cubicBezTo>
                    <a:pt x="940" y="1404"/>
                    <a:pt x="892" y="1515"/>
                    <a:pt x="914" y="1533"/>
                  </a:cubicBezTo>
                  <a:cubicBezTo>
                    <a:pt x="936" y="1550"/>
                    <a:pt x="967" y="1590"/>
                    <a:pt x="962" y="1612"/>
                  </a:cubicBezTo>
                  <a:cubicBezTo>
                    <a:pt x="958" y="1634"/>
                    <a:pt x="945" y="1688"/>
                    <a:pt x="962" y="1692"/>
                  </a:cubicBezTo>
                  <a:cubicBezTo>
                    <a:pt x="980" y="1697"/>
                    <a:pt x="984" y="1665"/>
                    <a:pt x="1015" y="1665"/>
                  </a:cubicBezTo>
                  <a:cubicBezTo>
                    <a:pt x="1046" y="1665"/>
                    <a:pt x="1073" y="1670"/>
                    <a:pt x="1104" y="1657"/>
                  </a:cubicBezTo>
                  <a:cubicBezTo>
                    <a:pt x="1114" y="1652"/>
                    <a:pt x="1123" y="1654"/>
                    <a:pt x="1131" y="1658"/>
                  </a:cubicBezTo>
                  <a:cubicBezTo>
                    <a:pt x="1147" y="1665"/>
                    <a:pt x="1157" y="1683"/>
                    <a:pt x="1157" y="1683"/>
                  </a:cubicBezTo>
                  <a:cubicBezTo>
                    <a:pt x="1157" y="1683"/>
                    <a:pt x="1166" y="1714"/>
                    <a:pt x="1184" y="1705"/>
                  </a:cubicBezTo>
                  <a:cubicBezTo>
                    <a:pt x="1201" y="1697"/>
                    <a:pt x="1250" y="1683"/>
                    <a:pt x="1246" y="1701"/>
                  </a:cubicBezTo>
                  <a:cubicBezTo>
                    <a:pt x="1241" y="1719"/>
                    <a:pt x="1259" y="1758"/>
                    <a:pt x="1277" y="1750"/>
                  </a:cubicBezTo>
                  <a:cubicBezTo>
                    <a:pt x="1294" y="1741"/>
                    <a:pt x="1339" y="1776"/>
                    <a:pt x="1361" y="1776"/>
                  </a:cubicBezTo>
                  <a:cubicBezTo>
                    <a:pt x="1383" y="1776"/>
                    <a:pt x="1405" y="1776"/>
                    <a:pt x="1405" y="1763"/>
                  </a:cubicBezTo>
                  <a:cubicBezTo>
                    <a:pt x="1405" y="1750"/>
                    <a:pt x="1432" y="1727"/>
                    <a:pt x="1441" y="1745"/>
                  </a:cubicBezTo>
                  <a:cubicBezTo>
                    <a:pt x="1449" y="1763"/>
                    <a:pt x="1472" y="1803"/>
                    <a:pt x="1494" y="1803"/>
                  </a:cubicBezTo>
                  <a:cubicBezTo>
                    <a:pt x="1516" y="1803"/>
                    <a:pt x="1569" y="1803"/>
                    <a:pt x="1569" y="1820"/>
                  </a:cubicBezTo>
                  <a:cubicBezTo>
                    <a:pt x="1569" y="1838"/>
                    <a:pt x="1587" y="1887"/>
                    <a:pt x="1609" y="1905"/>
                  </a:cubicBezTo>
                  <a:cubicBezTo>
                    <a:pt x="1631" y="1922"/>
                    <a:pt x="1680" y="1905"/>
                    <a:pt x="1680" y="1905"/>
                  </a:cubicBezTo>
                  <a:cubicBezTo>
                    <a:pt x="1680" y="1905"/>
                    <a:pt x="1697" y="1891"/>
                    <a:pt x="1697" y="1860"/>
                  </a:cubicBezTo>
                  <a:cubicBezTo>
                    <a:pt x="1697" y="1829"/>
                    <a:pt x="1697" y="1789"/>
                    <a:pt x="1684" y="1789"/>
                  </a:cubicBezTo>
                  <a:cubicBezTo>
                    <a:pt x="1671" y="1789"/>
                    <a:pt x="1649" y="1820"/>
                    <a:pt x="1618" y="1812"/>
                  </a:cubicBezTo>
                  <a:cubicBezTo>
                    <a:pt x="1587" y="1803"/>
                    <a:pt x="1564" y="1741"/>
                    <a:pt x="1551" y="1732"/>
                  </a:cubicBezTo>
                  <a:cubicBezTo>
                    <a:pt x="1538" y="1723"/>
                    <a:pt x="1573" y="1665"/>
                    <a:pt x="1573" y="1639"/>
                  </a:cubicBezTo>
                  <a:cubicBezTo>
                    <a:pt x="1573" y="1612"/>
                    <a:pt x="1595" y="1537"/>
                    <a:pt x="1578" y="1528"/>
                  </a:cubicBezTo>
                  <a:cubicBezTo>
                    <a:pt x="1560" y="1519"/>
                    <a:pt x="1569" y="1493"/>
                    <a:pt x="1591" y="1475"/>
                  </a:cubicBezTo>
                  <a:cubicBezTo>
                    <a:pt x="1613" y="1457"/>
                    <a:pt x="1582" y="1409"/>
                    <a:pt x="1618" y="1409"/>
                  </a:cubicBezTo>
                  <a:cubicBezTo>
                    <a:pt x="1651" y="1409"/>
                    <a:pt x="1718" y="1412"/>
                    <a:pt x="1738" y="1391"/>
                  </a:cubicBezTo>
                  <a:cubicBezTo>
                    <a:pt x="1739" y="1389"/>
                    <a:pt x="1741" y="1388"/>
                    <a:pt x="1741" y="1387"/>
                  </a:cubicBezTo>
                  <a:cubicBezTo>
                    <a:pt x="1744" y="1382"/>
                    <a:pt x="1746" y="1376"/>
                    <a:pt x="1748" y="1371"/>
                  </a:cubicBezTo>
                  <a:cubicBezTo>
                    <a:pt x="1725" y="1334"/>
                    <a:pt x="1703" y="1284"/>
                    <a:pt x="1675" y="1269"/>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81" name="Shape 3448">
              <a:extLst>
                <a:ext uri="{FF2B5EF4-FFF2-40B4-BE49-F238E27FC236}">
                  <a16:creationId xmlns:a16="http://schemas.microsoft.com/office/drawing/2014/main" id="{CD09E0CC-C9AE-85E6-D08C-B02BFEDCA1CC}"/>
                </a:ext>
              </a:extLst>
            </p:cNvPr>
            <p:cNvSpPr/>
            <p:nvPr/>
          </p:nvSpPr>
          <p:spPr>
            <a:xfrm>
              <a:off x="13449666" y="9673560"/>
              <a:ext cx="64629" cy="83094"/>
            </a:xfrm>
            <a:custGeom>
              <a:avLst/>
              <a:gdLst/>
              <a:ahLst/>
              <a:cxnLst/>
              <a:rect l="0" t="0" r="0" b="0"/>
              <a:pathLst>
                <a:path w="160" h="211" extrusionOk="0">
                  <a:moveTo>
                    <a:pt x="11" y="107"/>
                  </a:moveTo>
                  <a:cubicBezTo>
                    <a:pt x="19" y="125"/>
                    <a:pt x="27" y="165"/>
                    <a:pt x="36" y="211"/>
                  </a:cubicBezTo>
                  <a:cubicBezTo>
                    <a:pt x="56" y="198"/>
                    <a:pt x="72" y="188"/>
                    <a:pt x="79" y="185"/>
                  </a:cubicBezTo>
                  <a:cubicBezTo>
                    <a:pt x="104" y="175"/>
                    <a:pt x="160" y="68"/>
                    <a:pt x="160" y="68"/>
                  </a:cubicBezTo>
                  <a:cubicBezTo>
                    <a:pt x="135" y="53"/>
                    <a:pt x="135" y="53"/>
                    <a:pt x="135" y="53"/>
                  </a:cubicBezTo>
                  <a:cubicBezTo>
                    <a:pt x="135" y="53"/>
                    <a:pt x="138" y="30"/>
                    <a:pt x="131" y="0"/>
                  </a:cubicBezTo>
                  <a:cubicBezTo>
                    <a:pt x="108" y="3"/>
                    <a:pt x="84" y="2"/>
                    <a:pt x="84" y="2"/>
                  </a:cubicBezTo>
                  <a:cubicBezTo>
                    <a:pt x="84" y="2"/>
                    <a:pt x="89" y="42"/>
                    <a:pt x="33" y="32"/>
                  </a:cubicBezTo>
                  <a:cubicBezTo>
                    <a:pt x="24" y="31"/>
                    <a:pt x="12" y="30"/>
                    <a:pt x="0" y="29"/>
                  </a:cubicBezTo>
                  <a:cubicBezTo>
                    <a:pt x="3" y="31"/>
                    <a:pt x="6" y="31"/>
                    <a:pt x="6" y="31"/>
                  </a:cubicBezTo>
                  <a:lnTo>
                    <a:pt x="11" y="107"/>
                  </a:ln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82" name="Shape 3449">
              <a:extLst>
                <a:ext uri="{FF2B5EF4-FFF2-40B4-BE49-F238E27FC236}">
                  <a16:creationId xmlns:a16="http://schemas.microsoft.com/office/drawing/2014/main" id="{56D9F7A2-B975-6835-D4DA-62CC617462C3}"/>
                </a:ext>
              </a:extLst>
            </p:cNvPr>
            <p:cNvSpPr/>
            <p:nvPr/>
          </p:nvSpPr>
          <p:spPr>
            <a:xfrm>
              <a:off x="13490553" y="10000660"/>
              <a:ext cx="423384" cy="680579"/>
            </a:xfrm>
            <a:custGeom>
              <a:avLst/>
              <a:gdLst/>
              <a:ahLst/>
              <a:cxnLst/>
              <a:rect l="0" t="0" r="0" b="0"/>
              <a:pathLst>
                <a:path w="1065" h="1711" extrusionOk="0">
                  <a:moveTo>
                    <a:pt x="1055" y="438"/>
                  </a:moveTo>
                  <a:cubicBezTo>
                    <a:pt x="1045" y="411"/>
                    <a:pt x="1024" y="292"/>
                    <a:pt x="1030" y="243"/>
                  </a:cubicBezTo>
                  <a:cubicBezTo>
                    <a:pt x="1036" y="194"/>
                    <a:pt x="1021" y="66"/>
                    <a:pt x="1021" y="4"/>
                  </a:cubicBezTo>
                  <a:cubicBezTo>
                    <a:pt x="1021" y="3"/>
                    <a:pt x="1021" y="2"/>
                    <a:pt x="1021" y="0"/>
                  </a:cubicBezTo>
                  <a:cubicBezTo>
                    <a:pt x="972" y="22"/>
                    <a:pt x="919" y="48"/>
                    <a:pt x="915" y="57"/>
                  </a:cubicBezTo>
                  <a:cubicBezTo>
                    <a:pt x="906" y="75"/>
                    <a:pt x="867" y="54"/>
                    <a:pt x="844" y="75"/>
                  </a:cubicBezTo>
                  <a:cubicBezTo>
                    <a:pt x="820" y="96"/>
                    <a:pt x="806" y="78"/>
                    <a:pt x="785" y="72"/>
                  </a:cubicBezTo>
                  <a:cubicBezTo>
                    <a:pt x="764" y="66"/>
                    <a:pt x="755" y="93"/>
                    <a:pt x="752" y="110"/>
                  </a:cubicBezTo>
                  <a:cubicBezTo>
                    <a:pt x="749" y="128"/>
                    <a:pt x="708" y="119"/>
                    <a:pt x="693" y="116"/>
                  </a:cubicBezTo>
                  <a:cubicBezTo>
                    <a:pt x="679" y="113"/>
                    <a:pt x="631" y="128"/>
                    <a:pt x="608" y="128"/>
                  </a:cubicBezTo>
                  <a:cubicBezTo>
                    <a:pt x="584" y="128"/>
                    <a:pt x="602" y="107"/>
                    <a:pt x="575" y="99"/>
                  </a:cubicBezTo>
                  <a:cubicBezTo>
                    <a:pt x="549" y="90"/>
                    <a:pt x="531" y="110"/>
                    <a:pt x="516" y="110"/>
                  </a:cubicBezTo>
                  <a:cubicBezTo>
                    <a:pt x="507" y="110"/>
                    <a:pt x="480" y="107"/>
                    <a:pt x="460" y="104"/>
                  </a:cubicBezTo>
                  <a:cubicBezTo>
                    <a:pt x="459" y="118"/>
                    <a:pt x="458" y="130"/>
                    <a:pt x="454" y="139"/>
                  </a:cubicBezTo>
                  <a:cubicBezTo>
                    <a:pt x="435" y="189"/>
                    <a:pt x="494" y="302"/>
                    <a:pt x="497" y="350"/>
                  </a:cubicBezTo>
                  <a:cubicBezTo>
                    <a:pt x="519" y="369"/>
                    <a:pt x="544" y="392"/>
                    <a:pt x="558" y="408"/>
                  </a:cubicBezTo>
                  <a:cubicBezTo>
                    <a:pt x="584" y="441"/>
                    <a:pt x="558" y="438"/>
                    <a:pt x="561" y="509"/>
                  </a:cubicBezTo>
                  <a:cubicBezTo>
                    <a:pt x="563" y="580"/>
                    <a:pt x="531" y="550"/>
                    <a:pt x="504" y="574"/>
                  </a:cubicBezTo>
                  <a:cubicBezTo>
                    <a:pt x="478" y="597"/>
                    <a:pt x="501" y="650"/>
                    <a:pt x="496" y="665"/>
                  </a:cubicBezTo>
                  <a:cubicBezTo>
                    <a:pt x="490" y="680"/>
                    <a:pt x="410" y="562"/>
                    <a:pt x="404" y="544"/>
                  </a:cubicBezTo>
                  <a:cubicBezTo>
                    <a:pt x="398" y="526"/>
                    <a:pt x="434" y="456"/>
                    <a:pt x="425" y="414"/>
                  </a:cubicBezTo>
                  <a:cubicBezTo>
                    <a:pt x="416" y="373"/>
                    <a:pt x="363" y="400"/>
                    <a:pt x="345" y="402"/>
                  </a:cubicBezTo>
                  <a:cubicBezTo>
                    <a:pt x="327" y="406"/>
                    <a:pt x="286" y="355"/>
                    <a:pt x="277" y="355"/>
                  </a:cubicBezTo>
                  <a:cubicBezTo>
                    <a:pt x="268" y="355"/>
                    <a:pt x="0" y="456"/>
                    <a:pt x="0" y="456"/>
                  </a:cubicBezTo>
                  <a:cubicBezTo>
                    <a:pt x="20" y="530"/>
                    <a:pt x="20" y="530"/>
                    <a:pt x="20" y="530"/>
                  </a:cubicBezTo>
                  <a:cubicBezTo>
                    <a:pt x="15" y="530"/>
                    <a:pt x="15" y="530"/>
                    <a:pt x="15" y="530"/>
                  </a:cubicBezTo>
                  <a:cubicBezTo>
                    <a:pt x="29" y="562"/>
                    <a:pt x="29" y="562"/>
                    <a:pt x="29" y="562"/>
                  </a:cubicBezTo>
                  <a:cubicBezTo>
                    <a:pt x="29" y="562"/>
                    <a:pt x="118" y="566"/>
                    <a:pt x="158" y="593"/>
                  </a:cubicBezTo>
                  <a:cubicBezTo>
                    <a:pt x="197" y="619"/>
                    <a:pt x="259" y="624"/>
                    <a:pt x="273" y="633"/>
                  </a:cubicBezTo>
                  <a:cubicBezTo>
                    <a:pt x="286" y="642"/>
                    <a:pt x="273" y="739"/>
                    <a:pt x="277" y="788"/>
                  </a:cubicBezTo>
                  <a:cubicBezTo>
                    <a:pt x="282" y="836"/>
                    <a:pt x="224" y="850"/>
                    <a:pt x="251" y="876"/>
                  </a:cubicBezTo>
                  <a:cubicBezTo>
                    <a:pt x="277" y="903"/>
                    <a:pt x="264" y="947"/>
                    <a:pt x="282" y="952"/>
                  </a:cubicBezTo>
                  <a:cubicBezTo>
                    <a:pt x="299" y="956"/>
                    <a:pt x="251" y="1013"/>
                    <a:pt x="228" y="1027"/>
                  </a:cubicBezTo>
                  <a:cubicBezTo>
                    <a:pt x="206" y="1040"/>
                    <a:pt x="228" y="1089"/>
                    <a:pt x="202" y="1124"/>
                  </a:cubicBezTo>
                  <a:cubicBezTo>
                    <a:pt x="185" y="1147"/>
                    <a:pt x="135" y="1191"/>
                    <a:pt x="101" y="1225"/>
                  </a:cubicBezTo>
                  <a:cubicBezTo>
                    <a:pt x="102" y="1226"/>
                    <a:pt x="104" y="1227"/>
                    <a:pt x="104" y="1228"/>
                  </a:cubicBezTo>
                  <a:cubicBezTo>
                    <a:pt x="113" y="1244"/>
                    <a:pt x="140" y="1399"/>
                    <a:pt x="166" y="1414"/>
                  </a:cubicBezTo>
                  <a:cubicBezTo>
                    <a:pt x="193" y="1430"/>
                    <a:pt x="178" y="1582"/>
                    <a:pt x="175" y="1596"/>
                  </a:cubicBezTo>
                  <a:cubicBezTo>
                    <a:pt x="173" y="1609"/>
                    <a:pt x="186" y="1711"/>
                    <a:pt x="186" y="1711"/>
                  </a:cubicBezTo>
                  <a:cubicBezTo>
                    <a:pt x="186" y="1711"/>
                    <a:pt x="226" y="1705"/>
                    <a:pt x="261" y="1705"/>
                  </a:cubicBezTo>
                  <a:cubicBezTo>
                    <a:pt x="263" y="1685"/>
                    <a:pt x="265" y="1667"/>
                    <a:pt x="265" y="1655"/>
                  </a:cubicBezTo>
                  <a:cubicBezTo>
                    <a:pt x="268" y="1608"/>
                    <a:pt x="236" y="1647"/>
                    <a:pt x="226" y="1617"/>
                  </a:cubicBezTo>
                  <a:cubicBezTo>
                    <a:pt x="215" y="1588"/>
                    <a:pt x="298" y="1533"/>
                    <a:pt x="382" y="1502"/>
                  </a:cubicBezTo>
                  <a:cubicBezTo>
                    <a:pt x="466" y="1471"/>
                    <a:pt x="499" y="1453"/>
                    <a:pt x="507" y="1424"/>
                  </a:cubicBezTo>
                  <a:cubicBezTo>
                    <a:pt x="516" y="1394"/>
                    <a:pt x="506" y="1312"/>
                    <a:pt x="518" y="1279"/>
                  </a:cubicBezTo>
                  <a:cubicBezTo>
                    <a:pt x="530" y="1247"/>
                    <a:pt x="510" y="1227"/>
                    <a:pt x="500" y="1154"/>
                  </a:cubicBezTo>
                  <a:cubicBezTo>
                    <a:pt x="490" y="1080"/>
                    <a:pt x="463" y="1068"/>
                    <a:pt x="451" y="1027"/>
                  </a:cubicBezTo>
                  <a:cubicBezTo>
                    <a:pt x="439" y="985"/>
                    <a:pt x="442" y="953"/>
                    <a:pt x="468" y="952"/>
                  </a:cubicBezTo>
                  <a:cubicBezTo>
                    <a:pt x="493" y="950"/>
                    <a:pt x="493" y="938"/>
                    <a:pt x="513" y="898"/>
                  </a:cubicBezTo>
                  <a:cubicBezTo>
                    <a:pt x="534" y="859"/>
                    <a:pt x="558" y="875"/>
                    <a:pt x="597" y="845"/>
                  </a:cubicBezTo>
                  <a:cubicBezTo>
                    <a:pt x="637" y="816"/>
                    <a:pt x="639" y="779"/>
                    <a:pt x="702" y="730"/>
                  </a:cubicBezTo>
                  <a:cubicBezTo>
                    <a:pt x="766" y="681"/>
                    <a:pt x="835" y="683"/>
                    <a:pt x="897" y="646"/>
                  </a:cubicBezTo>
                  <a:cubicBezTo>
                    <a:pt x="959" y="609"/>
                    <a:pt x="1065" y="465"/>
                    <a:pt x="1055" y="438"/>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83" name="Shape 3450">
              <a:extLst>
                <a:ext uri="{FF2B5EF4-FFF2-40B4-BE49-F238E27FC236}">
                  <a16:creationId xmlns:a16="http://schemas.microsoft.com/office/drawing/2014/main" id="{8EB13409-CC70-2299-70AB-6A07E8DF60C5}"/>
                </a:ext>
              </a:extLst>
            </p:cNvPr>
            <p:cNvSpPr/>
            <p:nvPr/>
          </p:nvSpPr>
          <p:spPr>
            <a:xfrm>
              <a:off x="13464173" y="9614208"/>
              <a:ext cx="432616" cy="437892"/>
            </a:xfrm>
            <a:custGeom>
              <a:avLst/>
              <a:gdLst/>
              <a:ahLst/>
              <a:cxnLst/>
              <a:rect l="0" t="0" r="0" b="0"/>
              <a:pathLst>
                <a:path w="1086" h="1100" extrusionOk="0">
                  <a:moveTo>
                    <a:pt x="1015" y="882"/>
                  </a:moveTo>
                  <a:cubicBezTo>
                    <a:pt x="1012" y="821"/>
                    <a:pt x="977" y="821"/>
                    <a:pt x="978" y="780"/>
                  </a:cubicBezTo>
                  <a:cubicBezTo>
                    <a:pt x="980" y="739"/>
                    <a:pt x="983" y="702"/>
                    <a:pt x="968" y="697"/>
                  </a:cubicBezTo>
                  <a:cubicBezTo>
                    <a:pt x="953" y="693"/>
                    <a:pt x="962" y="657"/>
                    <a:pt x="986" y="622"/>
                  </a:cubicBezTo>
                  <a:cubicBezTo>
                    <a:pt x="1009" y="587"/>
                    <a:pt x="943" y="582"/>
                    <a:pt x="932" y="538"/>
                  </a:cubicBezTo>
                  <a:cubicBezTo>
                    <a:pt x="928" y="519"/>
                    <a:pt x="949" y="455"/>
                    <a:pt x="976" y="386"/>
                  </a:cubicBezTo>
                  <a:cubicBezTo>
                    <a:pt x="894" y="329"/>
                    <a:pt x="809" y="267"/>
                    <a:pt x="809" y="267"/>
                  </a:cubicBezTo>
                  <a:cubicBezTo>
                    <a:pt x="814" y="206"/>
                    <a:pt x="814" y="206"/>
                    <a:pt x="814" y="206"/>
                  </a:cubicBezTo>
                  <a:cubicBezTo>
                    <a:pt x="437" y="6"/>
                    <a:pt x="437" y="6"/>
                    <a:pt x="437" y="6"/>
                  </a:cubicBezTo>
                  <a:cubicBezTo>
                    <a:pt x="434" y="52"/>
                    <a:pt x="415" y="87"/>
                    <a:pt x="389" y="100"/>
                  </a:cubicBezTo>
                  <a:cubicBezTo>
                    <a:pt x="360" y="113"/>
                    <a:pt x="429" y="155"/>
                    <a:pt x="395" y="161"/>
                  </a:cubicBezTo>
                  <a:cubicBezTo>
                    <a:pt x="362" y="168"/>
                    <a:pt x="287" y="130"/>
                    <a:pt x="234" y="153"/>
                  </a:cubicBezTo>
                  <a:cubicBezTo>
                    <a:pt x="198" y="168"/>
                    <a:pt x="205" y="78"/>
                    <a:pt x="233" y="0"/>
                  </a:cubicBezTo>
                  <a:cubicBezTo>
                    <a:pt x="150" y="7"/>
                    <a:pt x="150" y="7"/>
                    <a:pt x="150" y="7"/>
                  </a:cubicBezTo>
                  <a:cubicBezTo>
                    <a:pt x="150" y="7"/>
                    <a:pt x="127" y="12"/>
                    <a:pt x="103" y="19"/>
                  </a:cubicBezTo>
                  <a:cubicBezTo>
                    <a:pt x="119" y="63"/>
                    <a:pt x="119" y="63"/>
                    <a:pt x="119" y="63"/>
                  </a:cubicBezTo>
                  <a:cubicBezTo>
                    <a:pt x="119" y="63"/>
                    <a:pt x="140" y="104"/>
                    <a:pt x="135" y="129"/>
                  </a:cubicBezTo>
                  <a:cubicBezTo>
                    <a:pt x="132" y="141"/>
                    <a:pt x="114" y="146"/>
                    <a:pt x="95" y="148"/>
                  </a:cubicBezTo>
                  <a:cubicBezTo>
                    <a:pt x="102" y="178"/>
                    <a:pt x="99" y="201"/>
                    <a:pt x="99" y="201"/>
                  </a:cubicBezTo>
                  <a:cubicBezTo>
                    <a:pt x="124" y="216"/>
                    <a:pt x="124" y="216"/>
                    <a:pt x="124" y="216"/>
                  </a:cubicBezTo>
                  <a:cubicBezTo>
                    <a:pt x="124" y="216"/>
                    <a:pt x="68" y="323"/>
                    <a:pt x="43" y="333"/>
                  </a:cubicBezTo>
                  <a:cubicBezTo>
                    <a:pt x="36" y="336"/>
                    <a:pt x="20" y="346"/>
                    <a:pt x="0" y="359"/>
                  </a:cubicBezTo>
                  <a:cubicBezTo>
                    <a:pt x="15" y="434"/>
                    <a:pt x="33" y="524"/>
                    <a:pt x="61" y="549"/>
                  </a:cubicBezTo>
                  <a:cubicBezTo>
                    <a:pt x="112" y="595"/>
                    <a:pt x="103" y="648"/>
                    <a:pt x="114" y="680"/>
                  </a:cubicBezTo>
                  <a:cubicBezTo>
                    <a:pt x="125" y="710"/>
                    <a:pt x="169" y="746"/>
                    <a:pt x="139" y="759"/>
                  </a:cubicBezTo>
                  <a:cubicBezTo>
                    <a:pt x="119" y="768"/>
                    <a:pt x="101" y="746"/>
                    <a:pt x="83" y="717"/>
                  </a:cubicBezTo>
                  <a:cubicBezTo>
                    <a:pt x="81" y="722"/>
                    <a:pt x="79" y="728"/>
                    <a:pt x="76" y="733"/>
                  </a:cubicBezTo>
                  <a:cubicBezTo>
                    <a:pt x="76" y="734"/>
                    <a:pt x="74" y="735"/>
                    <a:pt x="73" y="737"/>
                  </a:cubicBezTo>
                  <a:cubicBezTo>
                    <a:pt x="100" y="757"/>
                    <a:pt x="131" y="778"/>
                    <a:pt x="145" y="778"/>
                  </a:cubicBezTo>
                  <a:cubicBezTo>
                    <a:pt x="170" y="778"/>
                    <a:pt x="211" y="809"/>
                    <a:pt x="237" y="814"/>
                  </a:cubicBezTo>
                  <a:cubicBezTo>
                    <a:pt x="262" y="819"/>
                    <a:pt x="353" y="855"/>
                    <a:pt x="364" y="870"/>
                  </a:cubicBezTo>
                  <a:cubicBezTo>
                    <a:pt x="366" y="872"/>
                    <a:pt x="369" y="876"/>
                    <a:pt x="371" y="880"/>
                  </a:cubicBezTo>
                  <a:cubicBezTo>
                    <a:pt x="393" y="879"/>
                    <a:pt x="421" y="878"/>
                    <a:pt x="438" y="880"/>
                  </a:cubicBezTo>
                  <a:cubicBezTo>
                    <a:pt x="442" y="877"/>
                    <a:pt x="446" y="874"/>
                    <a:pt x="453" y="874"/>
                  </a:cubicBezTo>
                  <a:cubicBezTo>
                    <a:pt x="487" y="874"/>
                    <a:pt x="526" y="1002"/>
                    <a:pt x="525" y="1076"/>
                  </a:cubicBezTo>
                  <a:cubicBezTo>
                    <a:pt x="545" y="1079"/>
                    <a:pt x="572" y="1082"/>
                    <a:pt x="581" y="1082"/>
                  </a:cubicBezTo>
                  <a:cubicBezTo>
                    <a:pt x="596" y="1082"/>
                    <a:pt x="614" y="1062"/>
                    <a:pt x="640" y="1071"/>
                  </a:cubicBezTo>
                  <a:cubicBezTo>
                    <a:pt x="667" y="1079"/>
                    <a:pt x="649" y="1100"/>
                    <a:pt x="673" y="1100"/>
                  </a:cubicBezTo>
                  <a:cubicBezTo>
                    <a:pt x="696" y="1100"/>
                    <a:pt x="744" y="1085"/>
                    <a:pt x="758" y="1088"/>
                  </a:cubicBezTo>
                  <a:cubicBezTo>
                    <a:pt x="773" y="1091"/>
                    <a:pt x="814" y="1100"/>
                    <a:pt x="817" y="1082"/>
                  </a:cubicBezTo>
                  <a:cubicBezTo>
                    <a:pt x="820" y="1065"/>
                    <a:pt x="829" y="1038"/>
                    <a:pt x="850" y="1044"/>
                  </a:cubicBezTo>
                  <a:cubicBezTo>
                    <a:pt x="871" y="1050"/>
                    <a:pt x="885" y="1068"/>
                    <a:pt x="909" y="1047"/>
                  </a:cubicBezTo>
                  <a:cubicBezTo>
                    <a:pt x="932" y="1026"/>
                    <a:pt x="971" y="1047"/>
                    <a:pt x="980" y="1029"/>
                  </a:cubicBezTo>
                  <a:cubicBezTo>
                    <a:pt x="984" y="1020"/>
                    <a:pt x="1037" y="994"/>
                    <a:pt x="1086" y="972"/>
                  </a:cubicBezTo>
                  <a:cubicBezTo>
                    <a:pt x="1083" y="916"/>
                    <a:pt x="1018" y="941"/>
                    <a:pt x="1015" y="882"/>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sp>
          <p:nvSpPr>
            <p:cNvPr id="84" name="Shape 3451">
              <a:extLst>
                <a:ext uri="{FF2B5EF4-FFF2-40B4-BE49-F238E27FC236}">
                  <a16:creationId xmlns:a16="http://schemas.microsoft.com/office/drawing/2014/main" id="{DDE6A2B4-E909-2FD5-1F26-7886072835A4}"/>
                </a:ext>
              </a:extLst>
            </p:cNvPr>
            <p:cNvSpPr/>
            <p:nvPr/>
          </p:nvSpPr>
          <p:spPr>
            <a:xfrm>
              <a:off x="13590794" y="9963730"/>
              <a:ext cx="131895" cy="307315"/>
            </a:xfrm>
            <a:custGeom>
              <a:avLst/>
              <a:gdLst/>
              <a:ahLst/>
              <a:cxnLst/>
              <a:rect l="0" t="0" r="0" b="0"/>
              <a:pathLst>
                <a:path w="331" h="774" extrusionOk="0">
                  <a:moveTo>
                    <a:pt x="305" y="502"/>
                  </a:moveTo>
                  <a:cubicBezTo>
                    <a:pt x="291" y="486"/>
                    <a:pt x="266" y="463"/>
                    <a:pt x="244" y="444"/>
                  </a:cubicBezTo>
                  <a:cubicBezTo>
                    <a:pt x="245" y="451"/>
                    <a:pt x="244" y="457"/>
                    <a:pt x="241" y="461"/>
                  </a:cubicBezTo>
                  <a:cubicBezTo>
                    <a:pt x="215" y="499"/>
                    <a:pt x="141" y="381"/>
                    <a:pt x="133" y="308"/>
                  </a:cubicBezTo>
                  <a:cubicBezTo>
                    <a:pt x="124" y="235"/>
                    <a:pt x="175" y="200"/>
                    <a:pt x="144" y="131"/>
                  </a:cubicBezTo>
                  <a:cubicBezTo>
                    <a:pt x="118" y="74"/>
                    <a:pt x="102" y="19"/>
                    <a:pt x="120" y="2"/>
                  </a:cubicBezTo>
                  <a:cubicBezTo>
                    <a:pt x="103" y="0"/>
                    <a:pt x="75" y="1"/>
                    <a:pt x="53" y="2"/>
                  </a:cubicBezTo>
                  <a:cubicBezTo>
                    <a:pt x="69" y="28"/>
                    <a:pt x="92" y="81"/>
                    <a:pt x="92" y="99"/>
                  </a:cubicBezTo>
                  <a:cubicBezTo>
                    <a:pt x="92" y="120"/>
                    <a:pt x="67" y="94"/>
                    <a:pt x="57" y="120"/>
                  </a:cubicBezTo>
                  <a:cubicBezTo>
                    <a:pt x="46" y="145"/>
                    <a:pt x="41" y="263"/>
                    <a:pt x="62" y="283"/>
                  </a:cubicBezTo>
                  <a:cubicBezTo>
                    <a:pt x="82" y="304"/>
                    <a:pt x="21" y="288"/>
                    <a:pt x="21" y="309"/>
                  </a:cubicBezTo>
                  <a:cubicBezTo>
                    <a:pt x="21" y="329"/>
                    <a:pt x="16" y="401"/>
                    <a:pt x="6" y="406"/>
                  </a:cubicBezTo>
                  <a:cubicBezTo>
                    <a:pt x="0" y="408"/>
                    <a:pt x="12" y="426"/>
                    <a:pt x="23" y="450"/>
                  </a:cubicBezTo>
                  <a:cubicBezTo>
                    <a:pt x="23" y="450"/>
                    <a:pt x="24" y="449"/>
                    <a:pt x="24" y="449"/>
                  </a:cubicBezTo>
                  <a:cubicBezTo>
                    <a:pt x="33" y="449"/>
                    <a:pt x="74" y="500"/>
                    <a:pt x="92" y="496"/>
                  </a:cubicBezTo>
                  <a:cubicBezTo>
                    <a:pt x="110" y="494"/>
                    <a:pt x="163" y="467"/>
                    <a:pt x="172" y="508"/>
                  </a:cubicBezTo>
                  <a:cubicBezTo>
                    <a:pt x="181" y="550"/>
                    <a:pt x="145" y="620"/>
                    <a:pt x="151" y="638"/>
                  </a:cubicBezTo>
                  <a:cubicBezTo>
                    <a:pt x="157" y="656"/>
                    <a:pt x="237" y="774"/>
                    <a:pt x="243" y="759"/>
                  </a:cubicBezTo>
                  <a:cubicBezTo>
                    <a:pt x="248" y="744"/>
                    <a:pt x="225" y="691"/>
                    <a:pt x="251" y="668"/>
                  </a:cubicBezTo>
                  <a:cubicBezTo>
                    <a:pt x="278" y="644"/>
                    <a:pt x="310" y="674"/>
                    <a:pt x="308" y="603"/>
                  </a:cubicBezTo>
                  <a:cubicBezTo>
                    <a:pt x="305" y="532"/>
                    <a:pt x="331" y="535"/>
                    <a:pt x="305" y="502"/>
                  </a:cubicBezTo>
                  <a:close/>
                </a:path>
              </a:pathLst>
            </a:custGeom>
            <a:grp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a:solidFill>
                  <a:schemeClr val="dk1"/>
                </a:solidFill>
                <a:latin typeface="Montserrat SemiBold"/>
                <a:ea typeface="Montserrat SemiBold"/>
                <a:cs typeface="Montserrat SemiBold"/>
                <a:sym typeface="Montserrat SemiBold"/>
              </a:endParaRPr>
            </a:p>
          </p:txBody>
        </p:sp>
      </p:grpSp>
      <p:sp>
        <p:nvSpPr>
          <p:cNvPr id="20" name="Rectangle 19">
            <a:extLst>
              <a:ext uri="{FF2B5EF4-FFF2-40B4-BE49-F238E27FC236}">
                <a16:creationId xmlns:a16="http://schemas.microsoft.com/office/drawing/2014/main" id="{CF3F9818-D028-EAF9-29F3-F219959059CB}"/>
              </a:ext>
            </a:extLst>
          </p:cNvPr>
          <p:cNvSpPr/>
          <p:nvPr/>
        </p:nvSpPr>
        <p:spPr>
          <a:xfrm>
            <a:off x="606424" y="1503484"/>
            <a:ext cx="4384676" cy="451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r>
              <a:rPr lang="en-US" sz="1200" b="1" dirty="0">
                <a:solidFill>
                  <a:schemeClr val="tx1">
                    <a:lumMod val="50000"/>
                    <a:lumOff val="50000"/>
                  </a:schemeClr>
                </a:solidFill>
              </a:rPr>
              <a:t>e-finance has successfully expanded beyond its borders to replicate its success in Egypt across other markets</a:t>
            </a:r>
          </a:p>
        </p:txBody>
      </p:sp>
    </p:spTree>
    <p:extLst>
      <p:ext uri="{BB962C8B-B14F-4D97-AF65-F5344CB8AC3E}">
        <p14:creationId xmlns:p14="http://schemas.microsoft.com/office/powerpoint/2010/main" val="2623701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4B148D-B87A-12AF-E532-85FCD9BE8509}"/>
              </a:ext>
            </a:extLst>
          </p:cNvPr>
          <p:cNvSpPr/>
          <p:nvPr/>
        </p:nvSpPr>
        <p:spPr>
          <a:xfrm>
            <a:off x="0" y="1485900"/>
            <a:ext cx="9945920" cy="49593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80" tIns="91440" rtlCol="0" anchor="t" anchorCtr="0"/>
          <a:lstStyle/>
          <a:p>
            <a:r>
              <a:rPr lang="en-US" sz="1400" b="1" dirty="0">
                <a:solidFill>
                  <a:schemeClr val="bg1">
                    <a:lumMod val="50000"/>
                  </a:schemeClr>
                </a:solidFill>
              </a:rPr>
              <a:t>The Group is expanding and scaling its business through investing its resources as follows:</a:t>
            </a:r>
          </a:p>
        </p:txBody>
      </p:sp>
      <p:sp>
        <p:nvSpPr>
          <p:cNvPr id="5" name="Rectangle: Top Corners Rounded 4">
            <a:extLst>
              <a:ext uri="{FF2B5EF4-FFF2-40B4-BE49-F238E27FC236}">
                <a16:creationId xmlns:a16="http://schemas.microsoft.com/office/drawing/2014/main" id="{D025C8C3-1EE8-304B-1E7E-35F3405B491D}"/>
              </a:ext>
            </a:extLst>
          </p:cNvPr>
          <p:cNvSpPr/>
          <p:nvPr/>
        </p:nvSpPr>
        <p:spPr>
          <a:xfrm>
            <a:off x="608011" y="1907308"/>
            <a:ext cx="1739033" cy="4537942"/>
          </a:xfrm>
          <a:prstGeom prst="round2SameRect">
            <a:avLst>
              <a:gd name="adj1" fmla="val 14289"/>
              <a:gd name="adj2"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6" name="Rectangle: Top Corners Rounded 5">
            <a:extLst>
              <a:ext uri="{FF2B5EF4-FFF2-40B4-BE49-F238E27FC236}">
                <a16:creationId xmlns:a16="http://schemas.microsoft.com/office/drawing/2014/main" id="{E210498E-3250-8FE3-4062-C9E6B3415F52}"/>
              </a:ext>
            </a:extLst>
          </p:cNvPr>
          <p:cNvSpPr/>
          <p:nvPr/>
        </p:nvSpPr>
        <p:spPr>
          <a:xfrm>
            <a:off x="2345351" y="1932708"/>
            <a:ext cx="1739033" cy="4537942"/>
          </a:xfrm>
          <a:prstGeom prst="round2SameRect">
            <a:avLst>
              <a:gd name="adj1" fmla="val 14289"/>
              <a:gd name="adj2" fmla="val 0"/>
            </a:avLst>
          </a:prstGeom>
          <a:solidFill>
            <a:schemeClr val="bg1">
              <a:lumMod val="95000"/>
            </a:schemeClr>
          </a:solidFill>
          <a:ln>
            <a:noFill/>
          </a:ln>
          <a:effectLst>
            <a:outerShdw blurRad="63500" dist="139700" dir="10800000" sx="99000" sy="99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sp>
        <p:nvSpPr>
          <p:cNvPr id="7" name="Rectangle: Top Corners Rounded 6">
            <a:extLst>
              <a:ext uri="{FF2B5EF4-FFF2-40B4-BE49-F238E27FC236}">
                <a16:creationId xmlns:a16="http://schemas.microsoft.com/office/drawing/2014/main" id="{33C0AF7F-2922-66A6-3BF4-ADEAF2C75792}"/>
              </a:ext>
            </a:extLst>
          </p:cNvPr>
          <p:cNvSpPr/>
          <p:nvPr/>
        </p:nvSpPr>
        <p:spPr>
          <a:xfrm>
            <a:off x="4082690" y="1907308"/>
            <a:ext cx="1739033" cy="4537942"/>
          </a:xfrm>
          <a:prstGeom prst="round2SameRect">
            <a:avLst>
              <a:gd name="adj1" fmla="val 14289"/>
              <a:gd name="adj2" fmla="val 0"/>
            </a:avLst>
          </a:prstGeom>
          <a:solidFill>
            <a:schemeClr val="accent2"/>
          </a:solidFill>
          <a:ln>
            <a:noFill/>
          </a:ln>
          <a:effectLst>
            <a:outerShdw blurRad="63500" dist="139700" dir="10800000" sx="99000" sy="99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sp>
        <p:nvSpPr>
          <p:cNvPr id="8" name="Rectangle: Top Corners Rounded 7">
            <a:extLst>
              <a:ext uri="{FF2B5EF4-FFF2-40B4-BE49-F238E27FC236}">
                <a16:creationId xmlns:a16="http://schemas.microsoft.com/office/drawing/2014/main" id="{F8B61F83-8217-0BA5-0E6A-D3B4F7FBE54A}"/>
              </a:ext>
            </a:extLst>
          </p:cNvPr>
          <p:cNvSpPr/>
          <p:nvPr/>
        </p:nvSpPr>
        <p:spPr>
          <a:xfrm>
            <a:off x="5820029" y="1907308"/>
            <a:ext cx="1739033" cy="4537942"/>
          </a:xfrm>
          <a:prstGeom prst="round2SameRect">
            <a:avLst>
              <a:gd name="adj1" fmla="val 14289"/>
              <a:gd name="adj2" fmla="val 0"/>
            </a:avLst>
          </a:prstGeom>
          <a:solidFill>
            <a:schemeClr val="bg1">
              <a:lumMod val="95000"/>
            </a:schemeClr>
          </a:solidFill>
          <a:ln>
            <a:noFill/>
          </a:ln>
          <a:effectLst>
            <a:outerShdw blurRad="63500" dist="139700" dir="10800000" sx="99000" sy="99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sp>
        <p:nvSpPr>
          <p:cNvPr id="10" name="Rectangle: Top Corners Rounded 9">
            <a:extLst>
              <a:ext uri="{FF2B5EF4-FFF2-40B4-BE49-F238E27FC236}">
                <a16:creationId xmlns:a16="http://schemas.microsoft.com/office/drawing/2014/main" id="{E095789D-CA52-F63D-7C48-7F5B96CFF896}"/>
              </a:ext>
            </a:extLst>
          </p:cNvPr>
          <p:cNvSpPr/>
          <p:nvPr/>
        </p:nvSpPr>
        <p:spPr>
          <a:xfrm>
            <a:off x="7557367" y="1907308"/>
            <a:ext cx="1739033" cy="4537942"/>
          </a:xfrm>
          <a:prstGeom prst="round2SameRect">
            <a:avLst>
              <a:gd name="adj1" fmla="val 14289"/>
              <a:gd name="adj2" fmla="val 0"/>
            </a:avLst>
          </a:prstGeom>
          <a:solidFill>
            <a:schemeClr val="accent2"/>
          </a:solidFill>
          <a:ln>
            <a:noFill/>
          </a:ln>
          <a:effectLst>
            <a:outerShdw blurRad="63500" dist="139700" dir="10800000" sx="99000" sy="99000" algn="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sp>
        <p:nvSpPr>
          <p:cNvPr id="2" name="Title 1">
            <a:extLst>
              <a:ext uri="{FF2B5EF4-FFF2-40B4-BE49-F238E27FC236}">
                <a16:creationId xmlns:a16="http://schemas.microsoft.com/office/drawing/2014/main" id="{D90A2DC1-D728-210D-FBF6-E3FA45513CB2}"/>
              </a:ext>
            </a:extLst>
          </p:cNvPr>
          <p:cNvSpPr>
            <a:spLocks noGrp="1"/>
          </p:cNvSpPr>
          <p:nvPr>
            <p:ph type="title"/>
          </p:nvPr>
        </p:nvSpPr>
        <p:spPr>
          <a:xfrm>
            <a:off x="606425" y="412751"/>
            <a:ext cx="5467204" cy="692149"/>
          </a:xfrm>
        </p:spPr>
        <p:txBody>
          <a:bodyPr/>
          <a:lstStyle/>
          <a:p>
            <a:r>
              <a:rPr lang="en-US" dirty="0"/>
              <a:t>e-finance’s Investment </a:t>
            </a:r>
            <a:br>
              <a:rPr lang="en-US" dirty="0"/>
            </a:br>
            <a:r>
              <a:rPr lang="en-US" dirty="0"/>
              <a:t>Strategy</a:t>
            </a:r>
          </a:p>
        </p:txBody>
      </p:sp>
      <p:sp>
        <p:nvSpPr>
          <p:cNvPr id="12" name="Rectangle 11">
            <a:extLst>
              <a:ext uri="{FF2B5EF4-FFF2-40B4-BE49-F238E27FC236}">
                <a16:creationId xmlns:a16="http://schemas.microsoft.com/office/drawing/2014/main" id="{0B5B5212-1B84-E19F-6B00-1323F4C8BDA5}"/>
              </a:ext>
            </a:extLst>
          </p:cNvPr>
          <p:cNvSpPr/>
          <p:nvPr/>
        </p:nvSpPr>
        <p:spPr>
          <a:xfrm>
            <a:off x="606425" y="3067898"/>
            <a:ext cx="1738926" cy="475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Expanding Current Infrastructure</a:t>
            </a:r>
          </a:p>
        </p:txBody>
      </p:sp>
      <p:sp>
        <p:nvSpPr>
          <p:cNvPr id="13" name="Rectangle 12">
            <a:extLst>
              <a:ext uri="{FF2B5EF4-FFF2-40B4-BE49-F238E27FC236}">
                <a16:creationId xmlns:a16="http://schemas.microsoft.com/office/drawing/2014/main" id="{34122D21-DCB2-04F4-F0D6-053E01A81BCB}"/>
              </a:ext>
            </a:extLst>
          </p:cNvPr>
          <p:cNvSpPr/>
          <p:nvPr/>
        </p:nvSpPr>
        <p:spPr>
          <a:xfrm>
            <a:off x="2342069" y="3067898"/>
            <a:ext cx="1738926" cy="475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2060"/>
                </a:solidFill>
              </a:rPr>
              <a:t>Banking </a:t>
            </a:r>
          </a:p>
          <a:p>
            <a:pPr algn="ctr"/>
            <a:r>
              <a:rPr lang="en-US" sz="1200" b="1" dirty="0">
                <a:solidFill>
                  <a:srgbClr val="002060"/>
                </a:solidFill>
              </a:rPr>
              <a:t>Services</a:t>
            </a:r>
          </a:p>
        </p:txBody>
      </p:sp>
      <p:sp>
        <p:nvSpPr>
          <p:cNvPr id="14" name="Rectangle 13">
            <a:extLst>
              <a:ext uri="{FF2B5EF4-FFF2-40B4-BE49-F238E27FC236}">
                <a16:creationId xmlns:a16="http://schemas.microsoft.com/office/drawing/2014/main" id="{3229E26B-C9C3-13CC-3EFF-1D824BF4F890}"/>
              </a:ext>
            </a:extLst>
          </p:cNvPr>
          <p:cNvSpPr/>
          <p:nvPr/>
        </p:nvSpPr>
        <p:spPr>
          <a:xfrm>
            <a:off x="4076127" y="3067898"/>
            <a:ext cx="1738926" cy="475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New </a:t>
            </a:r>
          </a:p>
          <a:p>
            <a:pPr algn="ctr"/>
            <a:r>
              <a:rPr lang="en-US" sz="1200" b="1" dirty="0">
                <a:solidFill>
                  <a:schemeClr val="bg1"/>
                </a:solidFill>
              </a:rPr>
              <a:t>Technologies</a:t>
            </a:r>
          </a:p>
        </p:txBody>
      </p:sp>
      <p:sp>
        <p:nvSpPr>
          <p:cNvPr id="15" name="Rectangle 14">
            <a:extLst>
              <a:ext uri="{FF2B5EF4-FFF2-40B4-BE49-F238E27FC236}">
                <a16:creationId xmlns:a16="http://schemas.microsoft.com/office/drawing/2014/main" id="{D5481269-A0D1-1BA9-53A5-4091E4F4CD1C}"/>
              </a:ext>
            </a:extLst>
          </p:cNvPr>
          <p:cNvSpPr/>
          <p:nvPr/>
        </p:nvSpPr>
        <p:spPr>
          <a:xfrm>
            <a:off x="5811771" y="3067898"/>
            <a:ext cx="1738926" cy="475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2060"/>
                </a:solidFill>
              </a:rPr>
              <a:t>Fintech </a:t>
            </a:r>
          </a:p>
          <a:p>
            <a:pPr algn="ctr"/>
            <a:r>
              <a:rPr lang="en-US" sz="1200" b="1" dirty="0">
                <a:solidFill>
                  <a:srgbClr val="002060"/>
                </a:solidFill>
              </a:rPr>
              <a:t>Startups</a:t>
            </a:r>
          </a:p>
        </p:txBody>
      </p:sp>
      <p:sp>
        <p:nvSpPr>
          <p:cNvPr id="16" name="Rectangle 15">
            <a:extLst>
              <a:ext uri="{FF2B5EF4-FFF2-40B4-BE49-F238E27FC236}">
                <a16:creationId xmlns:a16="http://schemas.microsoft.com/office/drawing/2014/main" id="{F5CD1A12-58A7-4D1D-1446-DA229DEDB0B0}"/>
              </a:ext>
            </a:extLst>
          </p:cNvPr>
          <p:cNvSpPr/>
          <p:nvPr/>
        </p:nvSpPr>
        <p:spPr>
          <a:xfrm>
            <a:off x="7563931" y="3067898"/>
            <a:ext cx="1738926" cy="475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Non-Banking Financial Services (NBFS)</a:t>
            </a:r>
          </a:p>
        </p:txBody>
      </p:sp>
      <p:sp>
        <p:nvSpPr>
          <p:cNvPr id="17" name="Rectangle 16">
            <a:extLst>
              <a:ext uri="{FF2B5EF4-FFF2-40B4-BE49-F238E27FC236}">
                <a16:creationId xmlns:a16="http://schemas.microsoft.com/office/drawing/2014/main" id="{3F767DAC-945F-04DA-9D0D-F4285F5469CB}"/>
              </a:ext>
            </a:extLst>
          </p:cNvPr>
          <p:cNvSpPr/>
          <p:nvPr/>
        </p:nvSpPr>
        <p:spPr>
          <a:xfrm>
            <a:off x="614575" y="3422497"/>
            <a:ext cx="1738926" cy="2611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5760" rtlCol="0" anchor="t" anchorCtr="0"/>
          <a:lstStyle/>
          <a:p>
            <a:pPr marL="171450" indent="-171450">
              <a:buFont typeface="Wingdings" panose="05000000000000000000" pitchFamily="2" charset="2"/>
              <a:buChar char="ü"/>
            </a:pPr>
            <a:r>
              <a:rPr lang="en-US" sz="1100" dirty="0">
                <a:solidFill>
                  <a:schemeClr val="bg1"/>
                </a:solidFill>
              </a:rPr>
              <a:t>Expand cloud hosting capacity to offer SASS and PAAS platforms</a:t>
            </a:r>
          </a:p>
          <a:p>
            <a:endParaRPr lang="en-US" sz="1100" dirty="0">
              <a:solidFill>
                <a:schemeClr val="bg1"/>
              </a:solidFill>
            </a:endParaRPr>
          </a:p>
          <a:p>
            <a:pPr marL="171450" indent="-171450">
              <a:buFont typeface="Wingdings" panose="05000000000000000000" pitchFamily="2" charset="2"/>
              <a:buChar char="ü"/>
            </a:pPr>
            <a:r>
              <a:rPr lang="en-US" sz="1100" dirty="0">
                <a:solidFill>
                  <a:schemeClr val="bg1"/>
                </a:solidFill>
              </a:rPr>
              <a:t>Expand our footprint in retail payments through acquisitions</a:t>
            </a:r>
          </a:p>
          <a:p>
            <a:endParaRPr lang="en-US" sz="1100" dirty="0">
              <a:solidFill>
                <a:schemeClr val="bg1"/>
              </a:solidFill>
            </a:endParaRPr>
          </a:p>
          <a:p>
            <a:pPr marL="171450" indent="-171450">
              <a:buFont typeface="Wingdings" panose="05000000000000000000" pitchFamily="2" charset="2"/>
              <a:buChar char="ü"/>
            </a:pPr>
            <a:r>
              <a:rPr lang="en-US" sz="1100" dirty="0">
                <a:solidFill>
                  <a:schemeClr val="bg1"/>
                </a:solidFill>
              </a:rPr>
              <a:t>Unlock cross-selling opportunities</a:t>
            </a:r>
          </a:p>
          <a:p>
            <a:endParaRPr lang="en-US" sz="1100" dirty="0">
              <a:solidFill>
                <a:schemeClr val="bg1"/>
              </a:solidFill>
            </a:endParaRPr>
          </a:p>
          <a:p>
            <a:pPr marL="171450" indent="-171450">
              <a:buFont typeface="Wingdings" panose="05000000000000000000" pitchFamily="2" charset="2"/>
              <a:buChar char="ü"/>
            </a:pPr>
            <a:r>
              <a:rPr lang="en-US" sz="1100" dirty="0">
                <a:solidFill>
                  <a:schemeClr val="bg1"/>
                </a:solidFill>
              </a:rPr>
              <a:t>Expand into cybersecurity and data analytics</a:t>
            </a:r>
          </a:p>
        </p:txBody>
      </p:sp>
      <p:sp>
        <p:nvSpPr>
          <p:cNvPr id="22" name="Rectangle 21">
            <a:extLst>
              <a:ext uri="{FF2B5EF4-FFF2-40B4-BE49-F238E27FC236}">
                <a16:creationId xmlns:a16="http://schemas.microsoft.com/office/drawing/2014/main" id="{DD19F7F6-E900-9751-9B56-4DB3A03B3FC7}"/>
              </a:ext>
            </a:extLst>
          </p:cNvPr>
          <p:cNvSpPr/>
          <p:nvPr/>
        </p:nvSpPr>
        <p:spPr>
          <a:xfrm>
            <a:off x="2350300" y="3422497"/>
            <a:ext cx="1738926" cy="2611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5760" rtlCol="0" anchor="t" anchorCtr="0"/>
          <a:lstStyle/>
          <a:p>
            <a:pPr marL="171450" indent="-171450">
              <a:buFont typeface="Wingdings" panose="05000000000000000000" pitchFamily="2" charset="2"/>
              <a:buChar char="ü"/>
            </a:pPr>
            <a:r>
              <a:rPr lang="en-US" sz="1100" dirty="0">
                <a:solidFill>
                  <a:schemeClr val="tx1">
                    <a:lumMod val="65000"/>
                    <a:lumOff val="35000"/>
                  </a:schemeClr>
                </a:solidFill>
              </a:rPr>
              <a:t>Eyeing potential investments that will bolster digital banking capabilities</a:t>
            </a:r>
          </a:p>
          <a:p>
            <a:pPr marL="171450" indent="-171450">
              <a:buFont typeface="Wingdings" panose="05000000000000000000" pitchFamily="2" charset="2"/>
              <a:buChar char="ü"/>
            </a:pPr>
            <a:endParaRPr lang="en-US" sz="1100" dirty="0">
              <a:solidFill>
                <a:schemeClr val="tx1">
                  <a:lumMod val="65000"/>
                  <a:lumOff val="35000"/>
                </a:schemeClr>
              </a:solidFill>
            </a:endParaRPr>
          </a:p>
          <a:p>
            <a:pPr marL="171450" indent="-171450">
              <a:buFont typeface="Wingdings" panose="05000000000000000000" pitchFamily="2" charset="2"/>
              <a:buChar char="ü"/>
            </a:pPr>
            <a:r>
              <a:rPr lang="en-US" sz="1100" dirty="0">
                <a:solidFill>
                  <a:schemeClr val="tx1">
                    <a:lumMod val="65000"/>
                    <a:lumOff val="35000"/>
                  </a:schemeClr>
                </a:solidFill>
              </a:rPr>
              <a:t>Broaden customer base in the digital banking space</a:t>
            </a:r>
          </a:p>
        </p:txBody>
      </p:sp>
      <p:sp>
        <p:nvSpPr>
          <p:cNvPr id="27" name="Rectangle 26">
            <a:extLst>
              <a:ext uri="{FF2B5EF4-FFF2-40B4-BE49-F238E27FC236}">
                <a16:creationId xmlns:a16="http://schemas.microsoft.com/office/drawing/2014/main" id="{64885733-41FC-47F3-BB93-8761C36B3003}"/>
              </a:ext>
            </a:extLst>
          </p:cNvPr>
          <p:cNvSpPr/>
          <p:nvPr/>
        </p:nvSpPr>
        <p:spPr>
          <a:xfrm>
            <a:off x="4086025" y="3422497"/>
            <a:ext cx="1738926" cy="2611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5760" rtlCol="0" anchor="t" anchorCtr="0"/>
          <a:lstStyle/>
          <a:p>
            <a:pPr marL="171450" indent="-171450">
              <a:buFont typeface="Wingdings" panose="05000000000000000000" pitchFamily="2" charset="2"/>
              <a:buChar char="ü"/>
            </a:pPr>
            <a:r>
              <a:rPr lang="en-US" sz="1100" dirty="0">
                <a:solidFill>
                  <a:schemeClr val="bg1"/>
                </a:solidFill>
              </a:rPr>
              <a:t>Build new platforms to tap into progressive technologies, including blockchain and AI</a:t>
            </a:r>
          </a:p>
          <a:p>
            <a:pPr marL="171450" indent="-171450">
              <a:buFont typeface="Wingdings" panose="05000000000000000000" pitchFamily="2" charset="2"/>
              <a:buChar char="ü"/>
            </a:pPr>
            <a:endParaRPr lang="en-US" sz="1100" dirty="0">
              <a:solidFill>
                <a:schemeClr val="bg1"/>
              </a:solidFill>
            </a:endParaRPr>
          </a:p>
          <a:p>
            <a:pPr marL="171450" indent="-171450">
              <a:buFont typeface="Wingdings" panose="05000000000000000000" pitchFamily="2" charset="2"/>
              <a:buChar char="ü"/>
            </a:pPr>
            <a:r>
              <a:rPr lang="en-US" sz="1100" dirty="0">
                <a:solidFill>
                  <a:schemeClr val="bg1"/>
                </a:solidFill>
              </a:rPr>
              <a:t>Introduce new smart solutions – wearables, e-KYC, tap to pay, and more…</a:t>
            </a:r>
          </a:p>
          <a:p>
            <a:pPr marL="171450" indent="-171450">
              <a:buFont typeface="Wingdings" panose="05000000000000000000" pitchFamily="2" charset="2"/>
              <a:buChar char="ü"/>
            </a:pPr>
            <a:endParaRPr lang="en-US" sz="1100" dirty="0">
              <a:solidFill>
                <a:schemeClr val="bg1"/>
              </a:solidFill>
            </a:endParaRPr>
          </a:p>
          <a:p>
            <a:pPr marL="171450" indent="-171450">
              <a:buFont typeface="Wingdings" panose="05000000000000000000" pitchFamily="2" charset="2"/>
              <a:buChar char="ü"/>
            </a:pPr>
            <a:r>
              <a:rPr lang="en-US" sz="1100" dirty="0">
                <a:solidFill>
                  <a:schemeClr val="bg1"/>
                </a:solidFill>
              </a:rPr>
              <a:t>Expand the smart city platform across Egypt</a:t>
            </a:r>
          </a:p>
        </p:txBody>
      </p:sp>
      <p:sp>
        <p:nvSpPr>
          <p:cNvPr id="28" name="Rectangle 27">
            <a:extLst>
              <a:ext uri="{FF2B5EF4-FFF2-40B4-BE49-F238E27FC236}">
                <a16:creationId xmlns:a16="http://schemas.microsoft.com/office/drawing/2014/main" id="{98FF5034-6E4C-22AC-E1E2-52D1F806A12B}"/>
              </a:ext>
            </a:extLst>
          </p:cNvPr>
          <p:cNvSpPr/>
          <p:nvPr/>
        </p:nvSpPr>
        <p:spPr>
          <a:xfrm>
            <a:off x="5821750" y="3422497"/>
            <a:ext cx="1738926" cy="2611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5760" rtlCol="0" anchor="t" anchorCtr="0"/>
          <a:lstStyle/>
          <a:p>
            <a:pPr marL="171450" indent="-171450">
              <a:buFont typeface="Wingdings" panose="05000000000000000000" pitchFamily="2" charset="2"/>
              <a:buChar char="ü"/>
            </a:pPr>
            <a:r>
              <a:rPr lang="en-US" sz="1100" dirty="0">
                <a:solidFill>
                  <a:schemeClr val="tx1">
                    <a:lumMod val="65000"/>
                    <a:lumOff val="35000"/>
                  </a:schemeClr>
                </a:solidFill>
              </a:rPr>
              <a:t>Continue investing directly in promising fintech startups alongside our investment in </a:t>
            </a:r>
            <a:r>
              <a:rPr lang="en-US" sz="1100" dirty="0" err="1">
                <a:solidFill>
                  <a:schemeClr val="tx1">
                    <a:lumMod val="65000"/>
                    <a:lumOff val="35000"/>
                  </a:schemeClr>
                </a:solidFill>
              </a:rPr>
              <a:t>Nclude</a:t>
            </a:r>
            <a:r>
              <a:rPr lang="en-US" sz="1100" dirty="0">
                <a:solidFill>
                  <a:schemeClr val="tx1">
                    <a:lumMod val="65000"/>
                    <a:lumOff val="35000"/>
                  </a:schemeClr>
                </a:solidFill>
              </a:rPr>
              <a:t> Fintech Innovation Fund</a:t>
            </a:r>
          </a:p>
          <a:p>
            <a:endParaRPr lang="en-US" sz="1100" dirty="0">
              <a:solidFill>
                <a:schemeClr val="tx1">
                  <a:lumMod val="65000"/>
                  <a:lumOff val="35000"/>
                </a:schemeClr>
              </a:solidFill>
            </a:endParaRPr>
          </a:p>
          <a:p>
            <a:pPr marL="171450" indent="-171450">
              <a:buFont typeface="Wingdings" panose="05000000000000000000" pitchFamily="2" charset="2"/>
              <a:buChar char="ü"/>
            </a:pPr>
            <a:r>
              <a:rPr lang="en-US" sz="1100" dirty="0">
                <a:solidFill>
                  <a:schemeClr val="tx1">
                    <a:lumMod val="65000"/>
                    <a:lumOff val="35000"/>
                  </a:schemeClr>
                </a:solidFill>
              </a:rPr>
              <a:t>Creating an offshore SPV as a vehicle to expand our footprint beyond Egypt</a:t>
            </a:r>
          </a:p>
        </p:txBody>
      </p:sp>
      <p:sp>
        <p:nvSpPr>
          <p:cNvPr id="29" name="Rectangle 28">
            <a:extLst>
              <a:ext uri="{FF2B5EF4-FFF2-40B4-BE49-F238E27FC236}">
                <a16:creationId xmlns:a16="http://schemas.microsoft.com/office/drawing/2014/main" id="{A267868D-A76D-86CE-60D6-91A90207D2AD}"/>
              </a:ext>
            </a:extLst>
          </p:cNvPr>
          <p:cNvSpPr/>
          <p:nvPr/>
        </p:nvSpPr>
        <p:spPr>
          <a:xfrm>
            <a:off x="7557474" y="3422497"/>
            <a:ext cx="1738926" cy="2611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5760" rtlCol="0" anchor="t" anchorCtr="0"/>
          <a:lstStyle/>
          <a:p>
            <a:pPr marL="171450" indent="-171450">
              <a:buFont typeface="Wingdings" panose="05000000000000000000" pitchFamily="2" charset="2"/>
              <a:buChar char="ü"/>
            </a:pPr>
            <a:r>
              <a:rPr lang="en-US" sz="1100" dirty="0">
                <a:solidFill>
                  <a:schemeClr val="bg1"/>
                </a:solidFill>
              </a:rPr>
              <a:t>Expand into the microfinance space through an acquisition</a:t>
            </a:r>
          </a:p>
          <a:p>
            <a:pPr marL="171450" indent="-171450">
              <a:buFont typeface="Wingdings" panose="05000000000000000000" pitchFamily="2" charset="2"/>
              <a:buChar char="ü"/>
            </a:pPr>
            <a:endParaRPr lang="en-US" sz="1100" dirty="0">
              <a:solidFill>
                <a:schemeClr val="bg1"/>
              </a:solidFill>
            </a:endParaRPr>
          </a:p>
          <a:p>
            <a:pPr marL="171450" indent="-171450">
              <a:buFont typeface="Wingdings" panose="05000000000000000000" pitchFamily="2" charset="2"/>
              <a:buChar char="ü"/>
            </a:pPr>
            <a:r>
              <a:rPr lang="en-US" sz="1100" dirty="0">
                <a:solidFill>
                  <a:schemeClr val="bg1"/>
                </a:solidFill>
              </a:rPr>
              <a:t>Establish a buy-now, pay-later (BNPL) through a JV</a:t>
            </a:r>
          </a:p>
          <a:p>
            <a:pPr marL="171450" indent="-171450">
              <a:buFont typeface="Wingdings" panose="05000000000000000000" pitchFamily="2" charset="2"/>
              <a:buChar char="ü"/>
            </a:pPr>
            <a:endParaRPr lang="en-US" sz="1100" dirty="0">
              <a:solidFill>
                <a:schemeClr val="bg1"/>
              </a:solidFill>
            </a:endParaRPr>
          </a:p>
          <a:p>
            <a:pPr marL="171450" indent="-171450">
              <a:buFont typeface="Wingdings" panose="05000000000000000000" pitchFamily="2" charset="2"/>
              <a:buChar char="ü"/>
            </a:pPr>
            <a:r>
              <a:rPr lang="en-US" sz="1100" dirty="0">
                <a:solidFill>
                  <a:schemeClr val="bg1"/>
                </a:solidFill>
              </a:rPr>
              <a:t>Penetrate the microinsurance and factoring spaces, as well as other NBFS</a:t>
            </a:r>
          </a:p>
        </p:txBody>
      </p:sp>
      <p:grpSp>
        <p:nvGrpSpPr>
          <p:cNvPr id="51" name="Group 50">
            <a:extLst>
              <a:ext uri="{FF2B5EF4-FFF2-40B4-BE49-F238E27FC236}">
                <a16:creationId xmlns:a16="http://schemas.microsoft.com/office/drawing/2014/main" id="{95BDF653-C8D4-F46A-B4BD-5DA5D4057F60}"/>
              </a:ext>
            </a:extLst>
          </p:cNvPr>
          <p:cNvGrpSpPr/>
          <p:nvPr/>
        </p:nvGrpSpPr>
        <p:grpSpPr>
          <a:xfrm>
            <a:off x="7976033" y="2256615"/>
            <a:ext cx="901700" cy="602102"/>
            <a:chOff x="-1722438" y="-3175"/>
            <a:chExt cx="1476375" cy="985838"/>
          </a:xfrm>
          <a:solidFill>
            <a:schemeClr val="bg1">
              <a:lumMod val="95000"/>
            </a:schemeClr>
          </a:solidFill>
        </p:grpSpPr>
        <p:sp>
          <p:nvSpPr>
            <p:cNvPr id="19" name="Freeform 5">
              <a:extLst>
                <a:ext uri="{FF2B5EF4-FFF2-40B4-BE49-F238E27FC236}">
                  <a16:creationId xmlns:a16="http://schemas.microsoft.com/office/drawing/2014/main" id="{E96D56DB-D10E-D52D-FE0D-1EBA628989AC}"/>
                </a:ext>
              </a:extLst>
            </p:cNvPr>
            <p:cNvSpPr>
              <a:spLocks noEditPoints="1"/>
            </p:cNvSpPr>
            <p:nvPr/>
          </p:nvSpPr>
          <p:spPr bwMode="auto">
            <a:xfrm>
              <a:off x="-1230313" y="338138"/>
              <a:ext cx="984250" cy="461963"/>
            </a:xfrm>
            <a:custGeom>
              <a:avLst/>
              <a:gdLst>
                <a:gd name="T0" fmla="*/ 348 w 348"/>
                <a:gd name="T1" fmla="*/ 164 h 164"/>
                <a:gd name="T2" fmla="*/ 348 w 348"/>
                <a:gd name="T3" fmla="*/ 33 h 164"/>
                <a:gd name="T4" fmla="*/ 315 w 348"/>
                <a:gd name="T5" fmla="*/ 0 h 164"/>
                <a:gd name="T6" fmla="*/ 72 w 348"/>
                <a:gd name="T7" fmla="*/ 0 h 164"/>
                <a:gd name="T8" fmla="*/ 78 w 348"/>
                <a:gd name="T9" fmla="*/ 3 h 164"/>
                <a:gd name="T10" fmla="*/ 172 w 348"/>
                <a:gd name="T11" fmla="*/ 12 h 164"/>
                <a:gd name="T12" fmla="*/ 173 w 348"/>
                <a:gd name="T13" fmla="*/ 12 h 164"/>
                <a:gd name="T14" fmla="*/ 222 w 348"/>
                <a:gd name="T15" fmla="*/ 65 h 164"/>
                <a:gd name="T16" fmla="*/ 206 w 348"/>
                <a:gd name="T17" fmla="*/ 108 h 164"/>
                <a:gd name="T18" fmla="*/ 164 w 348"/>
                <a:gd name="T19" fmla="*/ 126 h 164"/>
                <a:gd name="T20" fmla="*/ 16 w 348"/>
                <a:gd name="T21" fmla="*/ 126 h 164"/>
                <a:gd name="T22" fmla="*/ 0 w 348"/>
                <a:gd name="T23" fmla="*/ 125 h 164"/>
                <a:gd name="T24" fmla="*/ 0 w 348"/>
                <a:gd name="T25" fmla="*/ 164 h 164"/>
                <a:gd name="T26" fmla="*/ 348 w 348"/>
                <a:gd name="T27" fmla="*/ 164 h 164"/>
                <a:gd name="T28" fmla="*/ 250 w 348"/>
                <a:gd name="T29" fmla="*/ 44 h 164"/>
                <a:gd name="T30" fmla="*/ 261 w 348"/>
                <a:gd name="T31" fmla="*/ 33 h 164"/>
                <a:gd name="T32" fmla="*/ 304 w 348"/>
                <a:gd name="T33" fmla="*/ 33 h 164"/>
                <a:gd name="T34" fmla="*/ 315 w 348"/>
                <a:gd name="T35" fmla="*/ 44 h 164"/>
                <a:gd name="T36" fmla="*/ 315 w 348"/>
                <a:gd name="T37" fmla="*/ 55 h 164"/>
                <a:gd name="T38" fmla="*/ 304 w 348"/>
                <a:gd name="T39" fmla="*/ 66 h 164"/>
                <a:gd name="T40" fmla="*/ 261 w 348"/>
                <a:gd name="T41" fmla="*/ 66 h 164"/>
                <a:gd name="T42" fmla="*/ 250 w 348"/>
                <a:gd name="T43" fmla="*/ 55 h 164"/>
                <a:gd name="T44" fmla="*/ 250 w 348"/>
                <a:gd name="T45" fmla="*/ 4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8" h="164">
                  <a:moveTo>
                    <a:pt x="348" y="164"/>
                  </a:moveTo>
                  <a:cubicBezTo>
                    <a:pt x="348" y="33"/>
                    <a:pt x="348" y="33"/>
                    <a:pt x="348" y="33"/>
                  </a:cubicBezTo>
                  <a:cubicBezTo>
                    <a:pt x="348" y="15"/>
                    <a:pt x="333" y="0"/>
                    <a:pt x="315" y="0"/>
                  </a:cubicBezTo>
                  <a:cubicBezTo>
                    <a:pt x="72" y="0"/>
                    <a:pt x="72" y="0"/>
                    <a:pt x="72" y="0"/>
                  </a:cubicBezTo>
                  <a:cubicBezTo>
                    <a:pt x="74" y="2"/>
                    <a:pt x="76" y="2"/>
                    <a:pt x="78" y="3"/>
                  </a:cubicBezTo>
                  <a:cubicBezTo>
                    <a:pt x="172" y="12"/>
                    <a:pt x="172" y="12"/>
                    <a:pt x="172" y="12"/>
                  </a:cubicBezTo>
                  <a:cubicBezTo>
                    <a:pt x="172" y="12"/>
                    <a:pt x="173" y="12"/>
                    <a:pt x="173" y="12"/>
                  </a:cubicBezTo>
                  <a:cubicBezTo>
                    <a:pt x="200" y="17"/>
                    <a:pt x="220" y="39"/>
                    <a:pt x="222" y="65"/>
                  </a:cubicBezTo>
                  <a:cubicBezTo>
                    <a:pt x="223" y="81"/>
                    <a:pt x="217" y="96"/>
                    <a:pt x="206" y="108"/>
                  </a:cubicBezTo>
                  <a:cubicBezTo>
                    <a:pt x="196" y="120"/>
                    <a:pt x="180" y="126"/>
                    <a:pt x="164" y="126"/>
                  </a:cubicBezTo>
                  <a:cubicBezTo>
                    <a:pt x="16" y="126"/>
                    <a:pt x="16" y="126"/>
                    <a:pt x="16" y="126"/>
                  </a:cubicBezTo>
                  <a:cubicBezTo>
                    <a:pt x="10" y="126"/>
                    <a:pt x="5" y="126"/>
                    <a:pt x="0" y="125"/>
                  </a:cubicBezTo>
                  <a:cubicBezTo>
                    <a:pt x="0" y="164"/>
                    <a:pt x="0" y="164"/>
                    <a:pt x="0" y="164"/>
                  </a:cubicBezTo>
                  <a:cubicBezTo>
                    <a:pt x="348" y="164"/>
                    <a:pt x="348" y="164"/>
                    <a:pt x="348" y="164"/>
                  </a:cubicBezTo>
                  <a:close/>
                  <a:moveTo>
                    <a:pt x="250" y="44"/>
                  </a:moveTo>
                  <a:cubicBezTo>
                    <a:pt x="250" y="38"/>
                    <a:pt x="255" y="33"/>
                    <a:pt x="261" y="33"/>
                  </a:cubicBezTo>
                  <a:cubicBezTo>
                    <a:pt x="304" y="33"/>
                    <a:pt x="304" y="33"/>
                    <a:pt x="304" y="33"/>
                  </a:cubicBezTo>
                  <a:cubicBezTo>
                    <a:pt x="310" y="33"/>
                    <a:pt x="315" y="38"/>
                    <a:pt x="315" y="44"/>
                  </a:cubicBezTo>
                  <a:cubicBezTo>
                    <a:pt x="315" y="55"/>
                    <a:pt x="315" y="55"/>
                    <a:pt x="315" y="55"/>
                  </a:cubicBezTo>
                  <a:cubicBezTo>
                    <a:pt x="315" y="61"/>
                    <a:pt x="310" y="66"/>
                    <a:pt x="304" y="66"/>
                  </a:cubicBezTo>
                  <a:cubicBezTo>
                    <a:pt x="261" y="66"/>
                    <a:pt x="261" y="66"/>
                    <a:pt x="261" y="66"/>
                  </a:cubicBezTo>
                  <a:cubicBezTo>
                    <a:pt x="255" y="66"/>
                    <a:pt x="250" y="61"/>
                    <a:pt x="250" y="55"/>
                  </a:cubicBezTo>
                  <a:lnTo>
                    <a:pt x="25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00B9DD92-FA81-27EB-CDD1-3E3AB7598F34}"/>
                </a:ext>
              </a:extLst>
            </p:cNvPr>
            <p:cNvSpPr>
              <a:spLocks/>
            </p:cNvSpPr>
            <p:nvPr/>
          </p:nvSpPr>
          <p:spPr bwMode="auto">
            <a:xfrm>
              <a:off x="-1230313" y="858838"/>
              <a:ext cx="984250" cy="123825"/>
            </a:xfrm>
            <a:custGeom>
              <a:avLst/>
              <a:gdLst>
                <a:gd name="T0" fmla="*/ 0 w 348"/>
                <a:gd name="T1" fmla="*/ 0 h 44"/>
                <a:gd name="T2" fmla="*/ 0 w 348"/>
                <a:gd name="T3" fmla="*/ 11 h 44"/>
                <a:gd name="T4" fmla="*/ 33 w 348"/>
                <a:gd name="T5" fmla="*/ 44 h 44"/>
                <a:gd name="T6" fmla="*/ 315 w 348"/>
                <a:gd name="T7" fmla="*/ 44 h 44"/>
                <a:gd name="T8" fmla="*/ 348 w 348"/>
                <a:gd name="T9" fmla="*/ 11 h 44"/>
                <a:gd name="T10" fmla="*/ 348 w 348"/>
                <a:gd name="T11" fmla="*/ 0 h 44"/>
                <a:gd name="T12" fmla="*/ 0 w 348"/>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348" h="44">
                  <a:moveTo>
                    <a:pt x="0" y="0"/>
                  </a:moveTo>
                  <a:cubicBezTo>
                    <a:pt x="0" y="11"/>
                    <a:pt x="0" y="11"/>
                    <a:pt x="0" y="11"/>
                  </a:cubicBezTo>
                  <a:cubicBezTo>
                    <a:pt x="0" y="29"/>
                    <a:pt x="15" y="44"/>
                    <a:pt x="33" y="44"/>
                  </a:cubicBezTo>
                  <a:cubicBezTo>
                    <a:pt x="315" y="44"/>
                    <a:pt x="315" y="44"/>
                    <a:pt x="315" y="44"/>
                  </a:cubicBezTo>
                  <a:cubicBezTo>
                    <a:pt x="333" y="44"/>
                    <a:pt x="348" y="29"/>
                    <a:pt x="348" y="11"/>
                  </a:cubicBezTo>
                  <a:cubicBezTo>
                    <a:pt x="348" y="0"/>
                    <a:pt x="348" y="0"/>
                    <a:pt x="34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9225F503-4A12-C004-4410-3EACEFE0C671}"/>
                </a:ext>
              </a:extLst>
            </p:cNvPr>
            <p:cNvSpPr>
              <a:spLocks/>
            </p:cNvSpPr>
            <p:nvPr/>
          </p:nvSpPr>
          <p:spPr bwMode="auto">
            <a:xfrm>
              <a:off x="-1417638" y="-3175"/>
              <a:ext cx="996950" cy="633413"/>
            </a:xfrm>
            <a:custGeom>
              <a:avLst/>
              <a:gdLst>
                <a:gd name="T0" fmla="*/ 235 w 352"/>
                <a:gd name="T1" fmla="*/ 154 h 225"/>
                <a:gd name="T2" fmla="*/ 142 w 352"/>
                <a:gd name="T3" fmla="*/ 145 h 225"/>
                <a:gd name="T4" fmla="*/ 114 w 352"/>
                <a:gd name="T5" fmla="*/ 123 h 225"/>
                <a:gd name="T6" fmla="*/ 111 w 352"/>
                <a:gd name="T7" fmla="*/ 114 h 225"/>
                <a:gd name="T8" fmla="*/ 112 w 352"/>
                <a:gd name="T9" fmla="*/ 104 h 225"/>
                <a:gd name="T10" fmla="*/ 121 w 352"/>
                <a:gd name="T11" fmla="*/ 100 h 225"/>
                <a:gd name="T12" fmla="*/ 352 w 352"/>
                <a:gd name="T13" fmla="*/ 100 h 225"/>
                <a:gd name="T14" fmla="*/ 334 w 352"/>
                <a:gd name="T15" fmla="*/ 69 h 225"/>
                <a:gd name="T16" fmla="*/ 309 w 352"/>
                <a:gd name="T17" fmla="*/ 45 h 225"/>
                <a:gd name="T18" fmla="*/ 234 w 352"/>
                <a:gd name="T19" fmla="*/ 9 h 225"/>
                <a:gd name="T20" fmla="*/ 186 w 352"/>
                <a:gd name="T21" fmla="*/ 3 h 225"/>
                <a:gd name="T22" fmla="*/ 0 w 352"/>
                <a:gd name="T23" fmla="*/ 36 h 225"/>
                <a:gd name="T24" fmla="*/ 1 w 352"/>
                <a:gd name="T25" fmla="*/ 47 h 225"/>
                <a:gd name="T26" fmla="*/ 1 w 352"/>
                <a:gd name="T27" fmla="*/ 189 h 225"/>
                <a:gd name="T28" fmla="*/ 0 w 352"/>
                <a:gd name="T29" fmla="*/ 198 h 225"/>
                <a:gd name="T30" fmla="*/ 39 w 352"/>
                <a:gd name="T31" fmla="*/ 216 h 225"/>
                <a:gd name="T32" fmla="*/ 82 w 352"/>
                <a:gd name="T33" fmla="*/ 225 h 225"/>
                <a:gd name="T34" fmla="*/ 230 w 352"/>
                <a:gd name="T35" fmla="*/ 225 h 225"/>
                <a:gd name="T36" fmla="*/ 266 w 352"/>
                <a:gd name="T37" fmla="*/ 187 h 225"/>
                <a:gd name="T38" fmla="*/ 235 w 352"/>
                <a:gd name="T39" fmla="*/ 15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2" h="225">
                  <a:moveTo>
                    <a:pt x="235" y="154"/>
                  </a:moveTo>
                  <a:cubicBezTo>
                    <a:pt x="142" y="145"/>
                    <a:pt x="142" y="145"/>
                    <a:pt x="142" y="145"/>
                  </a:cubicBezTo>
                  <a:cubicBezTo>
                    <a:pt x="129" y="144"/>
                    <a:pt x="118" y="135"/>
                    <a:pt x="114" y="123"/>
                  </a:cubicBezTo>
                  <a:cubicBezTo>
                    <a:pt x="111" y="114"/>
                    <a:pt x="111" y="114"/>
                    <a:pt x="111" y="114"/>
                  </a:cubicBezTo>
                  <a:cubicBezTo>
                    <a:pt x="110" y="111"/>
                    <a:pt x="110" y="107"/>
                    <a:pt x="112" y="104"/>
                  </a:cubicBezTo>
                  <a:cubicBezTo>
                    <a:pt x="114" y="101"/>
                    <a:pt x="118" y="100"/>
                    <a:pt x="121" y="100"/>
                  </a:cubicBezTo>
                  <a:cubicBezTo>
                    <a:pt x="352" y="100"/>
                    <a:pt x="352" y="100"/>
                    <a:pt x="352" y="100"/>
                  </a:cubicBezTo>
                  <a:cubicBezTo>
                    <a:pt x="334" y="69"/>
                    <a:pt x="334" y="69"/>
                    <a:pt x="334" y="69"/>
                  </a:cubicBezTo>
                  <a:cubicBezTo>
                    <a:pt x="329" y="58"/>
                    <a:pt x="320" y="50"/>
                    <a:pt x="309" y="45"/>
                  </a:cubicBezTo>
                  <a:cubicBezTo>
                    <a:pt x="234" y="9"/>
                    <a:pt x="234" y="9"/>
                    <a:pt x="234" y="9"/>
                  </a:cubicBezTo>
                  <a:cubicBezTo>
                    <a:pt x="219" y="2"/>
                    <a:pt x="203" y="0"/>
                    <a:pt x="186" y="3"/>
                  </a:cubicBezTo>
                  <a:cubicBezTo>
                    <a:pt x="0" y="36"/>
                    <a:pt x="0" y="36"/>
                    <a:pt x="0" y="36"/>
                  </a:cubicBezTo>
                  <a:cubicBezTo>
                    <a:pt x="0" y="40"/>
                    <a:pt x="1" y="43"/>
                    <a:pt x="1" y="47"/>
                  </a:cubicBezTo>
                  <a:cubicBezTo>
                    <a:pt x="1" y="189"/>
                    <a:pt x="1" y="189"/>
                    <a:pt x="1" y="189"/>
                  </a:cubicBezTo>
                  <a:cubicBezTo>
                    <a:pt x="1" y="192"/>
                    <a:pt x="0" y="195"/>
                    <a:pt x="0" y="198"/>
                  </a:cubicBezTo>
                  <a:cubicBezTo>
                    <a:pt x="39" y="216"/>
                    <a:pt x="39" y="216"/>
                    <a:pt x="39" y="216"/>
                  </a:cubicBezTo>
                  <a:cubicBezTo>
                    <a:pt x="53" y="222"/>
                    <a:pt x="67" y="225"/>
                    <a:pt x="82" y="225"/>
                  </a:cubicBezTo>
                  <a:cubicBezTo>
                    <a:pt x="230" y="225"/>
                    <a:pt x="230" y="225"/>
                    <a:pt x="230" y="225"/>
                  </a:cubicBezTo>
                  <a:cubicBezTo>
                    <a:pt x="251" y="225"/>
                    <a:pt x="267" y="208"/>
                    <a:pt x="266" y="187"/>
                  </a:cubicBezTo>
                  <a:cubicBezTo>
                    <a:pt x="265" y="171"/>
                    <a:pt x="252" y="157"/>
                    <a:pt x="235"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7DFED217-1F13-E163-A9C7-8F82F0048675}"/>
                </a:ext>
              </a:extLst>
            </p:cNvPr>
            <p:cNvSpPr>
              <a:spLocks/>
            </p:cNvSpPr>
            <p:nvPr/>
          </p:nvSpPr>
          <p:spPr bwMode="auto">
            <a:xfrm>
              <a:off x="-1722438" y="36513"/>
              <a:ext cx="246063" cy="582613"/>
            </a:xfrm>
            <a:custGeom>
              <a:avLst/>
              <a:gdLst>
                <a:gd name="T0" fmla="*/ 32 w 87"/>
                <a:gd name="T1" fmla="*/ 0 h 207"/>
                <a:gd name="T2" fmla="*/ 54 w 87"/>
                <a:gd name="T3" fmla="*/ 0 h 207"/>
                <a:gd name="T4" fmla="*/ 87 w 87"/>
                <a:gd name="T5" fmla="*/ 33 h 207"/>
                <a:gd name="T6" fmla="*/ 87 w 87"/>
                <a:gd name="T7" fmla="*/ 175 h 207"/>
                <a:gd name="T8" fmla="*/ 54 w 87"/>
                <a:gd name="T9" fmla="*/ 207 h 207"/>
                <a:gd name="T10" fmla="*/ 32 w 87"/>
                <a:gd name="T11" fmla="*/ 207 h 207"/>
                <a:gd name="T12" fmla="*/ 0 w 87"/>
                <a:gd name="T13" fmla="*/ 175 h 207"/>
                <a:gd name="T14" fmla="*/ 0 w 87"/>
                <a:gd name="T15" fmla="*/ 33 h 207"/>
                <a:gd name="T16" fmla="*/ 32 w 87"/>
                <a:gd name="T1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07">
                  <a:moveTo>
                    <a:pt x="32" y="0"/>
                  </a:moveTo>
                  <a:cubicBezTo>
                    <a:pt x="54" y="0"/>
                    <a:pt x="54" y="0"/>
                    <a:pt x="54" y="0"/>
                  </a:cubicBezTo>
                  <a:cubicBezTo>
                    <a:pt x="72" y="0"/>
                    <a:pt x="87" y="18"/>
                    <a:pt x="87" y="33"/>
                  </a:cubicBezTo>
                  <a:cubicBezTo>
                    <a:pt x="87" y="175"/>
                    <a:pt x="87" y="175"/>
                    <a:pt x="87" y="175"/>
                  </a:cubicBezTo>
                  <a:cubicBezTo>
                    <a:pt x="87" y="193"/>
                    <a:pt x="72" y="207"/>
                    <a:pt x="54" y="207"/>
                  </a:cubicBezTo>
                  <a:cubicBezTo>
                    <a:pt x="32" y="207"/>
                    <a:pt x="32" y="207"/>
                    <a:pt x="32" y="207"/>
                  </a:cubicBezTo>
                  <a:cubicBezTo>
                    <a:pt x="14" y="207"/>
                    <a:pt x="0" y="189"/>
                    <a:pt x="0" y="175"/>
                  </a:cubicBezTo>
                  <a:cubicBezTo>
                    <a:pt x="0" y="33"/>
                    <a:pt x="0" y="33"/>
                    <a:pt x="0" y="33"/>
                  </a:cubicBezTo>
                  <a:cubicBezTo>
                    <a:pt x="0" y="15"/>
                    <a:pt x="14"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a:extLst>
              <a:ext uri="{FF2B5EF4-FFF2-40B4-BE49-F238E27FC236}">
                <a16:creationId xmlns:a16="http://schemas.microsoft.com/office/drawing/2014/main" id="{15F12ACC-5020-7611-7995-AB6BB330410F}"/>
              </a:ext>
            </a:extLst>
          </p:cNvPr>
          <p:cNvGrpSpPr/>
          <p:nvPr/>
        </p:nvGrpSpPr>
        <p:grpSpPr>
          <a:xfrm>
            <a:off x="6290392" y="2109325"/>
            <a:ext cx="798306" cy="795082"/>
            <a:chOff x="-1574801" y="1354138"/>
            <a:chExt cx="1179513" cy="1174750"/>
          </a:xfrm>
          <a:solidFill>
            <a:schemeClr val="accent1"/>
          </a:solidFill>
        </p:grpSpPr>
        <p:sp>
          <p:nvSpPr>
            <p:cNvPr id="24" name="Freeform 9">
              <a:extLst>
                <a:ext uri="{FF2B5EF4-FFF2-40B4-BE49-F238E27FC236}">
                  <a16:creationId xmlns:a16="http://schemas.microsoft.com/office/drawing/2014/main" id="{B6687258-9132-4F92-2D3A-F1B1EB1464AE}"/>
                </a:ext>
              </a:extLst>
            </p:cNvPr>
            <p:cNvSpPr>
              <a:spLocks/>
            </p:cNvSpPr>
            <p:nvPr/>
          </p:nvSpPr>
          <p:spPr bwMode="auto">
            <a:xfrm>
              <a:off x="-1120776" y="1804988"/>
              <a:ext cx="273050" cy="269875"/>
            </a:xfrm>
            <a:custGeom>
              <a:avLst/>
              <a:gdLst>
                <a:gd name="T0" fmla="*/ 48 w 96"/>
                <a:gd name="T1" fmla="*/ 0 h 96"/>
                <a:gd name="T2" fmla="*/ 14 w 96"/>
                <a:gd name="T3" fmla="*/ 14 h 96"/>
                <a:gd name="T4" fmla="*/ 0 w 96"/>
                <a:gd name="T5" fmla="*/ 48 h 96"/>
                <a:gd name="T6" fmla="*/ 14 w 96"/>
                <a:gd name="T7" fmla="*/ 82 h 96"/>
                <a:gd name="T8" fmla="*/ 48 w 96"/>
                <a:gd name="T9" fmla="*/ 96 h 96"/>
                <a:gd name="T10" fmla="*/ 82 w 96"/>
                <a:gd name="T11" fmla="*/ 82 h 96"/>
                <a:gd name="T12" fmla="*/ 96 w 96"/>
                <a:gd name="T13" fmla="*/ 48 h 96"/>
                <a:gd name="T14" fmla="*/ 82 w 96"/>
                <a:gd name="T15" fmla="*/ 14 h 96"/>
                <a:gd name="T16" fmla="*/ 48 w 96"/>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96">
                  <a:moveTo>
                    <a:pt x="48" y="0"/>
                  </a:moveTo>
                  <a:cubicBezTo>
                    <a:pt x="35" y="0"/>
                    <a:pt x="23" y="5"/>
                    <a:pt x="14" y="14"/>
                  </a:cubicBezTo>
                  <a:cubicBezTo>
                    <a:pt x="5" y="23"/>
                    <a:pt x="0" y="35"/>
                    <a:pt x="0" y="48"/>
                  </a:cubicBezTo>
                  <a:cubicBezTo>
                    <a:pt x="0" y="61"/>
                    <a:pt x="5" y="73"/>
                    <a:pt x="14" y="82"/>
                  </a:cubicBezTo>
                  <a:cubicBezTo>
                    <a:pt x="23" y="91"/>
                    <a:pt x="35" y="96"/>
                    <a:pt x="48" y="96"/>
                  </a:cubicBezTo>
                  <a:cubicBezTo>
                    <a:pt x="61" y="96"/>
                    <a:pt x="73" y="91"/>
                    <a:pt x="82" y="82"/>
                  </a:cubicBezTo>
                  <a:cubicBezTo>
                    <a:pt x="91" y="73"/>
                    <a:pt x="96" y="61"/>
                    <a:pt x="96" y="48"/>
                  </a:cubicBezTo>
                  <a:cubicBezTo>
                    <a:pt x="96" y="35"/>
                    <a:pt x="91" y="23"/>
                    <a:pt x="82" y="14"/>
                  </a:cubicBezTo>
                  <a:cubicBezTo>
                    <a:pt x="73" y="5"/>
                    <a:pt x="61"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37363E70-232B-03F7-87E6-ED99BF112B96}"/>
                </a:ext>
              </a:extLst>
            </p:cNvPr>
            <p:cNvSpPr>
              <a:spLocks noEditPoints="1"/>
            </p:cNvSpPr>
            <p:nvPr/>
          </p:nvSpPr>
          <p:spPr bwMode="auto">
            <a:xfrm>
              <a:off x="-1263651" y="1660525"/>
              <a:ext cx="558800" cy="558800"/>
            </a:xfrm>
            <a:custGeom>
              <a:avLst/>
              <a:gdLst>
                <a:gd name="T0" fmla="*/ 193 w 198"/>
                <a:gd name="T1" fmla="*/ 86 h 198"/>
                <a:gd name="T2" fmla="*/ 172 w 198"/>
                <a:gd name="T3" fmla="*/ 80 h 198"/>
                <a:gd name="T4" fmla="*/ 163 w 198"/>
                <a:gd name="T5" fmla="*/ 59 h 198"/>
                <a:gd name="T6" fmla="*/ 175 w 198"/>
                <a:gd name="T7" fmla="*/ 42 h 198"/>
                <a:gd name="T8" fmla="*/ 174 w 198"/>
                <a:gd name="T9" fmla="*/ 34 h 198"/>
                <a:gd name="T10" fmla="*/ 156 w 198"/>
                <a:gd name="T11" fmla="*/ 23 h 198"/>
                <a:gd name="T12" fmla="*/ 137 w 198"/>
                <a:gd name="T13" fmla="*/ 34 h 198"/>
                <a:gd name="T14" fmla="*/ 115 w 198"/>
                <a:gd name="T15" fmla="*/ 23 h 198"/>
                <a:gd name="T16" fmla="*/ 106 w 198"/>
                <a:gd name="T17" fmla="*/ 0 h 198"/>
                <a:gd name="T18" fmla="*/ 86 w 198"/>
                <a:gd name="T19" fmla="*/ 5 h 198"/>
                <a:gd name="T20" fmla="*/ 80 w 198"/>
                <a:gd name="T21" fmla="*/ 26 h 198"/>
                <a:gd name="T22" fmla="*/ 56 w 198"/>
                <a:gd name="T23" fmla="*/ 34 h 198"/>
                <a:gd name="T24" fmla="*/ 34 w 198"/>
                <a:gd name="T25" fmla="*/ 24 h 198"/>
                <a:gd name="T26" fmla="*/ 22 w 198"/>
                <a:gd name="T27" fmla="*/ 38 h 198"/>
                <a:gd name="T28" fmla="*/ 33 w 198"/>
                <a:gd name="T29" fmla="*/ 56 h 198"/>
                <a:gd name="T30" fmla="*/ 34 w 198"/>
                <a:gd name="T31" fmla="*/ 61 h 198"/>
                <a:gd name="T32" fmla="*/ 22 w 198"/>
                <a:gd name="T33" fmla="*/ 83 h 198"/>
                <a:gd name="T34" fmla="*/ 0 w 198"/>
                <a:gd name="T35" fmla="*/ 92 h 198"/>
                <a:gd name="T36" fmla="*/ 0 w 198"/>
                <a:gd name="T37" fmla="*/ 106 h 198"/>
                <a:gd name="T38" fmla="*/ 5 w 198"/>
                <a:gd name="T39" fmla="*/ 112 h 198"/>
                <a:gd name="T40" fmla="*/ 26 w 198"/>
                <a:gd name="T41" fmla="*/ 118 h 198"/>
                <a:gd name="T42" fmla="*/ 34 w 198"/>
                <a:gd name="T43" fmla="*/ 137 h 198"/>
                <a:gd name="T44" fmla="*/ 34 w 198"/>
                <a:gd name="T45" fmla="*/ 142 h 198"/>
                <a:gd name="T46" fmla="*/ 22 w 198"/>
                <a:gd name="T47" fmla="*/ 160 h 198"/>
                <a:gd name="T48" fmla="*/ 34 w 198"/>
                <a:gd name="T49" fmla="*/ 174 h 198"/>
                <a:gd name="T50" fmla="*/ 56 w 198"/>
                <a:gd name="T51" fmla="*/ 164 h 198"/>
                <a:gd name="T52" fmla="*/ 61 w 198"/>
                <a:gd name="T53" fmla="*/ 164 h 198"/>
                <a:gd name="T54" fmla="*/ 83 w 198"/>
                <a:gd name="T55" fmla="*/ 176 h 198"/>
                <a:gd name="T56" fmla="*/ 92 w 198"/>
                <a:gd name="T57" fmla="*/ 198 h 198"/>
                <a:gd name="T58" fmla="*/ 112 w 198"/>
                <a:gd name="T59" fmla="*/ 193 h 198"/>
                <a:gd name="T60" fmla="*/ 118 w 198"/>
                <a:gd name="T61" fmla="*/ 172 h 198"/>
                <a:gd name="T62" fmla="*/ 142 w 198"/>
                <a:gd name="T63" fmla="*/ 164 h 198"/>
                <a:gd name="T64" fmla="*/ 164 w 198"/>
                <a:gd name="T65" fmla="*/ 174 h 198"/>
                <a:gd name="T66" fmla="*/ 176 w 198"/>
                <a:gd name="T67" fmla="*/ 160 h 198"/>
                <a:gd name="T68" fmla="*/ 164 w 198"/>
                <a:gd name="T69" fmla="*/ 142 h 198"/>
                <a:gd name="T70" fmla="*/ 164 w 198"/>
                <a:gd name="T71" fmla="*/ 137 h 198"/>
                <a:gd name="T72" fmla="*/ 172 w 198"/>
                <a:gd name="T73" fmla="*/ 118 h 198"/>
                <a:gd name="T74" fmla="*/ 193 w 198"/>
                <a:gd name="T75" fmla="*/ 112 h 198"/>
                <a:gd name="T76" fmla="*/ 198 w 198"/>
                <a:gd name="T77" fmla="*/ 106 h 198"/>
                <a:gd name="T78" fmla="*/ 198 w 198"/>
                <a:gd name="T79" fmla="*/ 92 h 198"/>
                <a:gd name="T80" fmla="*/ 142 w 198"/>
                <a:gd name="T81" fmla="*/ 136 h 198"/>
                <a:gd name="T82" fmla="*/ 96 w 198"/>
                <a:gd name="T83" fmla="*/ 156 h 198"/>
                <a:gd name="T84" fmla="*/ 42 w 198"/>
                <a:gd name="T85" fmla="*/ 99 h 198"/>
                <a:gd name="T86" fmla="*/ 83 w 198"/>
                <a:gd name="T87" fmla="*/ 45 h 198"/>
                <a:gd name="T88" fmla="*/ 155 w 198"/>
                <a:gd name="T89" fmla="*/ 9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 h="198">
                  <a:moveTo>
                    <a:pt x="193" y="86"/>
                  </a:moveTo>
                  <a:cubicBezTo>
                    <a:pt x="193" y="86"/>
                    <a:pt x="193" y="86"/>
                    <a:pt x="193" y="86"/>
                  </a:cubicBezTo>
                  <a:cubicBezTo>
                    <a:pt x="175" y="83"/>
                    <a:pt x="175" y="83"/>
                    <a:pt x="175" y="83"/>
                  </a:cubicBezTo>
                  <a:cubicBezTo>
                    <a:pt x="174" y="83"/>
                    <a:pt x="172" y="82"/>
                    <a:pt x="172" y="80"/>
                  </a:cubicBezTo>
                  <a:cubicBezTo>
                    <a:pt x="170" y="73"/>
                    <a:pt x="168" y="67"/>
                    <a:pt x="164" y="61"/>
                  </a:cubicBezTo>
                  <a:cubicBezTo>
                    <a:pt x="164" y="60"/>
                    <a:pt x="163" y="60"/>
                    <a:pt x="163" y="59"/>
                  </a:cubicBezTo>
                  <a:cubicBezTo>
                    <a:pt x="164" y="58"/>
                    <a:pt x="164" y="57"/>
                    <a:pt x="164" y="56"/>
                  </a:cubicBezTo>
                  <a:cubicBezTo>
                    <a:pt x="175" y="42"/>
                    <a:pt x="175" y="42"/>
                    <a:pt x="175" y="42"/>
                  </a:cubicBezTo>
                  <a:cubicBezTo>
                    <a:pt x="176" y="41"/>
                    <a:pt x="176" y="39"/>
                    <a:pt x="176" y="38"/>
                  </a:cubicBezTo>
                  <a:cubicBezTo>
                    <a:pt x="176" y="37"/>
                    <a:pt x="175" y="35"/>
                    <a:pt x="174" y="34"/>
                  </a:cubicBezTo>
                  <a:cubicBezTo>
                    <a:pt x="164" y="24"/>
                    <a:pt x="164" y="24"/>
                    <a:pt x="164" y="24"/>
                  </a:cubicBezTo>
                  <a:cubicBezTo>
                    <a:pt x="162" y="22"/>
                    <a:pt x="158" y="21"/>
                    <a:pt x="156" y="23"/>
                  </a:cubicBezTo>
                  <a:cubicBezTo>
                    <a:pt x="142" y="34"/>
                    <a:pt x="142" y="34"/>
                    <a:pt x="142" y="34"/>
                  </a:cubicBezTo>
                  <a:cubicBezTo>
                    <a:pt x="140" y="35"/>
                    <a:pt x="138" y="35"/>
                    <a:pt x="137" y="34"/>
                  </a:cubicBezTo>
                  <a:cubicBezTo>
                    <a:pt x="131" y="30"/>
                    <a:pt x="125" y="28"/>
                    <a:pt x="118" y="26"/>
                  </a:cubicBezTo>
                  <a:cubicBezTo>
                    <a:pt x="116" y="26"/>
                    <a:pt x="115" y="24"/>
                    <a:pt x="115" y="23"/>
                  </a:cubicBezTo>
                  <a:cubicBezTo>
                    <a:pt x="112" y="5"/>
                    <a:pt x="112" y="5"/>
                    <a:pt x="112" y="5"/>
                  </a:cubicBezTo>
                  <a:cubicBezTo>
                    <a:pt x="112" y="2"/>
                    <a:pt x="109" y="0"/>
                    <a:pt x="106" y="0"/>
                  </a:cubicBezTo>
                  <a:cubicBezTo>
                    <a:pt x="92" y="0"/>
                    <a:pt x="92" y="0"/>
                    <a:pt x="92" y="0"/>
                  </a:cubicBezTo>
                  <a:cubicBezTo>
                    <a:pt x="89" y="0"/>
                    <a:pt x="86" y="2"/>
                    <a:pt x="86" y="5"/>
                  </a:cubicBezTo>
                  <a:cubicBezTo>
                    <a:pt x="83" y="23"/>
                    <a:pt x="83" y="23"/>
                    <a:pt x="83" y="23"/>
                  </a:cubicBezTo>
                  <a:cubicBezTo>
                    <a:pt x="83" y="24"/>
                    <a:pt x="81" y="26"/>
                    <a:pt x="80" y="26"/>
                  </a:cubicBezTo>
                  <a:cubicBezTo>
                    <a:pt x="73" y="28"/>
                    <a:pt x="67" y="30"/>
                    <a:pt x="61" y="34"/>
                  </a:cubicBezTo>
                  <a:cubicBezTo>
                    <a:pt x="59" y="35"/>
                    <a:pt x="57" y="35"/>
                    <a:pt x="56" y="34"/>
                  </a:cubicBezTo>
                  <a:cubicBezTo>
                    <a:pt x="42" y="23"/>
                    <a:pt x="42" y="23"/>
                    <a:pt x="42" y="23"/>
                  </a:cubicBezTo>
                  <a:cubicBezTo>
                    <a:pt x="39" y="21"/>
                    <a:pt x="36" y="22"/>
                    <a:pt x="34" y="24"/>
                  </a:cubicBezTo>
                  <a:cubicBezTo>
                    <a:pt x="24" y="34"/>
                    <a:pt x="24" y="34"/>
                    <a:pt x="24" y="34"/>
                  </a:cubicBezTo>
                  <a:cubicBezTo>
                    <a:pt x="23" y="35"/>
                    <a:pt x="22" y="37"/>
                    <a:pt x="22" y="38"/>
                  </a:cubicBezTo>
                  <a:cubicBezTo>
                    <a:pt x="22" y="39"/>
                    <a:pt x="22" y="41"/>
                    <a:pt x="23" y="42"/>
                  </a:cubicBezTo>
                  <a:cubicBezTo>
                    <a:pt x="33" y="56"/>
                    <a:pt x="33" y="56"/>
                    <a:pt x="33" y="56"/>
                  </a:cubicBezTo>
                  <a:cubicBezTo>
                    <a:pt x="34" y="57"/>
                    <a:pt x="34" y="58"/>
                    <a:pt x="34" y="59"/>
                  </a:cubicBezTo>
                  <a:cubicBezTo>
                    <a:pt x="34" y="60"/>
                    <a:pt x="34" y="60"/>
                    <a:pt x="34" y="61"/>
                  </a:cubicBezTo>
                  <a:cubicBezTo>
                    <a:pt x="30" y="67"/>
                    <a:pt x="28" y="73"/>
                    <a:pt x="26" y="80"/>
                  </a:cubicBezTo>
                  <a:cubicBezTo>
                    <a:pt x="26" y="82"/>
                    <a:pt x="24" y="83"/>
                    <a:pt x="22" y="83"/>
                  </a:cubicBezTo>
                  <a:cubicBezTo>
                    <a:pt x="5" y="86"/>
                    <a:pt x="5" y="86"/>
                    <a:pt x="5" y="86"/>
                  </a:cubicBezTo>
                  <a:cubicBezTo>
                    <a:pt x="2" y="86"/>
                    <a:pt x="0" y="89"/>
                    <a:pt x="0" y="92"/>
                  </a:cubicBezTo>
                  <a:cubicBezTo>
                    <a:pt x="0" y="92"/>
                    <a:pt x="0" y="92"/>
                    <a:pt x="0" y="92"/>
                  </a:cubicBezTo>
                  <a:cubicBezTo>
                    <a:pt x="0" y="106"/>
                    <a:pt x="0" y="106"/>
                    <a:pt x="0" y="106"/>
                  </a:cubicBezTo>
                  <a:cubicBezTo>
                    <a:pt x="0" y="106"/>
                    <a:pt x="0" y="106"/>
                    <a:pt x="0" y="106"/>
                  </a:cubicBezTo>
                  <a:cubicBezTo>
                    <a:pt x="0" y="109"/>
                    <a:pt x="2" y="112"/>
                    <a:pt x="5" y="112"/>
                  </a:cubicBezTo>
                  <a:cubicBezTo>
                    <a:pt x="23" y="115"/>
                    <a:pt x="23" y="115"/>
                    <a:pt x="23" y="115"/>
                  </a:cubicBezTo>
                  <a:cubicBezTo>
                    <a:pt x="24" y="115"/>
                    <a:pt x="26" y="117"/>
                    <a:pt x="26" y="118"/>
                  </a:cubicBezTo>
                  <a:cubicBezTo>
                    <a:pt x="27" y="122"/>
                    <a:pt x="28" y="126"/>
                    <a:pt x="30" y="130"/>
                  </a:cubicBezTo>
                  <a:cubicBezTo>
                    <a:pt x="31" y="132"/>
                    <a:pt x="32" y="135"/>
                    <a:pt x="34" y="137"/>
                  </a:cubicBezTo>
                  <a:cubicBezTo>
                    <a:pt x="34" y="138"/>
                    <a:pt x="34" y="139"/>
                    <a:pt x="34" y="140"/>
                  </a:cubicBezTo>
                  <a:cubicBezTo>
                    <a:pt x="34" y="140"/>
                    <a:pt x="34" y="141"/>
                    <a:pt x="34" y="142"/>
                  </a:cubicBezTo>
                  <a:cubicBezTo>
                    <a:pt x="23" y="156"/>
                    <a:pt x="23" y="156"/>
                    <a:pt x="23" y="156"/>
                  </a:cubicBezTo>
                  <a:cubicBezTo>
                    <a:pt x="22" y="157"/>
                    <a:pt x="22" y="159"/>
                    <a:pt x="22" y="160"/>
                  </a:cubicBezTo>
                  <a:cubicBezTo>
                    <a:pt x="22" y="162"/>
                    <a:pt x="23" y="163"/>
                    <a:pt x="24" y="164"/>
                  </a:cubicBezTo>
                  <a:cubicBezTo>
                    <a:pt x="34" y="174"/>
                    <a:pt x="34" y="174"/>
                    <a:pt x="34" y="174"/>
                  </a:cubicBezTo>
                  <a:cubicBezTo>
                    <a:pt x="36" y="176"/>
                    <a:pt x="39" y="177"/>
                    <a:pt x="42" y="175"/>
                  </a:cubicBezTo>
                  <a:cubicBezTo>
                    <a:pt x="56" y="164"/>
                    <a:pt x="56" y="164"/>
                    <a:pt x="56" y="164"/>
                  </a:cubicBezTo>
                  <a:cubicBezTo>
                    <a:pt x="57" y="164"/>
                    <a:pt x="58" y="164"/>
                    <a:pt x="59" y="164"/>
                  </a:cubicBezTo>
                  <a:cubicBezTo>
                    <a:pt x="59" y="164"/>
                    <a:pt x="60" y="164"/>
                    <a:pt x="61" y="164"/>
                  </a:cubicBezTo>
                  <a:cubicBezTo>
                    <a:pt x="67" y="168"/>
                    <a:pt x="73" y="170"/>
                    <a:pt x="80" y="172"/>
                  </a:cubicBezTo>
                  <a:cubicBezTo>
                    <a:pt x="81" y="173"/>
                    <a:pt x="83" y="174"/>
                    <a:pt x="83" y="176"/>
                  </a:cubicBezTo>
                  <a:cubicBezTo>
                    <a:pt x="86" y="193"/>
                    <a:pt x="86" y="193"/>
                    <a:pt x="86" y="193"/>
                  </a:cubicBezTo>
                  <a:cubicBezTo>
                    <a:pt x="86" y="196"/>
                    <a:pt x="89" y="198"/>
                    <a:pt x="92" y="198"/>
                  </a:cubicBezTo>
                  <a:cubicBezTo>
                    <a:pt x="106" y="198"/>
                    <a:pt x="106" y="198"/>
                    <a:pt x="106" y="198"/>
                  </a:cubicBezTo>
                  <a:cubicBezTo>
                    <a:pt x="109" y="198"/>
                    <a:pt x="112" y="196"/>
                    <a:pt x="112" y="193"/>
                  </a:cubicBezTo>
                  <a:cubicBezTo>
                    <a:pt x="115" y="176"/>
                    <a:pt x="115" y="176"/>
                    <a:pt x="115" y="176"/>
                  </a:cubicBezTo>
                  <a:cubicBezTo>
                    <a:pt x="115" y="174"/>
                    <a:pt x="116" y="173"/>
                    <a:pt x="118" y="172"/>
                  </a:cubicBezTo>
                  <a:cubicBezTo>
                    <a:pt x="125" y="170"/>
                    <a:pt x="131" y="168"/>
                    <a:pt x="137" y="164"/>
                  </a:cubicBezTo>
                  <a:cubicBezTo>
                    <a:pt x="138" y="163"/>
                    <a:pt x="140" y="163"/>
                    <a:pt x="142" y="164"/>
                  </a:cubicBezTo>
                  <a:cubicBezTo>
                    <a:pt x="156" y="175"/>
                    <a:pt x="156" y="175"/>
                    <a:pt x="156" y="175"/>
                  </a:cubicBezTo>
                  <a:cubicBezTo>
                    <a:pt x="158" y="177"/>
                    <a:pt x="162" y="176"/>
                    <a:pt x="164" y="174"/>
                  </a:cubicBezTo>
                  <a:cubicBezTo>
                    <a:pt x="174" y="164"/>
                    <a:pt x="174" y="164"/>
                    <a:pt x="174" y="164"/>
                  </a:cubicBezTo>
                  <a:cubicBezTo>
                    <a:pt x="175" y="163"/>
                    <a:pt x="176" y="162"/>
                    <a:pt x="176" y="160"/>
                  </a:cubicBezTo>
                  <a:cubicBezTo>
                    <a:pt x="176" y="159"/>
                    <a:pt x="176" y="157"/>
                    <a:pt x="175" y="156"/>
                  </a:cubicBezTo>
                  <a:cubicBezTo>
                    <a:pt x="164" y="142"/>
                    <a:pt x="164" y="142"/>
                    <a:pt x="164" y="142"/>
                  </a:cubicBezTo>
                  <a:cubicBezTo>
                    <a:pt x="164" y="141"/>
                    <a:pt x="163" y="140"/>
                    <a:pt x="163" y="139"/>
                  </a:cubicBezTo>
                  <a:cubicBezTo>
                    <a:pt x="163" y="139"/>
                    <a:pt x="164" y="138"/>
                    <a:pt x="164" y="137"/>
                  </a:cubicBezTo>
                  <a:cubicBezTo>
                    <a:pt x="165" y="135"/>
                    <a:pt x="167" y="132"/>
                    <a:pt x="168" y="130"/>
                  </a:cubicBezTo>
                  <a:cubicBezTo>
                    <a:pt x="169" y="126"/>
                    <a:pt x="171" y="122"/>
                    <a:pt x="172" y="118"/>
                  </a:cubicBezTo>
                  <a:cubicBezTo>
                    <a:pt x="172" y="117"/>
                    <a:pt x="174" y="115"/>
                    <a:pt x="175" y="115"/>
                  </a:cubicBezTo>
                  <a:cubicBezTo>
                    <a:pt x="193" y="112"/>
                    <a:pt x="193" y="112"/>
                    <a:pt x="193" y="112"/>
                  </a:cubicBezTo>
                  <a:cubicBezTo>
                    <a:pt x="196" y="112"/>
                    <a:pt x="198" y="109"/>
                    <a:pt x="198" y="106"/>
                  </a:cubicBezTo>
                  <a:cubicBezTo>
                    <a:pt x="198" y="106"/>
                    <a:pt x="198" y="106"/>
                    <a:pt x="198" y="106"/>
                  </a:cubicBezTo>
                  <a:cubicBezTo>
                    <a:pt x="198" y="92"/>
                    <a:pt x="198" y="92"/>
                    <a:pt x="198" y="92"/>
                  </a:cubicBezTo>
                  <a:cubicBezTo>
                    <a:pt x="198" y="92"/>
                    <a:pt x="198" y="92"/>
                    <a:pt x="198" y="92"/>
                  </a:cubicBezTo>
                  <a:cubicBezTo>
                    <a:pt x="198" y="89"/>
                    <a:pt x="196" y="86"/>
                    <a:pt x="193" y="86"/>
                  </a:cubicBezTo>
                  <a:close/>
                  <a:moveTo>
                    <a:pt x="142" y="136"/>
                  </a:moveTo>
                  <a:cubicBezTo>
                    <a:pt x="142" y="136"/>
                    <a:pt x="142" y="136"/>
                    <a:pt x="142" y="136"/>
                  </a:cubicBezTo>
                  <a:cubicBezTo>
                    <a:pt x="131" y="149"/>
                    <a:pt x="113" y="157"/>
                    <a:pt x="96" y="156"/>
                  </a:cubicBezTo>
                  <a:cubicBezTo>
                    <a:pt x="78" y="155"/>
                    <a:pt x="61" y="145"/>
                    <a:pt x="52" y="130"/>
                  </a:cubicBezTo>
                  <a:cubicBezTo>
                    <a:pt x="45" y="121"/>
                    <a:pt x="42" y="110"/>
                    <a:pt x="42" y="99"/>
                  </a:cubicBezTo>
                  <a:cubicBezTo>
                    <a:pt x="42" y="93"/>
                    <a:pt x="43" y="86"/>
                    <a:pt x="46" y="80"/>
                  </a:cubicBezTo>
                  <a:cubicBezTo>
                    <a:pt x="52" y="63"/>
                    <a:pt x="65" y="50"/>
                    <a:pt x="83" y="45"/>
                  </a:cubicBezTo>
                  <a:cubicBezTo>
                    <a:pt x="100" y="40"/>
                    <a:pt x="118" y="43"/>
                    <a:pt x="133" y="54"/>
                  </a:cubicBezTo>
                  <a:cubicBezTo>
                    <a:pt x="147" y="64"/>
                    <a:pt x="155" y="81"/>
                    <a:pt x="155" y="99"/>
                  </a:cubicBezTo>
                  <a:cubicBezTo>
                    <a:pt x="155" y="112"/>
                    <a:pt x="151" y="125"/>
                    <a:pt x="142"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AB1C17BE-282E-1E4D-1F09-379BB919854D}"/>
                </a:ext>
              </a:extLst>
            </p:cNvPr>
            <p:cNvSpPr>
              <a:spLocks noEditPoints="1"/>
            </p:cNvSpPr>
            <p:nvPr/>
          </p:nvSpPr>
          <p:spPr bwMode="auto">
            <a:xfrm>
              <a:off x="-1574801" y="1354138"/>
              <a:ext cx="1179513" cy="1174750"/>
            </a:xfrm>
            <a:custGeom>
              <a:avLst/>
              <a:gdLst>
                <a:gd name="T0" fmla="*/ 331 w 417"/>
                <a:gd name="T1" fmla="*/ 157 h 417"/>
                <a:gd name="T2" fmla="*/ 377 w 417"/>
                <a:gd name="T3" fmla="*/ 121 h 417"/>
                <a:gd name="T4" fmla="*/ 411 w 417"/>
                <a:gd name="T5" fmla="*/ 102 h 417"/>
                <a:gd name="T6" fmla="*/ 333 w 417"/>
                <a:gd name="T7" fmla="*/ 123 h 417"/>
                <a:gd name="T8" fmla="*/ 268 w 417"/>
                <a:gd name="T9" fmla="*/ 90 h 417"/>
                <a:gd name="T10" fmla="*/ 304 w 417"/>
                <a:gd name="T11" fmla="*/ 74 h 417"/>
                <a:gd name="T12" fmla="*/ 315 w 417"/>
                <a:gd name="T13" fmla="*/ 6 h 417"/>
                <a:gd name="T14" fmla="*/ 296 w 417"/>
                <a:gd name="T15" fmla="*/ 40 h 417"/>
                <a:gd name="T16" fmla="*/ 260 w 417"/>
                <a:gd name="T17" fmla="*/ 86 h 417"/>
                <a:gd name="T18" fmla="*/ 223 w 417"/>
                <a:gd name="T19" fmla="*/ 6 h 417"/>
                <a:gd name="T20" fmla="*/ 204 w 417"/>
                <a:gd name="T21" fmla="*/ 40 h 417"/>
                <a:gd name="T22" fmla="*/ 124 w 417"/>
                <a:gd name="T23" fmla="*/ 75 h 417"/>
                <a:gd name="T24" fmla="*/ 138 w 417"/>
                <a:gd name="T25" fmla="*/ 20 h 417"/>
                <a:gd name="T26" fmla="*/ 103 w 417"/>
                <a:gd name="T27" fmla="*/ 35 h 417"/>
                <a:gd name="T28" fmla="*/ 149 w 417"/>
                <a:gd name="T29" fmla="*/ 84 h 417"/>
                <a:gd name="T30" fmla="*/ 85 w 417"/>
                <a:gd name="T31" fmla="*/ 148 h 417"/>
                <a:gd name="T32" fmla="*/ 21 w 417"/>
                <a:gd name="T33" fmla="*/ 96 h 417"/>
                <a:gd name="T34" fmla="*/ 76 w 417"/>
                <a:gd name="T35" fmla="*/ 122 h 417"/>
                <a:gd name="T36" fmla="*/ 41 w 417"/>
                <a:gd name="T37" fmla="*/ 204 h 417"/>
                <a:gd name="T38" fmla="*/ 6 w 417"/>
                <a:gd name="T39" fmla="*/ 223 h 417"/>
                <a:gd name="T40" fmla="*/ 86 w 417"/>
                <a:gd name="T41" fmla="*/ 259 h 417"/>
                <a:gd name="T42" fmla="*/ 41 w 417"/>
                <a:gd name="T43" fmla="*/ 295 h 417"/>
                <a:gd name="T44" fmla="*/ 74 w 417"/>
                <a:gd name="T45" fmla="*/ 304 h 417"/>
                <a:gd name="T46" fmla="*/ 90 w 417"/>
                <a:gd name="T47" fmla="*/ 267 h 417"/>
                <a:gd name="T48" fmla="*/ 124 w 417"/>
                <a:gd name="T49" fmla="*/ 332 h 417"/>
                <a:gd name="T50" fmla="*/ 138 w 417"/>
                <a:gd name="T51" fmla="*/ 396 h 417"/>
                <a:gd name="T52" fmla="*/ 148 w 417"/>
                <a:gd name="T53" fmla="*/ 341 h 417"/>
                <a:gd name="T54" fmla="*/ 194 w 417"/>
                <a:gd name="T55" fmla="*/ 381 h 417"/>
                <a:gd name="T56" fmla="*/ 230 w 417"/>
                <a:gd name="T57" fmla="*/ 396 h 417"/>
                <a:gd name="T58" fmla="*/ 260 w 417"/>
                <a:gd name="T59" fmla="*/ 330 h 417"/>
                <a:gd name="T60" fmla="*/ 296 w 417"/>
                <a:gd name="T61" fmla="*/ 343 h 417"/>
                <a:gd name="T62" fmla="*/ 304 w 417"/>
                <a:gd name="T63" fmla="*/ 376 h 417"/>
                <a:gd name="T64" fmla="*/ 268 w 417"/>
                <a:gd name="T65" fmla="*/ 331 h 417"/>
                <a:gd name="T66" fmla="*/ 333 w 417"/>
                <a:gd name="T67" fmla="*/ 269 h 417"/>
                <a:gd name="T68" fmla="*/ 397 w 417"/>
                <a:gd name="T69" fmla="*/ 320 h 417"/>
                <a:gd name="T70" fmla="*/ 397 w 417"/>
                <a:gd name="T71" fmla="*/ 279 h 417"/>
                <a:gd name="T72" fmla="*/ 342 w 417"/>
                <a:gd name="T73" fmla="*/ 269 h 417"/>
                <a:gd name="T74" fmla="*/ 382 w 417"/>
                <a:gd name="T75" fmla="*/ 223 h 417"/>
                <a:gd name="T76" fmla="*/ 411 w 417"/>
                <a:gd name="T77" fmla="*/ 194 h 417"/>
                <a:gd name="T78" fmla="*/ 289 w 417"/>
                <a:gd name="T79" fmla="*/ 232 h 417"/>
                <a:gd name="T80" fmla="*/ 292 w 417"/>
                <a:gd name="T81" fmla="*/ 260 h 417"/>
                <a:gd name="T82" fmla="*/ 271 w 417"/>
                <a:gd name="T83" fmla="*/ 294 h 417"/>
                <a:gd name="T84" fmla="*/ 231 w 417"/>
                <a:gd name="T85" fmla="*/ 303 h 417"/>
                <a:gd name="T86" fmla="*/ 187 w 417"/>
                <a:gd name="T87" fmla="*/ 303 h 417"/>
                <a:gd name="T88" fmla="*/ 157 w 417"/>
                <a:gd name="T89" fmla="*/ 291 h 417"/>
                <a:gd name="T90" fmla="*/ 126 w 417"/>
                <a:gd name="T91" fmla="*/ 260 h 417"/>
                <a:gd name="T92" fmla="*/ 114 w 417"/>
                <a:gd name="T93" fmla="*/ 230 h 417"/>
                <a:gd name="T94" fmla="*/ 105 w 417"/>
                <a:gd name="T95" fmla="*/ 191 h 417"/>
                <a:gd name="T96" fmla="*/ 126 w 417"/>
                <a:gd name="T97" fmla="*/ 156 h 417"/>
                <a:gd name="T98" fmla="*/ 147 w 417"/>
                <a:gd name="T99" fmla="*/ 122 h 417"/>
                <a:gd name="T100" fmla="*/ 187 w 417"/>
                <a:gd name="T101" fmla="*/ 113 h 417"/>
                <a:gd name="T102" fmla="*/ 226 w 417"/>
                <a:gd name="T103" fmla="*/ 104 h 417"/>
                <a:gd name="T104" fmla="*/ 261 w 417"/>
                <a:gd name="T105" fmla="*/ 125 h 417"/>
                <a:gd name="T106" fmla="*/ 290 w 417"/>
                <a:gd name="T107" fmla="*/ 137 h 417"/>
                <a:gd name="T108" fmla="*/ 289 w 417"/>
                <a:gd name="T109" fmla="*/ 1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7" h="417">
                  <a:moveTo>
                    <a:pt x="397" y="187"/>
                  </a:moveTo>
                  <a:cubicBezTo>
                    <a:pt x="391" y="187"/>
                    <a:pt x="386" y="190"/>
                    <a:pt x="382" y="194"/>
                  </a:cubicBezTo>
                  <a:cubicBezTo>
                    <a:pt x="379" y="196"/>
                    <a:pt x="377" y="200"/>
                    <a:pt x="377" y="204"/>
                  </a:cubicBezTo>
                  <a:cubicBezTo>
                    <a:pt x="341" y="204"/>
                    <a:pt x="341" y="204"/>
                    <a:pt x="341" y="204"/>
                  </a:cubicBezTo>
                  <a:cubicBezTo>
                    <a:pt x="341" y="188"/>
                    <a:pt x="337" y="172"/>
                    <a:pt x="331" y="157"/>
                  </a:cubicBezTo>
                  <a:cubicBezTo>
                    <a:pt x="331" y="157"/>
                    <a:pt x="331" y="157"/>
                    <a:pt x="331" y="157"/>
                  </a:cubicBezTo>
                  <a:cubicBezTo>
                    <a:pt x="337" y="157"/>
                    <a:pt x="342" y="153"/>
                    <a:pt x="342" y="147"/>
                  </a:cubicBezTo>
                  <a:cubicBezTo>
                    <a:pt x="342" y="123"/>
                    <a:pt x="342" y="123"/>
                    <a:pt x="342" y="123"/>
                  </a:cubicBezTo>
                  <a:cubicBezTo>
                    <a:pt x="342" y="122"/>
                    <a:pt x="342" y="121"/>
                    <a:pt x="343" y="121"/>
                  </a:cubicBezTo>
                  <a:cubicBezTo>
                    <a:pt x="377" y="121"/>
                    <a:pt x="377" y="121"/>
                    <a:pt x="377" y="121"/>
                  </a:cubicBezTo>
                  <a:cubicBezTo>
                    <a:pt x="377" y="125"/>
                    <a:pt x="379" y="129"/>
                    <a:pt x="382" y="132"/>
                  </a:cubicBezTo>
                  <a:cubicBezTo>
                    <a:pt x="386" y="135"/>
                    <a:pt x="391" y="138"/>
                    <a:pt x="397" y="138"/>
                  </a:cubicBezTo>
                  <a:cubicBezTo>
                    <a:pt x="402" y="138"/>
                    <a:pt x="407" y="135"/>
                    <a:pt x="411" y="132"/>
                  </a:cubicBezTo>
                  <a:cubicBezTo>
                    <a:pt x="415" y="128"/>
                    <a:pt x="417" y="122"/>
                    <a:pt x="417" y="117"/>
                  </a:cubicBezTo>
                  <a:cubicBezTo>
                    <a:pt x="417" y="111"/>
                    <a:pt x="415" y="106"/>
                    <a:pt x="411" y="102"/>
                  </a:cubicBezTo>
                  <a:cubicBezTo>
                    <a:pt x="407" y="98"/>
                    <a:pt x="402" y="96"/>
                    <a:pt x="397" y="96"/>
                  </a:cubicBezTo>
                  <a:cubicBezTo>
                    <a:pt x="391" y="96"/>
                    <a:pt x="386" y="98"/>
                    <a:pt x="382" y="102"/>
                  </a:cubicBezTo>
                  <a:cubicBezTo>
                    <a:pt x="379" y="105"/>
                    <a:pt x="377" y="109"/>
                    <a:pt x="377" y="113"/>
                  </a:cubicBezTo>
                  <a:cubicBezTo>
                    <a:pt x="343" y="113"/>
                    <a:pt x="343" y="113"/>
                    <a:pt x="343" y="113"/>
                  </a:cubicBezTo>
                  <a:cubicBezTo>
                    <a:pt x="338" y="113"/>
                    <a:pt x="333" y="117"/>
                    <a:pt x="333" y="123"/>
                  </a:cubicBezTo>
                  <a:cubicBezTo>
                    <a:pt x="333" y="147"/>
                    <a:pt x="333" y="147"/>
                    <a:pt x="333" y="147"/>
                  </a:cubicBezTo>
                  <a:cubicBezTo>
                    <a:pt x="333" y="148"/>
                    <a:pt x="333" y="148"/>
                    <a:pt x="333" y="148"/>
                  </a:cubicBezTo>
                  <a:cubicBezTo>
                    <a:pt x="332" y="149"/>
                    <a:pt x="332" y="149"/>
                    <a:pt x="331" y="149"/>
                  </a:cubicBezTo>
                  <a:cubicBezTo>
                    <a:pt x="327" y="149"/>
                    <a:pt x="327" y="149"/>
                    <a:pt x="327" y="149"/>
                  </a:cubicBezTo>
                  <a:cubicBezTo>
                    <a:pt x="314" y="123"/>
                    <a:pt x="294" y="103"/>
                    <a:pt x="268" y="90"/>
                  </a:cubicBezTo>
                  <a:cubicBezTo>
                    <a:pt x="268" y="86"/>
                    <a:pt x="268" y="86"/>
                    <a:pt x="268" y="86"/>
                  </a:cubicBezTo>
                  <a:cubicBezTo>
                    <a:pt x="268" y="85"/>
                    <a:pt x="268" y="85"/>
                    <a:pt x="269" y="84"/>
                  </a:cubicBezTo>
                  <a:cubicBezTo>
                    <a:pt x="269" y="84"/>
                    <a:pt x="269" y="84"/>
                    <a:pt x="270" y="84"/>
                  </a:cubicBezTo>
                  <a:cubicBezTo>
                    <a:pt x="294" y="84"/>
                    <a:pt x="294" y="84"/>
                    <a:pt x="294" y="84"/>
                  </a:cubicBezTo>
                  <a:cubicBezTo>
                    <a:pt x="300" y="84"/>
                    <a:pt x="304" y="79"/>
                    <a:pt x="304" y="74"/>
                  </a:cubicBezTo>
                  <a:cubicBezTo>
                    <a:pt x="304" y="40"/>
                    <a:pt x="304" y="40"/>
                    <a:pt x="304" y="40"/>
                  </a:cubicBezTo>
                  <a:cubicBezTo>
                    <a:pt x="308" y="40"/>
                    <a:pt x="312" y="38"/>
                    <a:pt x="315" y="35"/>
                  </a:cubicBezTo>
                  <a:cubicBezTo>
                    <a:pt x="318" y="31"/>
                    <a:pt x="321" y="26"/>
                    <a:pt x="321" y="20"/>
                  </a:cubicBezTo>
                  <a:cubicBezTo>
                    <a:pt x="321" y="20"/>
                    <a:pt x="321" y="20"/>
                    <a:pt x="321" y="20"/>
                  </a:cubicBezTo>
                  <a:cubicBezTo>
                    <a:pt x="321" y="15"/>
                    <a:pt x="318" y="10"/>
                    <a:pt x="315" y="6"/>
                  </a:cubicBezTo>
                  <a:cubicBezTo>
                    <a:pt x="311" y="2"/>
                    <a:pt x="306" y="0"/>
                    <a:pt x="300" y="0"/>
                  </a:cubicBezTo>
                  <a:cubicBezTo>
                    <a:pt x="295" y="0"/>
                    <a:pt x="289" y="2"/>
                    <a:pt x="285" y="6"/>
                  </a:cubicBezTo>
                  <a:cubicBezTo>
                    <a:pt x="282" y="9"/>
                    <a:pt x="279" y="15"/>
                    <a:pt x="279" y="20"/>
                  </a:cubicBezTo>
                  <a:cubicBezTo>
                    <a:pt x="279" y="26"/>
                    <a:pt x="282" y="31"/>
                    <a:pt x="285" y="35"/>
                  </a:cubicBezTo>
                  <a:cubicBezTo>
                    <a:pt x="288" y="38"/>
                    <a:pt x="292" y="40"/>
                    <a:pt x="296" y="40"/>
                  </a:cubicBezTo>
                  <a:cubicBezTo>
                    <a:pt x="296" y="74"/>
                    <a:pt x="296" y="74"/>
                    <a:pt x="296" y="74"/>
                  </a:cubicBezTo>
                  <a:cubicBezTo>
                    <a:pt x="296" y="74"/>
                    <a:pt x="295" y="75"/>
                    <a:pt x="294" y="75"/>
                  </a:cubicBezTo>
                  <a:cubicBezTo>
                    <a:pt x="270" y="75"/>
                    <a:pt x="270" y="75"/>
                    <a:pt x="270" y="75"/>
                  </a:cubicBezTo>
                  <a:cubicBezTo>
                    <a:pt x="264" y="75"/>
                    <a:pt x="260" y="80"/>
                    <a:pt x="260" y="86"/>
                  </a:cubicBezTo>
                  <a:cubicBezTo>
                    <a:pt x="260" y="86"/>
                    <a:pt x="260" y="86"/>
                    <a:pt x="260" y="86"/>
                  </a:cubicBezTo>
                  <a:cubicBezTo>
                    <a:pt x="245" y="80"/>
                    <a:pt x="229" y="76"/>
                    <a:pt x="213" y="76"/>
                  </a:cubicBezTo>
                  <a:cubicBezTo>
                    <a:pt x="213" y="40"/>
                    <a:pt x="213" y="40"/>
                    <a:pt x="213" y="40"/>
                  </a:cubicBezTo>
                  <a:cubicBezTo>
                    <a:pt x="217" y="40"/>
                    <a:pt x="221" y="38"/>
                    <a:pt x="223" y="35"/>
                  </a:cubicBezTo>
                  <a:cubicBezTo>
                    <a:pt x="227" y="31"/>
                    <a:pt x="230" y="26"/>
                    <a:pt x="230" y="20"/>
                  </a:cubicBezTo>
                  <a:cubicBezTo>
                    <a:pt x="230" y="15"/>
                    <a:pt x="227" y="10"/>
                    <a:pt x="223" y="6"/>
                  </a:cubicBezTo>
                  <a:cubicBezTo>
                    <a:pt x="220" y="2"/>
                    <a:pt x="214" y="0"/>
                    <a:pt x="209" y="0"/>
                  </a:cubicBezTo>
                  <a:cubicBezTo>
                    <a:pt x="203" y="0"/>
                    <a:pt x="198" y="2"/>
                    <a:pt x="194" y="6"/>
                  </a:cubicBezTo>
                  <a:cubicBezTo>
                    <a:pt x="190" y="9"/>
                    <a:pt x="188" y="15"/>
                    <a:pt x="188" y="20"/>
                  </a:cubicBezTo>
                  <a:cubicBezTo>
                    <a:pt x="188" y="26"/>
                    <a:pt x="190" y="31"/>
                    <a:pt x="194" y="35"/>
                  </a:cubicBezTo>
                  <a:cubicBezTo>
                    <a:pt x="197" y="38"/>
                    <a:pt x="201" y="40"/>
                    <a:pt x="204" y="40"/>
                  </a:cubicBezTo>
                  <a:cubicBezTo>
                    <a:pt x="204" y="76"/>
                    <a:pt x="204" y="76"/>
                    <a:pt x="204" y="76"/>
                  </a:cubicBezTo>
                  <a:cubicBezTo>
                    <a:pt x="189" y="76"/>
                    <a:pt x="173" y="80"/>
                    <a:pt x="158" y="86"/>
                  </a:cubicBezTo>
                  <a:cubicBezTo>
                    <a:pt x="158" y="86"/>
                    <a:pt x="158" y="86"/>
                    <a:pt x="158" y="86"/>
                  </a:cubicBezTo>
                  <a:cubicBezTo>
                    <a:pt x="158" y="80"/>
                    <a:pt x="154" y="75"/>
                    <a:pt x="148" y="75"/>
                  </a:cubicBezTo>
                  <a:cubicBezTo>
                    <a:pt x="124" y="75"/>
                    <a:pt x="124" y="75"/>
                    <a:pt x="124" y="75"/>
                  </a:cubicBezTo>
                  <a:cubicBezTo>
                    <a:pt x="123" y="75"/>
                    <a:pt x="122" y="74"/>
                    <a:pt x="122" y="74"/>
                  </a:cubicBezTo>
                  <a:cubicBezTo>
                    <a:pt x="122" y="40"/>
                    <a:pt x="122" y="40"/>
                    <a:pt x="122" y="40"/>
                  </a:cubicBezTo>
                  <a:cubicBezTo>
                    <a:pt x="126" y="40"/>
                    <a:pt x="129" y="38"/>
                    <a:pt x="132" y="35"/>
                  </a:cubicBezTo>
                  <a:cubicBezTo>
                    <a:pt x="136" y="31"/>
                    <a:pt x="138" y="26"/>
                    <a:pt x="138" y="20"/>
                  </a:cubicBezTo>
                  <a:cubicBezTo>
                    <a:pt x="138" y="20"/>
                    <a:pt x="138" y="20"/>
                    <a:pt x="138" y="20"/>
                  </a:cubicBezTo>
                  <a:cubicBezTo>
                    <a:pt x="138" y="15"/>
                    <a:pt x="136" y="10"/>
                    <a:pt x="132" y="6"/>
                  </a:cubicBezTo>
                  <a:cubicBezTo>
                    <a:pt x="128" y="2"/>
                    <a:pt x="123" y="0"/>
                    <a:pt x="118" y="0"/>
                  </a:cubicBezTo>
                  <a:cubicBezTo>
                    <a:pt x="112" y="0"/>
                    <a:pt x="107" y="2"/>
                    <a:pt x="103" y="6"/>
                  </a:cubicBezTo>
                  <a:cubicBezTo>
                    <a:pt x="99" y="9"/>
                    <a:pt x="97" y="15"/>
                    <a:pt x="97" y="20"/>
                  </a:cubicBezTo>
                  <a:cubicBezTo>
                    <a:pt x="97" y="26"/>
                    <a:pt x="99" y="31"/>
                    <a:pt x="103" y="35"/>
                  </a:cubicBezTo>
                  <a:cubicBezTo>
                    <a:pt x="106" y="38"/>
                    <a:pt x="110" y="40"/>
                    <a:pt x="113" y="40"/>
                  </a:cubicBezTo>
                  <a:cubicBezTo>
                    <a:pt x="113" y="74"/>
                    <a:pt x="113" y="74"/>
                    <a:pt x="113" y="74"/>
                  </a:cubicBezTo>
                  <a:cubicBezTo>
                    <a:pt x="113" y="79"/>
                    <a:pt x="118" y="84"/>
                    <a:pt x="124" y="84"/>
                  </a:cubicBezTo>
                  <a:cubicBezTo>
                    <a:pt x="148" y="84"/>
                    <a:pt x="148" y="84"/>
                    <a:pt x="148" y="84"/>
                  </a:cubicBezTo>
                  <a:cubicBezTo>
                    <a:pt x="148" y="84"/>
                    <a:pt x="149" y="84"/>
                    <a:pt x="149" y="84"/>
                  </a:cubicBezTo>
                  <a:cubicBezTo>
                    <a:pt x="149" y="85"/>
                    <a:pt x="150" y="85"/>
                    <a:pt x="150" y="86"/>
                  </a:cubicBezTo>
                  <a:cubicBezTo>
                    <a:pt x="150" y="90"/>
                    <a:pt x="150" y="90"/>
                    <a:pt x="150" y="90"/>
                  </a:cubicBezTo>
                  <a:cubicBezTo>
                    <a:pt x="124" y="103"/>
                    <a:pt x="103" y="123"/>
                    <a:pt x="90" y="149"/>
                  </a:cubicBezTo>
                  <a:cubicBezTo>
                    <a:pt x="86" y="149"/>
                    <a:pt x="86" y="149"/>
                    <a:pt x="86" y="149"/>
                  </a:cubicBezTo>
                  <a:cubicBezTo>
                    <a:pt x="86" y="149"/>
                    <a:pt x="86" y="149"/>
                    <a:pt x="85" y="148"/>
                  </a:cubicBezTo>
                  <a:cubicBezTo>
                    <a:pt x="85" y="148"/>
                    <a:pt x="85" y="148"/>
                    <a:pt x="85" y="147"/>
                  </a:cubicBezTo>
                  <a:cubicBezTo>
                    <a:pt x="85" y="123"/>
                    <a:pt x="85" y="123"/>
                    <a:pt x="85" y="123"/>
                  </a:cubicBezTo>
                  <a:cubicBezTo>
                    <a:pt x="85" y="117"/>
                    <a:pt x="80" y="113"/>
                    <a:pt x="74" y="113"/>
                  </a:cubicBezTo>
                  <a:cubicBezTo>
                    <a:pt x="41" y="113"/>
                    <a:pt x="41" y="113"/>
                    <a:pt x="41" y="113"/>
                  </a:cubicBezTo>
                  <a:cubicBezTo>
                    <a:pt x="39" y="103"/>
                    <a:pt x="31" y="96"/>
                    <a:pt x="21" y="96"/>
                  </a:cubicBezTo>
                  <a:cubicBezTo>
                    <a:pt x="10" y="96"/>
                    <a:pt x="0" y="106"/>
                    <a:pt x="0" y="117"/>
                  </a:cubicBezTo>
                  <a:cubicBezTo>
                    <a:pt x="0" y="128"/>
                    <a:pt x="10" y="138"/>
                    <a:pt x="21" y="138"/>
                  </a:cubicBezTo>
                  <a:cubicBezTo>
                    <a:pt x="31" y="138"/>
                    <a:pt x="39" y="131"/>
                    <a:pt x="41" y="121"/>
                  </a:cubicBezTo>
                  <a:cubicBezTo>
                    <a:pt x="74" y="121"/>
                    <a:pt x="74" y="121"/>
                    <a:pt x="74" y="121"/>
                  </a:cubicBezTo>
                  <a:cubicBezTo>
                    <a:pt x="75" y="121"/>
                    <a:pt x="75" y="121"/>
                    <a:pt x="76" y="122"/>
                  </a:cubicBezTo>
                  <a:cubicBezTo>
                    <a:pt x="76" y="122"/>
                    <a:pt x="76" y="123"/>
                    <a:pt x="76" y="123"/>
                  </a:cubicBezTo>
                  <a:cubicBezTo>
                    <a:pt x="76" y="147"/>
                    <a:pt x="76" y="147"/>
                    <a:pt x="76" y="147"/>
                  </a:cubicBezTo>
                  <a:cubicBezTo>
                    <a:pt x="76" y="153"/>
                    <a:pt x="81" y="157"/>
                    <a:pt x="86" y="157"/>
                  </a:cubicBezTo>
                  <a:cubicBezTo>
                    <a:pt x="80" y="172"/>
                    <a:pt x="77" y="188"/>
                    <a:pt x="76" y="204"/>
                  </a:cubicBezTo>
                  <a:cubicBezTo>
                    <a:pt x="41" y="204"/>
                    <a:pt x="41" y="204"/>
                    <a:pt x="41" y="204"/>
                  </a:cubicBezTo>
                  <a:cubicBezTo>
                    <a:pt x="40" y="200"/>
                    <a:pt x="38" y="196"/>
                    <a:pt x="36" y="194"/>
                  </a:cubicBezTo>
                  <a:cubicBezTo>
                    <a:pt x="32" y="190"/>
                    <a:pt x="26" y="187"/>
                    <a:pt x="21" y="187"/>
                  </a:cubicBezTo>
                  <a:cubicBezTo>
                    <a:pt x="16" y="187"/>
                    <a:pt x="10" y="190"/>
                    <a:pt x="6" y="193"/>
                  </a:cubicBezTo>
                  <a:cubicBezTo>
                    <a:pt x="3" y="197"/>
                    <a:pt x="0" y="203"/>
                    <a:pt x="0" y="208"/>
                  </a:cubicBezTo>
                  <a:cubicBezTo>
                    <a:pt x="0" y="214"/>
                    <a:pt x="3" y="219"/>
                    <a:pt x="6" y="223"/>
                  </a:cubicBezTo>
                  <a:cubicBezTo>
                    <a:pt x="10" y="227"/>
                    <a:pt x="16" y="229"/>
                    <a:pt x="21" y="229"/>
                  </a:cubicBezTo>
                  <a:cubicBezTo>
                    <a:pt x="26" y="229"/>
                    <a:pt x="32" y="227"/>
                    <a:pt x="36" y="223"/>
                  </a:cubicBezTo>
                  <a:cubicBezTo>
                    <a:pt x="38" y="220"/>
                    <a:pt x="40" y="216"/>
                    <a:pt x="41" y="212"/>
                  </a:cubicBezTo>
                  <a:cubicBezTo>
                    <a:pt x="76" y="212"/>
                    <a:pt x="76" y="212"/>
                    <a:pt x="76" y="212"/>
                  </a:cubicBezTo>
                  <a:cubicBezTo>
                    <a:pt x="77" y="228"/>
                    <a:pt x="80" y="244"/>
                    <a:pt x="86" y="259"/>
                  </a:cubicBezTo>
                  <a:cubicBezTo>
                    <a:pt x="81" y="259"/>
                    <a:pt x="76" y="263"/>
                    <a:pt x="76" y="269"/>
                  </a:cubicBezTo>
                  <a:cubicBezTo>
                    <a:pt x="76" y="293"/>
                    <a:pt x="76" y="293"/>
                    <a:pt x="76" y="293"/>
                  </a:cubicBezTo>
                  <a:cubicBezTo>
                    <a:pt x="76" y="294"/>
                    <a:pt x="76" y="294"/>
                    <a:pt x="76" y="294"/>
                  </a:cubicBezTo>
                  <a:cubicBezTo>
                    <a:pt x="75" y="295"/>
                    <a:pt x="75" y="295"/>
                    <a:pt x="74" y="295"/>
                  </a:cubicBezTo>
                  <a:cubicBezTo>
                    <a:pt x="41" y="295"/>
                    <a:pt x="41" y="295"/>
                    <a:pt x="41" y="295"/>
                  </a:cubicBezTo>
                  <a:cubicBezTo>
                    <a:pt x="39" y="286"/>
                    <a:pt x="31" y="279"/>
                    <a:pt x="21" y="279"/>
                  </a:cubicBezTo>
                  <a:cubicBezTo>
                    <a:pt x="10" y="279"/>
                    <a:pt x="0" y="288"/>
                    <a:pt x="0" y="299"/>
                  </a:cubicBezTo>
                  <a:cubicBezTo>
                    <a:pt x="0" y="311"/>
                    <a:pt x="10" y="320"/>
                    <a:pt x="21" y="320"/>
                  </a:cubicBezTo>
                  <a:cubicBezTo>
                    <a:pt x="31" y="320"/>
                    <a:pt x="39" y="313"/>
                    <a:pt x="41" y="304"/>
                  </a:cubicBezTo>
                  <a:cubicBezTo>
                    <a:pt x="74" y="304"/>
                    <a:pt x="74" y="304"/>
                    <a:pt x="74" y="304"/>
                  </a:cubicBezTo>
                  <a:cubicBezTo>
                    <a:pt x="80" y="304"/>
                    <a:pt x="85" y="299"/>
                    <a:pt x="85" y="293"/>
                  </a:cubicBezTo>
                  <a:cubicBezTo>
                    <a:pt x="85" y="269"/>
                    <a:pt x="85" y="269"/>
                    <a:pt x="85" y="269"/>
                  </a:cubicBezTo>
                  <a:cubicBezTo>
                    <a:pt x="85" y="269"/>
                    <a:pt x="85" y="268"/>
                    <a:pt x="85" y="268"/>
                  </a:cubicBezTo>
                  <a:cubicBezTo>
                    <a:pt x="86" y="268"/>
                    <a:pt x="86" y="267"/>
                    <a:pt x="86" y="267"/>
                  </a:cubicBezTo>
                  <a:cubicBezTo>
                    <a:pt x="90" y="267"/>
                    <a:pt x="90" y="267"/>
                    <a:pt x="90" y="267"/>
                  </a:cubicBezTo>
                  <a:cubicBezTo>
                    <a:pt x="103" y="293"/>
                    <a:pt x="124" y="314"/>
                    <a:pt x="150" y="326"/>
                  </a:cubicBezTo>
                  <a:cubicBezTo>
                    <a:pt x="150" y="331"/>
                    <a:pt x="150" y="331"/>
                    <a:pt x="150" y="331"/>
                  </a:cubicBezTo>
                  <a:cubicBezTo>
                    <a:pt x="150" y="331"/>
                    <a:pt x="149" y="331"/>
                    <a:pt x="149" y="332"/>
                  </a:cubicBezTo>
                  <a:cubicBezTo>
                    <a:pt x="149" y="332"/>
                    <a:pt x="148" y="332"/>
                    <a:pt x="148" y="332"/>
                  </a:cubicBezTo>
                  <a:cubicBezTo>
                    <a:pt x="124" y="332"/>
                    <a:pt x="124" y="332"/>
                    <a:pt x="124" y="332"/>
                  </a:cubicBezTo>
                  <a:cubicBezTo>
                    <a:pt x="118" y="332"/>
                    <a:pt x="113" y="337"/>
                    <a:pt x="113" y="343"/>
                  </a:cubicBezTo>
                  <a:cubicBezTo>
                    <a:pt x="113" y="376"/>
                    <a:pt x="113" y="376"/>
                    <a:pt x="113" y="376"/>
                  </a:cubicBezTo>
                  <a:cubicBezTo>
                    <a:pt x="104" y="378"/>
                    <a:pt x="97" y="386"/>
                    <a:pt x="97" y="396"/>
                  </a:cubicBezTo>
                  <a:cubicBezTo>
                    <a:pt x="97" y="407"/>
                    <a:pt x="106" y="417"/>
                    <a:pt x="118" y="417"/>
                  </a:cubicBezTo>
                  <a:cubicBezTo>
                    <a:pt x="129" y="417"/>
                    <a:pt x="138" y="407"/>
                    <a:pt x="138" y="396"/>
                  </a:cubicBezTo>
                  <a:cubicBezTo>
                    <a:pt x="138" y="386"/>
                    <a:pt x="131" y="378"/>
                    <a:pt x="122" y="376"/>
                  </a:cubicBezTo>
                  <a:cubicBezTo>
                    <a:pt x="122" y="343"/>
                    <a:pt x="122" y="343"/>
                    <a:pt x="122" y="343"/>
                  </a:cubicBezTo>
                  <a:cubicBezTo>
                    <a:pt x="122" y="342"/>
                    <a:pt x="122" y="342"/>
                    <a:pt x="123" y="341"/>
                  </a:cubicBezTo>
                  <a:cubicBezTo>
                    <a:pt x="123" y="341"/>
                    <a:pt x="123" y="341"/>
                    <a:pt x="124" y="341"/>
                  </a:cubicBezTo>
                  <a:cubicBezTo>
                    <a:pt x="148" y="341"/>
                    <a:pt x="148" y="341"/>
                    <a:pt x="148" y="341"/>
                  </a:cubicBezTo>
                  <a:cubicBezTo>
                    <a:pt x="154" y="341"/>
                    <a:pt x="158" y="336"/>
                    <a:pt x="158" y="331"/>
                  </a:cubicBezTo>
                  <a:cubicBezTo>
                    <a:pt x="158" y="330"/>
                    <a:pt x="158" y="330"/>
                    <a:pt x="158" y="330"/>
                  </a:cubicBezTo>
                  <a:cubicBezTo>
                    <a:pt x="173" y="337"/>
                    <a:pt x="189" y="340"/>
                    <a:pt x="204" y="340"/>
                  </a:cubicBezTo>
                  <a:cubicBezTo>
                    <a:pt x="204" y="376"/>
                    <a:pt x="204" y="376"/>
                    <a:pt x="204" y="376"/>
                  </a:cubicBezTo>
                  <a:cubicBezTo>
                    <a:pt x="201" y="377"/>
                    <a:pt x="197" y="379"/>
                    <a:pt x="194" y="381"/>
                  </a:cubicBezTo>
                  <a:cubicBezTo>
                    <a:pt x="190" y="385"/>
                    <a:pt x="188" y="390"/>
                    <a:pt x="188" y="396"/>
                  </a:cubicBezTo>
                  <a:cubicBezTo>
                    <a:pt x="188" y="401"/>
                    <a:pt x="190" y="407"/>
                    <a:pt x="194" y="411"/>
                  </a:cubicBezTo>
                  <a:cubicBezTo>
                    <a:pt x="198" y="414"/>
                    <a:pt x="203" y="417"/>
                    <a:pt x="209" y="417"/>
                  </a:cubicBezTo>
                  <a:cubicBezTo>
                    <a:pt x="214" y="417"/>
                    <a:pt x="220" y="414"/>
                    <a:pt x="223" y="411"/>
                  </a:cubicBezTo>
                  <a:cubicBezTo>
                    <a:pt x="227" y="407"/>
                    <a:pt x="230" y="401"/>
                    <a:pt x="230" y="396"/>
                  </a:cubicBezTo>
                  <a:cubicBezTo>
                    <a:pt x="230" y="396"/>
                    <a:pt x="230" y="396"/>
                    <a:pt x="230" y="396"/>
                  </a:cubicBezTo>
                  <a:cubicBezTo>
                    <a:pt x="230" y="390"/>
                    <a:pt x="227" y="385"/>
                    <a:pt x="223" y="381"/>
                  </a:cubicBezTo>
                  <a:cubicBezTo>
                    <a:pt x="221" y="379"/>
                    <a:pt x="217" y="377"/>
                    <a:pt x="213" y="376"/>
                  </a:cubicBezTo>
                  <a:cubicBezTo>
                    <a:pt x="213" y="340"/>
                    <a:pt x="213" y="340"/>
                    <a:pt x="213" y="340"/>
                  </a:cubicBezTo>
                  <a:cubicBezTo>
                    <a:pt x="229" y="340"/>
                    <a:pt x="245" y="337"/>
                    <a:pt x="260" y="330"/>
                  </a:cubicBezTo>
                  <a:cubicBezTo>
                    <a:pt x="260" y="331"/>
                    <a:pt x="260" y="331"/>
                    <a:pt x="260" y="331"/>
                  </a:cubicBezTo>
                  <a:cubicBezTo>
                    <a:pt x="260" y="336"/>
                    <a:pt x="264" y="341"/>
                    <a:pt x="270" y="341"/>
                  </a:cubicBezTo>
                  <a:cubicBezTo>
                    <a:pt x="294" y="341"/>
                    <a:pt x="294" y="341"/>
                    <a:pt x="294" y="341"/>
                  </a:cubicBezTo>
                  <a:cubicBezTo>
                    <a:pt x="294" y="341"/>
                    <a:pt x="295" y="341"/>
                    <a:pt x="295" y="341"/>
                  </a:cubicBezTo>
                  <a:cubicBezTo>
                    <a:pt x="296" y="342"/>
                    <a:pt x="296" y="342"/>
                    <a:pt x="296" y="343"/>
                  </a:cubicBezTo>
                  <a:cubicBezTo>
                    <a:pt x="296" y="376"/>
                    <a:pt x="296" y="376"/>
                    <a:pt x="296" y="376"/>
                  </a:cubicBezTo>
                  <a:cubicBezTo>
                    <a:pt x="286" y="378"/>
                    <a:pt x="279" y="386"/>
                    <a:pt x="279" y="396"/>
                  </a:cubicBezTo>
                  <a:cubicBezTo>
                    <a:pt x="279" y="407"/>
                    <a:pt x="289" y="417"/>
                    <a:pt x="300" y="417"/>
                  </a:cubicBezTo>
                  <a:cubicBezTo>
                    <a:pt x="311" y="417"/>
                    <a:pt x="321" y="407"/>
                    <a:pt x="321" y="396"/>
                  </a:cubicBezTo>
                  <a:cubicBezTo>
                    <a:pt x="321" y="386"/>
                    <a:pt x="314" y="378"/>
                    <a:pt x="304" y="376"/>
                  </a:cubicBezTo>
                  <a:cubicBezTo>
                    <a:pt x="304" y="343"/>
                    <a:pt x="304" y="343"/>
                    <a:pt x="304" y="343"/>
                  </a:cubicBezTo>
                  <a:cubicBezTo>
                    <a:pt x="304" y="337"/>
                    <a:pt x="300" y="332"/>
                    <a:pt x="294" y="332"/>
                  </a:cubicBezTo>
                  <a:cubicBezTo>
                    <a:pt x="270" y="332"/>
                    <a:pt x="270" y="332"/>
                    <a:pt x="270" y="332"/>
                  </a:cubicBezTo>
                  <a:cubicBezTo>
                    <a:pt x="269" y="332"/>
                    <a:pt x="269" y="332"/>
                    <a:pt x="269" y="332"/>
                  </a:cubicBezTo>
                  <a:cubicBezTo>
                    <a:pt x="268" y="331"/>
                    <a:pt x="268" y="331"/>
                    <a:pt x="268" y="331"/>
                  </a:cubicBezTo>
                  <a:cubicBezTo>
                    <a:pt x="268" y="326"/>
                    <a:pt x="268" y="326"/>
                    <a:pt x="268" y="326"/>
                  </a:cubicBezTo>
                  <a:cubicBezTo>
                    <a:pt x="294" y="314"/>
                    <a:pt x="314" y="293"/>
                    <a:pt x="327" y="267"/>
                  </a:cubicBezTo>
                  <a:cubicBezTo>
                    <a:pt x="331" y="267"/>
                    <a:pt x="331" y="267"/>
                    <a:pt x="331" y="267"/>
                  </a:cubicBezTo>
                  <a:cubicBezTo>
                    <a:pt x="332" y="267"/>
                    <a:pt x="332" y="268"/>
                    <a:pt x="333" y="268"/>
                  </a:cubicBezTo>
                  <a:cubicBezTo>
                    <a:pt x="333" y="268"/>
                    <a:pt x="333" y="269"/>
                    <a:pt x="333" y="269"/>
                  </a:cubicBezTo>
                  <a:cubicBezTo>
                    <a:pt x="333" y="293"/>
                    <a:pt x="333" y="293"/>
                    <a:pt x="333" y="293"/>
                  </a:cubicBezTo>
                  <a:cubicBezTo>
                    <a:pt x="333" y="299"/>
                    <a:pt x="338" y="304"/>
                    <a:pt x="343" y="304"/>
                  </a:cubicBezTo>
                  <a:cubicBezTo>
                    <a:pt x="377" y="304"/>
                    <a:pt x="377" y="304"/>
                    <a:pt x="377" y="304"/>
                  </a:cubicBezTo>
                  <a:cubicBezTo>
                    <a:pt x="377" y="307"/>
                    <a:pt x="379" y="311"/>
                    <a:pt x="382" y="314"/>
                  </a:cubicBezTo>
                  <a:cubicBezTo>
                    <a:pt x="386" y="318"/>
                    <a:pt x="391" y="320"/>
                    <a:pt x="397" y="320"/>
                  </a:cubicBezTo>
                  <a:cubicBezTo>
                    <a:pt x="402" y="320"/>
                    <a:pt x="407" y="318"/>
                    <a:pt x="411" y="314"/>
                  </a:cubicBezTo>
                  <a:cubicBezTo>
                    <a:pt x="415" y="310"/>
                    <a:pt x="417" y="305"/>
                    <a:pt x="417" y="299"/>
                  </a:cubicBezTo>
                  <a:cubicBezTo>
                    <a:pt x="417" y="299"/>
                    <a:pt x="417" y="299"/>
                    <a:pt x="417" y="299"/>
                  </a:cubicBezTo>
                  <a:cubicBezTo>
                    <a:pt x="417" y="294"/>
                    <a:pt x="415" y="289"/>
                    <a:pt x="411" y="285"/>
                  </a:cubicBezTo>
                  <a:cubicBezTo>
                    <a:pt x="407" y="281"/>
                    <a:pt x="402" y="279"/>
                    <a:pt x="397" y="279"/>
                  </a:cubicBezTo>
                  <a:cubicBezTo>
                    <a:pt x="391" y="279"/>
                    <a:pt x="386" y="281"/>
                    <a:pt x="382" y="285"/>
                  </a:cubicBezTo>
                  <a:cubicBezTo>
                    <a:pt x="379" y="288"/>
                    <a:pt x="377" y="291"/>
                    <a:pt x="377" y="295"/>
                  </a:cubicBezTo>
                  <a:cubicBezTo>
                    <a:pt x="343" y="295"/>
                    <a:pt x="343" y="295"/>
                    <a:pt x="343" y="295"/>
                  </a:cubicBezTo>
                  <a:cubicBezTo>
                    <a:pt x="342" y="295"/>
                    <a:pt x="342" y="294"/>
                    <a:pt x="342" y="293"/>
                  </a:cubicBezTo>
                  <a:cubicBezTo>
                    <a:pt x="342" y="269"/>
                    <a:pt x="342" y="269"/>
                    <a:pt x="342" y="269"/>
                  </a:cubicBezTo>
                  <a:cubicBezTo>
                    <a:pt x="342" y="263"/>
                    <a:pt x="337" y="259"/>
                    <a:pt x="331" y="259"/>
                  </a:cubicBezTo>
                  <a:cubicBezTo>
                    <a:pt x="331" y="259"/>
                    <a:pt x="331" y="259"/>
                    <a:pt x="331" y="259"/>
                  </a:cubicBezTo>
                  <a:cubicBezTo>
                    <a:pt x="337" y="244"/>
                    <a:pt x="341" y="228"/>
                    <a:pt x="341" y="212"/>
                  </a:cubicBezTo>
                  <a:cubicBezTo>
                    <a:pt x="377" y="212"/>
                    <a:pt x="377" y="212"/>
                    <a:pt x="377" y="212"/>
                  </a:cubicBezTo>
                  <a:cubicBezTo>
                    <a:pt x="377" y="216"/>
                    <a:pt x="379" y="220"/>
                    <a:pt x="382" y="223"/>
                  </a:cubicBezTo>
                  <a:cubicBezTo>
                    <a:pt x="386" y="227"/>
                    <a:pt x="391" y="229"/>
                    <a:pt x="397" y="229"/>
                  </a:cubicBezTo>
                  <a:cubicBezTo>
                    <a:pt x="402" y="229"/>
                    <a:pt x="407" y="227"/>
                    <a:pt x="411" y="223"/>
                  </a:cubicBezTo>
                  <a:cubicBezTo>
                    <a:pt x="415" y="219"/>
                    <a:pt x="417" y="214"/>
                    <a:pt x="417" y="208"/>
                  </a:cubicBezTo>
                  <a:cubicBezTo>
                    <a:pt x="417" y="208"/>
                    <a:pt x="417" y="208"/>
                    <a:pt x="417" y="208"/>
                  </a:cubicBezTo>
                  <a:cubicBezTo>
                    <a:pt x="417" y="203"/>
                    <a:pt x="415" y="197"/>
                    <a:pt x="411" y="194"/>
                  </a:cubicBezTo>
                  <a:cubicBezTo>
                    <a:pt x="407" y="190"/>
                    <a:pt x="402" y="187"/>
                    <a:pt x="397" y="187"/>
                  </a:cubicBezTo>
                  <a:close/>
                  <a:moveTo>
                    <a:pt x="317" y="215"/>
                  </a:moveTo>
                  <a:cubicBezTo>
                    <a:pt x="317" y="219"/>
                    <a:pt x="315" y="222"/>
                    <a:pt x="313" y="225"/>
                  </a:cubicBezTo>
                  <a:cubicBezTo>
                    <a:pt x="311" y="228"/>
                    <a:pt x="308" y="229"/>
                    <a:pt x="304" y="230"/>
                  </a:cubicBezTo>
                  <a:cubicBezTo>
                    <a:pt x="289" y="232"/>
                    <a:pt x="289" y="232"/>
                    <a:pt x="289" y="232"/>
                  </a:cubicBezTo>
                  <a:cubicBezTo>
                    <a:pt x="289" y="232"/>
                    <a:pt x="289" y="232"/>
                    <a:pt x="289" y="232"/>
                  </a:cubicBezTo>
                  <a:cubicBezTo>
                    <a:pt x="288" y="236"/>
                    <a:pt x="287" y="239"/>
                    <a:pt x="286" y="242"/>
                  </a:cubicBezTo>
                  <a:cubicBezTo>
                    <a:pt x="285" y="244"/>
                    <a:pt x="284" y="246"/>
                    <a:pt x="283" y="248"/>
                  </a:cubicBezTo>
                  <a:cubicBezTo>
                    <a:pt x="292" y="260"/>
                    <a:pt x="292" y="260"/>
                    <a:pt x="292" y="260"/>
                  </a:cubicBezTo>
                  <a:cubicBezTo>
                    <a:pt x="292" y="260"/>
                    <a:pt x="292" y="260"/>
                    <a:pt x="292" y="260"/>
                  </a:cubicBezTo>
                  <a:cubicBezTo>
                    <a:pt x="294" y="263"/>
                    <a:pt x="295" y="266"/>
                    <a:pt x="295" y="270"/>
                  </a:cubicBezTo>
                  <a:cubicBezTo>
                    <a:pt x="294" y="273"/>
                    <a:pt x="293" y="277"/>
                    <a:pt x="290" y="279"/>
                  </a:cubicBezTo>
                  <a:cubicBezTo>
                    <a:pt x="280" y="289"/>
                    <a:pt x="280" y="289"/>
                    <a:pt x="280" y="289"/>
                  </a:cubicBezTo>
                  <a:cubicBezTo>
                    <a:pt x="280" y="289"/>
                    <a:pt x="280" y="289"/>
                    <a:pt x="280" y="289"/>
                  </a:cubicBezTo>
                  <a:cubicBezTo>
                    <a:pt x="277" y="292"/>
                    <a:pt x="274" y="293"/>
                    <a:pt x="271" y="294"/>
                  </a:cubicBezTo>
                  <a:cubicBezTo>
                    <a:pt x="267" y="294"/>
                    <a:pt x="264" y="293"/>
                    <a:pt x="261" y="291"/>
                  </a:cubicBezTo>
                  <a:cubicBezTo>
                    <a:pt x="249" y="282"/>
                    <a:pt x="249" y="282"/>
                    <a:pt x="249" y="282"/>
                  </a:cubicBezTo>
                  <a:cubicBezTo>
                    <a:pt x="244" y="285"/>
                    <a:pt x="239" y="287"/>
                    <a:pt x="233" y="289"/>
                  </a:cubicBezTo>
                  <a:cubicBezTo>
                    <a:pt x="231" y="303"/>
                    <a:pt x="231" y="303"/>
                    <a:pt x="231" y="303"/>
                  </a:cubicBezTo>
                  <a:cubicBezTo>
                    <a:pt x="231" y="303"/>
                    <a:pt x="231" y="303"/>
                    <a:pt x="231" y="303"/>
                  </a:cubicBezTo>
                  <a:cubicBezTo>
                    <a:pt x="230" y="307"/>
                    <a:pt x="229" y="310"/>
                    <a:pt x="226" y="312"/>
                  </a:cubicBezTo>
                  <a:cubicBezTo>
                    <a:pt x="223" y="315"/>
                    <a:pt x="220" y="316"/>
                    <a:pt x="216" y="316"/>
                  </a:cubicBezTo>
                  <a:cubicBezTo>
                    <a:pt x="202" y="316"/>
                    <a:pt x="202" y="316"/>
                    <a:pt x="202" y="316"/>
                  </a:cubicBezTo>
                  <a:cubicBezTo>
                    <a:pt x="198" y="316"/>
                    <a:pt x="195" y="315"/>
                    <a:pt x="192" y="312"/>
                  </a:cubicBezTo>
                  <a:cubicBezTo>
                    <a:pt x="189" y="310"/>
                    <a:pt x="188" y="307"/>
                    <a:pt x="187" y="303"/>
                  </a:cubicBezTo>
                  <a:cubicBezTo>
                    <a:pt x="185" y="289"/>
                    <a:pt x="185" y="289"/>
                    <a:pt x="185" y="289"/>
                  </a:cubicBezTo>
                  <a:cubicBezTo>
                    <a:pt x="185" y="289"/>
                    <a:pt x="185" y="289"/>
                    <a:pt x="185" y="289"/>
                  </a:cubicBezTo>
                  <a:cubicBezTo>
                    <a:pt x="179" y="287"/>
                    <a:pt x="174" y="285"/>
                    <a:pt x="169" y="282"/>
                  </a:cubicBezTo>
                  <a:cubicBezTo>
                    <a:pt x="157" y="291"/>
                    <a:pt x="157" y="291"/>
                    <a:pt x="157" y="291"/>
                  </a:cubicBezTo>
                  <a:cubicBezTo>
                    <a:pt x="157" y="291"/>
                    <a:pt x="157" y="291"/>
                    <a:pt x="157" y="291"/>
                  </a:cubicBezTo>
                  <a:cubicBezTo>
                    <a:pt x="154" y="293"/>
                    <a:pt x="151" y="294"/>
                    <a:pt x="147" y="294"/>
                  </a:cubicBezTo>
                  <a:cubicBezTo>
                    <a:pt x="144" y="294"/>
                    <a:pt x="140" y="292"/>
                    <a:pt x="138" y="289"/>
                  </a:cubicBezTo>
                  <a:cubicBezTo>
                    <a:pt x="128" y="279"/>
                    <a:pt x="128" y="279"/>
                    <a:pt x="128" y="279"/>
                  </a:cubicBezTo>
                  <a:cubicBezTo>
                    <a:pt x="125" y="277"/>
                    <a:pt x="123" y="273"/>
                    <a:pt x="123" y="270"/>
                  </a:cubicBezTo>
                  <a:cubicBezTo>
                    <a:pt x="123" y="266"/>
                    <a:pt x="124" y="263"/>
                    <a:pt x="126" y="260"/>
                  </a:cubicBezTo>
                  <a:cubicBezTo>
                    <a:pt x="135" y="248"/>
                    <a:pt x="135" y="248"/>
                    <a:pt x="135" y="248"/>
                  </a:cubicBezTo>
                  <a:cubicBezTo>
                    <a:pt x="134" y="246"/>
                    <a:pt x="133" y="244"/>
                    <a:pt x="132" y="242"/>
                  </a:cubicBezTo>
                  <a:cubicBezTo>
                    <a:pt x="132" y="242"/>
                    <a:pt x="132" y="242"/>
                    <a:pt x="132" y="242"/>
                  </a:cubicBezTo>
                  <a:cubicBezTo>
                    <a:pt x="131" y="239"/>
                    <a:pt x="129" y="236"/>
                    <a:pt x="128" y="232"/>
                  </a:cubicBezTo>
                  <a:cubicBezTo>
                    <a:pt x="114" y="230"/>
                    <a:pt x="114" y="230"/>
                    <a:pt x="114" y="230"/>
                  </a:cubicBezTo>
                  <a:cubicBezTo>
                    <a:pt x="114" y="230"/>
                    <a:pt x="114" y="230"/>
                    <a:pt x="114" y="230"/>
                  </a:cubicBezTo>
                  <a:cubicBezTo>
                    <a:pt x="110" y="230"/>
                    <a:pt x="107" y="228"/>
                    <a:pt x="105" y="225"/>
                  </a:cubicBezTo>
                  <a:cubicBezTo>
                    <a:pt x="102" y="222"/>
                    <a:pt x="101" y="219"/>
                    <a:pt x="101" y="215"/>
                  </a:cubicBezTo>
                  <a:cubicBezTo>
                    <a:pt x="101" y="201"/>
                    <a:pt x="101" y="201"/>
                    <a:pt x="101" y="201"/>
                  </a:cubicBezTo>
                  <a:cubicBezTo>
                    <a:pt x="101" y="197"/>
                    <a:pt x="102" y="194"/>
                    <a:pt x="105" y="191"/>
                  </a:cubicBezTo>
                  <a:cubicBezTo>
                    <a:pt x="107" y="188"/>
                    <a:pt x="110" y="187"/>
                    <a:pt x="114" y="186"/>
                  </a:cubicBezTo>
                  <a:cubicBezTo>
                    <a:pt x="128" y="184"/>
                    <a:pt x="128" y="184"/>
                    <a:pt x="128" y="184"/>
                  </a:cubicBezTo>
                  <a:cubicBezTo>
                    <a:pt x="130" y="178"/>
                    <a:pt x="132" y="173"/>
                    <a:pt x="135" y="168"/>
                  </a:cubicBezTo>
                  <a:cubicBezTo>
                    <a:pt x="126" y="156"/>
                    <a:pt x="126" y="156"/>
                    <a:pt x="126" y="156"/>
                  </a:cubicBezTo>
                  <a:cubicBezTo>
                    <a:pt x="126" y="156"/>
                    <a:pt x="126" y="156"/>
                    <a:pt x="126" y="156"/>
                  </a:cubicBezTo>
                  <a:cubicBezTo>
                    <a:pt x="124" y="153"/>
                    <a:pt x="123" y="150"/>
                    <a:pt x="123" y="146"/>
                  </a:cubicBezTo>
                  <a:cubicBezTo>
                    <a:pt x="123" y="143"/>
                    <a:pt x="125" y="140"/>
                    <a:pt x="128" y="137"/>
                  </a:cubicBezTo>
                  <a:cubicBezTo>
                    <a:pt x="138" y="127"/>
                    <a:pt x="138" y="127"/>
                    <a:pt x="138" y="127"/>
                  </a:cubicBezTo>
                  <a:cubicBezTo>
                    <a:pt x="138" y="127"/>
                    <a:pt x="138" y="127"/>
                    <a:pt x="138" y="127"/>
                  </a:cubicBezTo>
                  <a:cubicBezTo>
                    <a:pt x="140" y="124"/>
                    <a:pt x="144" y="123"/>
                    <a:pt x="147" y="122"/>
                  </a:cubicBezTo>
                  <a:cubicBezTo>
                    <a:pt x="151" y="122"/>
                    <a:pt x="154" y="123"/>
                    <a:pt x="157" y="125"/>
                  </a:cubicBezTo>
                  <a:cubicBezTo>
                    <a:pt x="169" y="134"/>
                    <a:pt x="169" y="134"/>
                    <a:pt x="169" y="134"/>
                  </a:cubicBezTo>
                  <a:cubicBezTo>
                    <a:pt x="169" y="134"/>
                    <a:pt x="169" y="134"/>
                    <a:pt x="169" y="134"/>
                  </a:cubicBezTo>
                  <a:cubicBezTo>
                    <a:pt x="174" y="131"/>
                    <a:pt x="179" y="129"/>
                    <a:pt x="185" y="127"/>
                  </a:cubicBezTo>
                  <a:cubicBezTo>
                    <a:pt x="187" y="113"/>
                    <a:pt x="187" y="113"/>
                    <a:pt x="187" y="113"/>
                  </a:cubicBezTo>
                  <a:cubicBezTo>
                    <a:pt x="187" y="113"/>
                    <a:pt x="187" y="113"/>
                    <a:pt x="187" y="113"/>
                  </a:cubicBezTo>
                  <a:cubicBezTo>
                    <a:pt x="187" y="109"/>
                    <a:pt x="189" y="106"/>
                    <a:pt x="192" y="104"/>
                  </a:cubicBezTo>
                  <a:cubicBezTo>
                    <a:pt x="195" y="102"/>
                    <a:pt x="198" y="100"/>
                    <a:pt x="202" y="100"/>
                  </a:cubicBezTo>
                  <a:cubicBezTo>
                    <a:pt x="216" y="100"/>
                    <a:pt x="216" y="100"/>
                    <a:pt x="216" y="100"/>
                  </a:cubicBezTo>
                  <a:cubicBezTo>
                    <a:pt x="220" y="100"/>
                    <a:pt x="223" y="102"/>
                    <a:pt x="226" y="104"/>
                  </a:cubicBezTo>
                  <a:cubicBezTo>
                    <a:pt x="229" y="106"/>
                    <a:pt x="230" y="109"/>
                    <a:pt x="231" y="113"/>
                  </a:cubicBezTo>
                  <a:cubicBezTo>
                    <a:pt x="233" y="127"/>
                    <a:pt x="233" y="127"/>
                    <a:pt x="233" y="127"/>
                  </a:cubicBezTo>
                  <a:cubicBezTo>
                    <a:pt x="233" y="127"/>
                    <a:pt x="233" y="127"/>
                    <a:pt x="233" y="127"/>
                  </a:cubicBezTo>
                  <a:cubicBezTo>
                    <a:pt x="239" y="129"/>
                    <a:pt x="244" y="131"/>
                    <a:pt x="249" y="134"/>
                  </a:cubicBezTo>
                  <a:cubicBezTo>
                    <a:pt x="261" y="125"/>
                    <a:pt x="261" y="125"/>
                    <a:pt x="261" y="125"/>
                  </a:cubicBezTo>
                  <a:cubicBezTo>
                    <a:pt x="261" y="125"/>
                    <a:pt x="261" y="125"/>
                    <a:pt x="261" y="125"/>
                  </a:cubicBezTo>
                  <a:cubicBezTo>
                    <a:pt x="264" y="123"/>
                    <a:pt x="267" y="122"/>
                    <a:pt x="271" y="122"/>
                  </a:cubicBezTo>
                  <a:cubicBezTo>
                    <a:pt x="274" y="123"/>
                    <a:pt x="277" y="124"/>
                    <a:pt x="280" y="127"/>
                  </a:cubicBezTo>
                  <a:cubicBezTo>
                    <a:pt x="290" y="137"/>
                    <a:pt x="290" y="137"/>
                    <a:pt x="290" y="137"/>
                  </a:cubicBezTo>
                  <a:cubicBezTo>
                    <a:pt x="290" y="137"/>
                    <a:pt x="290" y="137"/>
                    <a:pt x="290" y="137"/>
                  </a:cubicBezTo>
                  <a:cubicBezTo>
                    <a:pt x="293" y="140"/>
                    <a:pt x="294" y="143"/>
                    <a:pt x="295" y="146"/>
                  </a:cubicBezTo>
                  <a:cubicBezTo>
                    <a:pt x="295" y="150"/>
                    <a:pt x="294" y="153"/>
                    <a:pt x="292" y="156"/>
                  </a:cubicBezTo>
                  <a:cubicBezTo>
                    <a:pt x="283" y="168"/>
                    <a:pt x="283" y="168"/>
                    <a:pt x="283" y="168"/>
                  </a:cubicBezTo>
                  <a:cubicBezTo>
                    <a:pt x="283" y="168"/>
                    <a:pt x="283" y="168"/>
                    <a:pt x="283" y="168"/>
                  </a:cubicBezTo>
                  <a:cubicBezTo>
                    <a:pt x="286" y="173"/>
                    <a:pt x="288" y="178"/>
                    <a:pt x="289" y="184"/>
                  </a:cubicBezTo>
                  <a:cubicBezTo>
                    <a:pt x="304" y="186"/>
                    <a:pt x="304" y="186"/>
                    <a:pt x="304" y="186"/>
                  </a:cubicBezTo>
                  <a:cubicBezTo>
                    <a:pt x="308" y="187"/>
                    <a:pt x="311" y="188"/>
                    <a:pt x="313" y="191"/>
                  </a:cubicBezTo>
                  <a:cubicBezTo>
                    <a:pt x="315" y="194"/>
                    <a:pt x="317" y="197"/>
                    <a:pt x="317" y="201"/>
                  </a:cubicBezTo>
                  <a:lnTo>
                    <a:pt x="317"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A1E5BC74-5640-DE9F-CEAA-A24EBE5ABC62}"/>
              </a:ext>
            </a:extLst>
          </p:cNvPr>
          <p:cNvGrpSpPr/>
          <p:nvPr/>
        </p:nvGrpSpPr>
        <p:grpSpPr>
          <a:xfrm>
            <a:off x="4554997" y="2148840"/>
            <a:ext cx="794418" cy="817652"/>
            <a:chOff x="-1555751" y="2801938"/>
            <a:chExt cx="1139825" cy="1173163"/>
          </a:xfrm>
          <a:solidFill>
            <a:schemeClr val="bg1">
              <a:lumMod val="95000"/>
            </a:schemeClr>
          </a:solidFill>
        </p:grpSpPr>
        <p:sp>
          <p:nvSpPr>
            <p:cNvPr id="30" name="Freeform 12">
              <a:extLst>
                <a:ext uri="{FF2B5EF4-FFF2-40B4-BE49-F238E27FC236}">
                  <a16:creationId xmlns:a16="http://schemas.microsoft.com/office/drawing/2014/main" id="{5B546924-03C8-30A9-3422-C3F14D18A5D5}"/>
                </a:ext>
              </a:extLst>
            </p:cNvPr>
            <p:cNvSpPr>
              <a:spLocks/>
            </p:cNvSpPr>
            <p:nvPr/>
          </p:nvSpPr>
          <p:spPr bwMode="auto">
            <a:xfrm>
              <a:off x="-1277938" y="3406775"/>
              <a:ext cx="587375" cy="334963"/>
            </a:xfrm>
            <a:custGeom>
              <a:avLst/>
              <a:gdLst>
                <a:gd name="T0" fmla="*/ 208 w 208"/>
                <a:gd name="T1" fmla="*/ 119 h 119"/>
                <a:gd name="T2" fmla="*/ 208 w 208"/>
                <a:gd name="T3" fmla="*/ 89 h 119"/>
                <a:gd name="T4" fmla="*/ 192 w 208"/>
                <a:gd name="T5" fmla="*/ 84 h 119"/>
                <a:gd name="T6" fmla="*/ 191 w 208"/>
                <a:gd name="T7" fmla="*/ 80 h 119"/>
                <a:gd name="T8" fmla="*/ 183 w 208"/>
                <a:gd name="T9" fmla="*/ 61 h 119"/>
                <a:gd name="T10" fmla="*/ 181 w 208"/>
                <a:gd name="T11" fmla="*/ 57 h 119"/>
                <a:gd name="T12" fmla="*/ 189 w 208"/>
                <a:gd name="T13" fmla="*/ 42 h 119"/>
                <a:gd name="T14" fmla="*/ 166 w 208"/>
                <a:gd name="T15" fmla="*/ 20 h 119"/>
                <a:gd name="T16" fmla="*/ 151 w 208"/>
                <a:gd name="T17" fmla="*/ 28 h 119"/>
                <a:gd name="T18" fmla="*/ 148 w 208"/>
                <a:gd name="T19" fmla="*/ 26 h 119"/>
                <a:gd name="T20" fmla="*/ 128 w 208"/>
                <a:gd name="T21" fmla="*/ 18 h 119"/>
                <a:gd name="T22" fmla="*/ 125 w 208"/>
                <a:gd name="T23" fmla="*/ 17 h 119"/>
                <a:gd name="T24" fmla="*/ 120 w 208"/>
                <a:gd name="T25" fmla="*/ 0 h 119"/>
                <a:gd name="T26" fmla="*/ 88 w 208"/>
                <a:gd name="T27" fmla="*/ 0 h 119"/>
                <a:gd name="T28" fmla="*/ 83 w 208"/>
                <a:gd name="T29" fmla="*/ 17 h 119"/>
                <a:gd name="T30" fmla="*/ 79 w 208"/>
                <a:gd name="T31" fmla="*/ 18 h 119"/>
                <a:gd name="T32" fmla="*/ 60 w 208"/>
                <a:gd name="T33" fmla="*/ 26 h 119"/>
                <a:gd name="T34" fmla="*/ 57 w 208"/>
                <a:gd name="T35" fmla="*/ 28 h 119"/>
                <a:gd name="T36" fmla="*/ 41 w 208"/>
                <a:gd name="T37" fmla="*/ 20 h 119"/>
                <a:gd name="T38" fmla="*/ 19 w 208"/>
                <a:gd name="T39" fmla="*/ 42 h 119"/>
                <a:gd name="T40" fmla="*/ 27 w 208"/>
                <a:gd name="T41" fmla="*/ 57 h 119"/>
                <a:gd name="T42" fmla="*/ 25 w 208"/>
                <a:gd name="T43" fmla="*/ 61 h 119"/>
                <a:gd name="T44" fmla="*/ 17 w 208"/>
                <a:gd name="T45" fmla="*/ 80 h 119"/>
                <a:gd name="T46" fmla="*/ 16 w 208"/>
                <a:gd name="T47" fmla="*/ 84 h 119"/>
                <a:gd name="T48" fmla="*/ 0 w 208"/>
                <a:gd name="T49" fmla="*/ 89 h 119"/>
                <a:gd name="T50" fmla="*/ 0 w 208"/>
                <a:gd name="T51" fmla="*/ 119 h 119"/>
                <a:gd name="T52" fmla="*/ 36 w 208"/>
                <a:gd name="T53" fmla="*/ 119 h 119"/>
                <a:gd name="T54" fmla="*/ 34 w 208"/>
                <a:gd name="T55" fmla="*/ 105 h 119"/>
                <a:gd name="T56" fmla="*/ 104 w 208"/>
                <a:gd name="T57" fmla="*/ 35 h 119"/>
                <a:gd name="T58" fmla="*/ 173 w 208"/>
                <a:gd name="T59" fmla="*/ 105 h 119"/>
                <a:gd name="T60" fmla="*/ 172 w 208"/>
                <a:gd name="T61" fmla="*/ 119 h 119"/>
                <a:gd name="T62" fmla="*/ 208 w 208"/>
                <a:gd name="T6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19">
                  <a:moveTo>
                    <a:pt x="208" y="119"/>
                  </a:moveTo>
                  <a:cubicBezTo>
                    <a:pt x="208" y="89"/>
                    <a:pt x="208" y="89"/>
                    <a:pt x="208" y="89"/>
                  </a:cubicBezTo>
                  <a:cubicBezTo>
                    <a:pt x="192" y="84"/>
                    <a:pt x="192" y="84"/>
                    <a:pt x="192" y="84"/>
                  </a:cubicBezTo>
                  <a:cubicBezTo>
                    <a:pt x="191" y="80"/>
                    <a:pt x="191" y="80"/>
                    <a:pt x="191" y="80"/>
                  </a:cubicBezTo>
                  <a:cubicBezTo>
                    <a:pt x="189" y="73"/>
                    <a:pt x="186" y="67"/>
                    <a:pt x="183" y="61"/>
                  </a:cubicBezTo>
                  <a:cubicBezTo>
                    <a:pt x="181" y="57"/>
                    <a:pt x="181" y="57"/>
                    <a:pt x="181" y="57"/>
                  </a:cubicBezTo>
                  <a:cubicBezTo>
                    <a:pt x="189" y="42"/>
                    <a:pt x="189" y="42"/>
                    <a:pt x="189" y="42"/>
                  </a:cubicBezTo>
                  <a:cubicBezTo>
                    <a:pt x="166" y="20"/>
                    <a:pt x="166" y="20"/>
                    <a:pt x="166" y="20"/>
                  </a:cubicBezTo>
                  <a:cubicBezTo>
                    <a:pt x="151" y="28"/>
                    <a:pt x="151" y="28"/>
                    <a:pt x="151" y="28"/>
                  </a:cubicBezTo>
                  <a:cubicBezTo>
                    <a:pt x="148" y="26"/>
                    <a:pt x="148" y="26"/>
                    <a:pt x="148" y="26"/>
                  </a:cubicBezTo>
                  <a:cubicBezTo>
                    <a:pt x="142" y="22"/>
                    <a:pt x="135" y="20"/>
                    <a:pt x="128" y="18"/>
                  </a:cubicBezTo>
                  <a:cubicBezTo>
                    <a:pt x="125" y="17"/>
                    <a:pt x="125" y="17"/>
                    <a:pt x="125" y="17"/>
                  </a:cubicBezTo>
                  <a:cubicBezTo>
                    <a:pt x="120" y="0"/>
                    <a:pt x="120" y="0"/>
                    <a:pt x="120" y="0"/>
                  </a:cubicBezTo>
                  <a:cubicBezTo>
                    <a:pt x="88" y="0"/>
                    <a:pt x="88" y="0"/>
                    <a:pt x="88" y="0"/>
                  </a:cubicBezTo>
                  <a:cubicBezTo>
                    <a:pt x="83" y="17"/>
                    <a:pt x="83" y="17"/>
                    <a:pt x="83" y="17"/>
                  </a:cubicBezTo>
                  <a:cubicBezTo>
                    <a:pt x="79" y="18"/>
                    <a:pt x="79" y="18"/>
                    <a:pt x="79" y="18"/>
                  </a:cubicBezTo>
                  <a:cubicBezTo>
                    <a:pt x="72" y="20"/>
                    <a:pt x="66" y="22"/>
                    <a:pt x="60" y="26"/>
                  </a:cubicBezTo>
                  <a:cubicBezTo>
                    <a:pt x="57" y="28"/>
                    <a:pt x="57" y="28"/>
                    <a:pt x="57" y="28"/>
                  </a:cubicBezTo>
                  <a:cubicBezTo>
                    <a:pt x="41" y="20"/>
                    <a:pt x="41" y="20"/>
                    <a:pt x="41" y="20"/>
                  </a:cubicBezTo>
                  <a:cubicBezTo>
                    <a:pt x="19" y="42"/>
                    <a:pt x="19" y="42"/>
                    <a:pt x="19" y="42"/>
                  </a:cubicBezTo>
                  <a:cubicBezTo>
                    <a:pt x="27" y="57"/>
                    <a:pt x="27" y="57"/>
                    <a:pt x="27" y="57"/>
                  </a:cubicBezTo>
                  <a:cubicBezTo>
                    <a:pt x="25" y="61"/>
                    <a:pt x="25" y="61"/>
                    <a:pt x="25" y="61"/>
                  </a:cubicBezTo>
                  <a:cubicBezTo>
                    <a:pt x="22" y="67"/>
                    <a:pt x="19" y="73"/>
                    <a:pt x="17" y="80"/>
                  </a:cubicBezTo>
                  <a:cubicBezTo>
                    <a:pt x="16" y="84"/>
                    <a:pt x="16" y="84"/>
                    <a:pt x="16" y="84"/>
                  </a:cubicBezTo>
                  <a:cubicBezTo>
                    <a:pt x="0" y="89"/>
                    <a:pt x="0" y="89"/>
                    <a:pt x="0" y="89"/>
                  </a:cubicBezTo>
                  <a:cubicBezTo>
                    <a:pt x="0" y="119"/>
                    <a:pt x="0" y="119"/>
                    <a:pt x="0" y="119"/>
                  </a:cubicBezTo>
                  <a:cubicBezTo>
                    <a:pt x="36" y="119"/>
                    <a:pt x="36" y="119"/>
                    <a:pt x="36" y="119"/>
                  </a:cubicBezTo>
                  <a:cubicBezTo>
                    <a:pt x="35" y="114"/>
                    <a:pt x="34" y="109"/>
                    <a:pt x="34" y="105"/>
                  </a:cubicBezTo>
                  <a:cubicBezTo>
                    <a:pt x="34" y="66"/>
                    <a:pt x="65" y="35"/>
                    <a:pt x="104" y="35"/>
                  </a:cubicBezTo>
                  <a:cubicBezTo>
                    <a:pt x="142" y="35"/>
                    <a:pt x="173" y="66"/>
                    <a:pt x="173" y="105"/>
                  </a:cubicBezTo>
                  <a:cubicBezTo>
                    <a:pt x="173" y="109"/>
                    <a:pt x="173" y="114"/>
                    <a:pt x="172" y="119"/>
                  </a:cubicBezTo>
                  <a:lnTo>
                    <a:pt x="20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3">
              <a:extLst>
                <a:ext uri="{FF2B5EF4-FFF2-40B4-BE49-F238E27FC236}">
                  <a16:creationId xmlns:a16="http://schemas.microsoft.com/office/drawing/2014/main" id="{A20EA966-0F40-00A0-1958-0C3B8DCD0B92}"/>
                </a:ext>
              </a:extLst>
            </p:cNvPr>
            <p:cNvSpPr>
              <a:spLocks/>
            </p:cNvSpPr>
            <p:nvPr/>
          </p:nvSpPr>
          <p:spPr bwMode="auto">
            <a:xfrm>
              <a:off x="-911226" y="3192463"/>
              <a:ext cx="339725" cy="549275"/>
            </a:xfrm>
            <a:custGeom>
              <a:avLst/>
              <a:gdLst>
                <a:gd name="T0" fmla="*/ 120 w 120"/>
                <a:gd name="T1" fmla="*/ 195 h 195"/>
                <a:gd name="T2" fmla="*/ 120 w 120"/>
                <a:gd name="T3" fmla="*/ 0 h 195"/>
                <a:gd name="T4" fmla="*/ 36 w 120"/>
                <a:gd name="T5" fmla="*/ 0 h 195"/>
                <a:gd name="T6" fmla="*/ 36 w 120"/>
                <a:gd name="T7" fmla="*/ 62 h 195"/>
                <a:gd name="T8" fmla="*/ 0 w 120"/>
                <a:gd name="T9" fmla="*/ 62 h 195"/>
                <a:gd name="T10" fmla="*/ 6 w 120"/>
                <a:gd name="T11" fmla="*/ 81 h 195"/>
                <a:gd name="T12" fmla="*/ 21 w 120"/>
                <a:gd name="T13" fmla="*/ 88 h 195"/>
                <a:gd name="T14" fmla="*/ 39 w 120"/>
                <a:gd name="T15" fmla="*/ 79 h 195"/>
                <a:gd name="T16" fmla="*/ 76 w 120"/>
                <a:gd name="T17" fmla="*/ 115 h 195"/>
                <a:gd name="T18" fmla="*/ 67 w 120"/>
                <a:gd name="T19" fmla="*/ 133 h 195"/>
                <a:gd name="T20" fmla="*/ 73 w 120"/>
                <a:gd name="T21" fmla="*/ 149 h 195"/>
                <a:gd name="T22" fmla="*/ 92 w 120"/>
                <a:gd name="T23" fmla="*/ 155 h 195"/>
                <a:gd name="T24" fmla="*/ 92 w 120"/>
                <a:gd name="T25" fmla="*/ 195 h 195"/>
                <a:gd name="T26" fmla="*/ 120 w 120"/>
                <a:gd name="T27"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95">
                  <a:moveTo>
                    <a:pt x="120" y="195"/>
                  </a:moveTo>
                  <a:cubicBezTo>
                    <a:pt x="120" y="0"/>
                    <a:pt x="120" y="0"/>
                    <a:pt x="120" y="0"/>
                  </a:cubicBezTo>
                  <a:cubicBezTo>
                    <a:pt x="36" y="0"/>
                    <a:pt x="36" y="0"/>
                    <a:pt x="36" y="0"/>
                  </a:cubicBezTo>
                  <a:cubicBezTo>
                    <a:pt x="36" y="62"/>
                    <a:pt x="36" y="62"/>
                    <a:pt x="36" y="62"/>
                  </a:cubicBezTo>
                  <a:cubicBezTo>
                    <a:pt x="0" y="62"/>
                    <a:pt x="0" y="62"/>
                    <a:pt x="0" y="62"/>
                  </a:cubicBezTo>
                  <a:cubicBezTo>
                    <a:pt x="6" y="81"/>
                    <a:pt x="6" y="81"/>
                    <a:pt x="6" y="81"/>
                  </a:cubicBezTo>
                  <a:cubicBezTo>
                    <a:pt x="11" y="83"/>
                    <a:pt x="16" y="85"/>
                    <a:pt x="21" y="88"/>
                  </a:cubicBezTo>
                  <a:cubicBezTo>
                    <a:pt x="39" y="79"/>
                    <a:pt x="39" y="79"/>
                    <a:pt x="39" y="79"/>
                  </a:cubicBezTo>
                  <a:cubicBezTo>
                    <a:pt x="76" y="115"/>
                    <a:pt x="76" y="115"/>
                    <a:pt x="76" y="115"/>
                  </a:cubicBezTo>
                  <a:cubicBezTo>
                    <a:pt x="67" y="133"/>
                    <a:pt x="67" y="133"/>
                    <a:pt x="67" y="133"/>
                  </a:cubicBezTo>
                  <a:cubicBezTo>
                    <a:pt x="69" y="138"/>
                    <a:pt x="71" y="143"/>
                    <a:pt x="73" y="149"/>
                  </a:cubicBezTo>
                  <a:cubicBezTo>
                    <a:pt x="92" y="155"/>
                    <a:pt x="92" y="155"/>
                    <a:pt x="92" y="155"/>
                  </a:cubicBezTo>
                  <a:cubicBezTo>
                    <a:pt x="92" y="195"/>
                    <a:pt x="92" y="195"/>
                    <a:pt x="92" y="195"/>
                  </a:cubicBezTo>
                  <a:lnTo>
                    <a:pt x="120"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
              <a:extLst>
                <a:ext uri="{FF2B5EF4-FFF2-40B4-BE49-F238E27FC236}">
                  <a16:creationId xmlns:a16="http://schemas.microsoft.com/office/drawing/2014/main" id="{76391446-9D4C-F99B-2D77-4F7291EA1B30}"/>
                </a:ext>
              </a:extLst>
            </p:cNvPr>
            <p:cNvSpPr>
              <a:spLocks/>
            </p:cNvSpPr>
            <p:nvPr/>
          </p:nvSpPr>
          <p:spPr bwMode="auto">
            <a:xfrm>
              <a:off x="-1397001" y="3192463"/>
              <a:ext cx="339725" cy="549275"/>
            </a:xfrm>
            <a:custGeom>
              <a:avLst/>
              <a:gdLst>
                <a:gd name="T0" fmla="*/ 0 w 120"/>
                <a:gd name="T1" fmla="*/ 0 h 195"/>
                <a:gd name="T2" fmla="*/ 0 w 120"/>
                <a:gd name="T3" fmla="*/ 195 h 195"/>
                <a:gd name="T4" fmla="*/ 28 w 120"/>
                <a:gd name="T5" fmla="*/ 195 h 195"/>
                <a:gd name="T6" fmla="*/ 28 w 120"/>
                <a:gd name="T7" fmla="*/ 155 h 195"/>
                <a:gd name="T8" fmla="*/ 47 w 120"/>
                <a:gd name="T9" fmla="*/ 149 h 195"/>
                <a:gd name="T10" fmla="*/ 53 w 120"/>
                <a:gd name="T11" fmla="*/ 133 h 195"/>
                <a:gd name="T12" fmla="*/ 44 w 120"/>
                <a:gd name="T13" fmla="*/ 115 h 195"/>
                <a:gd name="T14" fmla="*/ 81 w 120"/>
                <a:gd name="T15" fmla="*/ 79 h 195"/>
                <a:gd name="T16" fmla="*/ 98 w 120"/>
                <a:gd name="T17" fmla="*/ 88 h 195"/>
                <a:gd name="T18" fmla="*/ 114 w 120"/>
                <a:gd name="T19" fmla="*/ 81 h 195"/>
                <a:gd name="T20" fmla="*/ 120 w 120"/>
                <a:gd name="T21" fmla="*/ 62 h 195"/>
                <a:gd name="T22" fmla="*/ 83 w 120"/>
                <a:gd name="T23" fmla="*/ 62 h 195"/>
                <a:gd name="T24" fmla="*/ 83 w 120"/>
                <a:gd name="T25" fmla="*/ 0 h 195"/>
                <a:gd name="T26" fmla="*/ 0 w 120"/>
                <a:gd name="T2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95">
                  <a:moveTo>
                    <a:pt x="0" y="0"/>
                  </a:moveTo>
                  <a:cubicBezTo>
                    <a:pt x="0" y="195"/>
                    <a:pt x="0" y="195"/>
                    <a:pt x="0" y="195"/>
                  </a:cubicBezTo>
                  <a:cubicBezTo>
                    <a:pt x="28" y="195"/>
                    <a:pt x="28" y="195"/>
                    <a:pt x="28" y="195"/>
                  </a:cubicBezTo>
                  <a:cubicBezTo>
                    <a:pt x="28" y="155"/>
                    <a:pt x="28" y="155"/>
                    <a:pt x="28" y="155"/>
                  </a:cubicBezTo>
                  <a:cubicBezTo>
                    <a:pt x="47" y="149"/>
                    <a:pt x="47" y="149"/>
                    <a:pt x="47" y="149"/>
                  </a:cubicBezTo>
                  <a:cubicBezTo>
                    <a:pt x="48" y="143"/>
                    <a:pt x="51" y="138"/>
                    <a:pt x="53" y="133"/>
                  </a:cubicBezTo>
                  <a:cubicBezTo>
                    <a:pt x="44" y="115"/>
                    <a:pt x="44" y="115"/>
                    <a:pt x="44" y="115"/>
                  </a:cubicBezTo>
                  <a:cubicBezTo>
                    <a:pt x="81" y="79"/>
                    <a:pt x="81" y="79"/>
                    <a:pt x="81" y="79"/>
                  </a:cubicBezTo>
                  <a:cubicBezTo>
                    <a:pt x="98" y="88"/>
                    <a:pt x="98" y="88"/>
                    <a:pt x="98" y="88"/>
                  </a:cubicBezTo>
                  <a:cubicBezTo>
                    <a:pt x="103" y="85"/>
                    <a:pt x="108" y="83"/>
                    <a:pt x="114" y="81"/>
                  </a:cubicBezTo>
                  <a:cubicBezTo>
                    <a:pt x="120" y="62"/>
                    <a:pt x="120" y="62"/>
                    <a:pt x="120" y="62"/>
                  </a:cubicBezTo>
                  <a:cubicBezTo>
                    <a:pt x="83" y="62"/>
                    <a:pt x="83" y="62"/>
                    <a:pt x="83" y="62"/>
                  </a:cubicBezTo>
                  <a:cubicBezTo>
                    <a:pt x="83" y="0"/>
                    <a:pt x="83" y="0"/>
                    <a:pt x="83"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5">
              <a:extLst>
                <a:ext uri="{FF2B5EF4-FFF2-40B4-BE49-F238E27FC236}">
                  <a16:creationId xmlns:a16="http://schemas.microsoft.com/office/drawing/2014/main" id="{976CEE54-499E-DE30-0685-F7CB1B51F91D}"/>
                </a:ext>
              </a:extLst>
            </p:cNvPr>
            <p:cNvSpPr>
              <a:spLocks/>
            </p:cNvSpPr>
            <p:nvPr/>
          </p:nvSpPr>
          <p:spPr bwMode="auto">
            <a:xfrm>
              <a:off x="-1103313" y="3857625"/>
              <a:ext cx="238125" cy="38100"/>
            </a:xfrm>
            <a:custGeom>
              <a:avLst/>
              <a:gdLst>
                <a:gd name="T0" fmla="*/ 7 w 84"/>
                <a:gd name="T1" fmla="*/ 14 h 14"/>
                <a:gd name="T2" fmla="*/ 77 w 84"/>
                <a:gd name="T3" fmla="*/ 14 h 14"/>
                <a:gd name="T4" fmla="*/ 84 w 84"/>
                <a:gd name="T5" fmla="*/ 7 h 14"/>
                <a:gd name="T6" fmla="*/ 84 w 84"/>
                <a:gd name="T7" fmla="*/ 0 h 14"/>
                <a:gd name="T8" fmla="*/ 0 w 84"/>
                <a:gd name="T9" fmla="*/ 0 h 14"/>
                <a:gd name="T10" fmla="*/ 0 w 84"/>
                <a:gd name="T11" fmla="*/ 7 h 14"/>
                <a:gd name="T12" fmla="*/ 7 w 8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84" h="14">
                  <a:moveTo>
                    <a:pt x="7" y="14"/>
                  </a:moveTo>
                  <a:cubicBezTo>
                    <a:pt x="77" y="14"/>
                    <a:pt x="77" y="14"/>
                    <a:pt x="77" y="14"/>
                  </a:cubicBezTo>
                  <a:cubicBezTo>
                    <a:pt x="80" y="14"/>
                    <a:pt x="84" y="11"/>
                    <a:pt x="84" y="7"/>
                  </a:cubicBezTo>
                  <a:cubicBezTo>
                    <a:pt x="84" y="0"/>
                    <a:pt x="84" y="0"/>
                    <a:pt x="84" y="0"/>
                  </a:cubicBezTo>
                  <a:cubicBezTo>
                    <a:pt x="0" y="0"/>
                    <a:pt x="0" y="0"/>
                    <a:pt x="0" y="0"/>
                  </a:cubicBezTo>
                  <a:cubicBezTo>
                    <a:pt x="0" y="7"/>
                    <a:pt x="0" y="7"/>
                    <a:pt x="0" y="7"/>
                  </a:cubicBezTo>
                  <a:cubicBezTo>
                    <a:pt x="0" y="11"/>
                    <a:pt x="3" y="14"/>
                    <a:pt x="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16">
              <a:extLst>
                <a:ext uri="{FF2B5EF4-FFF2-40B4-BE49-F238E27FC236}">
                  <a16:creationId xmlns:a16="http://schemas.microsoft.com/office/drawing/2014/main" id="{273D65C6-A04C-5F74-355E-2ADEBB752A92}"/>
                </a:ext>
              </a:extLst>
            </p:cNvPr>
            <p:cNvSpPr>
              <a:spLocks noChangeArrowheads="1"/>
            </p:cNvSpPr>
            <p:nvPr/>
          </p:nvSpPr>
          <p:spPr bwMode="auto">
            <a:xfrm>
              <a:off x="-571501" y="3935413"/>
              <a:ext cx="39688"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17">
              <a:extLst>
                <a:ext uri="{FF2B5EF4-FFF2-40B4-BE49-F238E27FC236}">
                  <a16:creationId xmlns:a16="http://schemas.microsoft.com/office/drawing/2014/main" id="{ECF5B395-F569-1B5D-14B2-F0CB66E9FF69}"/>
                </a:ext>
              </a:extLst>
            </p:cNvPr>
            <p:cNvSpPr>
              <a:spLocks noChangeArrowheads="1"/>
            </p:cNvSpPr>
            <p:nvPr/>
          </p:nvSpPr>
          <p:spPr bwMode="auto">
            <a:xfrm>
              <a:off x="-730251" y="3935413"/>
              <a:ext cx="39688" cy="39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a:extLst>
                <a:ext uri="{FF2B5EF4-FFF2-40B4-BE49-F238E27FC236}">
                  <a16:creationId xmlns:a16="http://schemas.microsoft.com/office/drawing/2014/main" id="{BF464928-5B6F-0D38-3A3B-9C40814489C3}"/>
                </a:ext>
              </a:extLst>
            </p:cNvPr>
            <p:cNvSpPr>
              <a:spLocks/>
            </p:cNvSpPr>
            <p:nvPr/>
          </p:nvSpPr>
          <p:spPr bwMode="auto">
            <a:xfrm>
              <a:off x="-1555751" y="3857625"/>
              <a:ext cx="1139825" cy="117475"/>
            </a:xfrm>
            <a:custGeom>
              <a:avLst/>
              <a:gdLst>
                <a:gd name="T0" fmla="*/ 396 w 403"/>
                <a:gd name="T1" fmla="*/ 0 h 42"/>
                <a:gd name="T2" fmla="*/ 257 w 403"/>
                <a:gd name="T3" fmla="*/ 0 h 42"/>
                <a:gd name="T4" fmla="*/ 257 w 403"/>
                <a:gd name="T5" fmla="*/ 7 h 42"/>
                <a:gd name="T6" fmla="*/ 237 w 403"/>
                <a:gd name="T7" fmla="*/ 28 h 42"/>
                <a:gd name="T8" fmla="*/ 167 w 403"/>
                <a:gd name="T9" fmla="*/ 28 h 42"/>
                <a:gd name="T10" fmla="*/ 146 w 403"/>
                <a:gd name="T11" fmla="*/ 7 h 42"/>
                <a:gd name="T12" fmla="*/ 146 w 403"/>
                <a:gd name="T13" fmla="*/ 0 h 42"/>
                <a:gd name="T14" fmla="*/ 7 w 403"/>
                <a:gd name="T15" fmla="*/ 0 h 42"/>
                <a:gd name="T16" fmla="*/ 0 w 403"/>
                <a:gd name="T17" fmla="*/ 7 h 42"/>
                <a:gd name="T18" fmla="*/ 35 w 403"/>
                <a:gd name="T19" fmla="*/ 42 h 42"/>
                <a:gd name="T20" fmla="*/ 278 w 403"/>
                <a:gd name="T21" fmla="*/ 42 h 42"/>
                <a:gd name="T22" fmla="*/ 278 w 403"/>
                <a:gd name="T23" fmla="*/ 14 h 42"/>
                <a:gd name="T24" fmla="*/ 320 w 403"/>
                <a:gd name="T25" fmla="*/ 14 h 42"/>
                <a:gd name="T26" fmla="*/ 320 w 403"/>
                <a:gd name="T27" fmla="*/ 42 h 42"/>
                <a:gd name="T28" fmla="*/ 334 w 403"/>
                <a:gd name="T29" fmla="*/ 42 h 42"/>
                <a:gd name="T30" fmla="*/ 334 w 403"/>
                <a:gd name="T31" fmla="*/ 14 h 42"/>
                <a:gd name="T32" fmla="*/ 376 w 403"/>
                <a:gd name="T33" fmla="*/ 14 h 42"/>
                <a:gd name="T34" fmla="*/ 376 w 403"/>
                <a:gd name="T35" fmla="*/ 41 h 42"/>
                <a:gd name="T36" fmla="*/ 403 w 403"/>
                <a:gd name="T37" fmla="*/ 7 h 42"/>
                <a:gd name="T38" fmla="*/ 396 w 403"/>
                <a:gd name="T3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3" h="42">
                  <a:moveTo>
                    <a:pt x="396" y="0"/>
                  </a:moveTo>
                  <a:cubicBezTo>
                    <a:pt x="257" y="0"/>
                    <a:pt x="257" y="0"/>
                    <a:pt x="257" y="0"/>
                  </a:cubicBezTo>
                  <a:cubicBezTo>
                    <a:pt x="257" y="7"/>
                    <a:pt x="257" y="7"/>
                    <a:pt x="257" y="7"/>
                  </a:cubicBezTo>
                  <a:cubicBezTo>
                    <a:pt x="257" y="19"/>
                    <a:pt x="248" y="28"/>
                    <a:pt x="237" y="28"/>
                  </a:cubicBezTo>
                  <a:cubicBezTo>
                    <a:pt x="167" y="28"/>
                    <a:pt x="167" y="28"/>
                    <a:pt x="167" y="28"/>
                  </a:cubicBezTo>
                  <a:cubicBezTo>
                    <a:pt x="156" y="28"/>
                    <a:pt x="146" y="19"/>
                    <a:pt x="146" y="7"/>
                  </a:cubicBezTo>
                  <a:cubicBezTo>
                    <a:pt x="146" y="0"/>
                    <a:pt x="146" y="0"/>
                    <a:pt x="146" y="0"/>
                  </a:cubicBezTo>
                  <a:cubicBezTo>
                    <a:pt x="7" y="0"/>
                    <a:pt x="7" y="0"/>
                    <a:pt x="7" y="0"/>
                  </a:cubicBezTo>
                  <a:cubicBezTo>
                    <a:pt x="3" y="0"/>
                    <a:pt x="0" y="3"/>
                    <a:pt x="0" y="7"/>
                  </a:cubicBezTo>
                  <a:cubicBezTo>
                    <a:pt x="0" y="26"/>
                    <a:pt x="16" y="42"/>
                    <a:pt x="35" y="42"/>
                  </a:cubicBezTo>
                  <a:cubicBezTo>
                    <a:pt x="278" y="42"/>
                    <a:pt x="278" y="42"/>
                    <a:pt x="278" y="42"/>
                  </a:cubicBezTo>
                  <a:cubicBezTo>
                    <a:pt x="278" y="14"/>
                    <a:pt x="278" y="14"/>
                    <a:pt x="278" y="14"/>
                  </a:cubicBezTo>
                  <a:cubicBezTo>
                    <a:pt x="320" y="14"/>
                    <a:pt x="320" y="14"/>
                    <a:pt x="320" y="14"/>
                  </a:cubicBezTo>
                  <a:cubicBezTo>
                    <a:pt x="320" y="42"/>
                    <a:pt x="320" y="42"/>
                    <a:pt x="320" y="42"/>
                  </a:cubicBezTo>
                  <a:cubicBezTo>
                    <a:pt x="334" y="42"/>
                    <a:pt x="334" y="42"/>
                    <a:pt x="334" y="42"/>
                  </a:cubicBezTo>
                  <a:cubicBezTo>
                    <a:pt x="334" y="14"/>
                    <a:pt x="334" y="14"/>
                    <a:pt x="334" y="14"/>
                  </a:cubicBezTo>
                  <a:cubicBezTo>
                    <a:pt x="376" y="14"/>
                    <a:pt x="376" y="14"/>
                    <a:pt x="376" y="14"/>
                  </a:cubicBezTo>
                  <a:cubicBezTo>
                    <a:pt x="376" y="41"/>
                    <a:pt x="376" y="41"/>
                    <a:pt x="376" y="41"/>
                  </a:cubicBezTo>
                  <a:cubicBezTo>
                    <a:pt x="391" y="38"/>
                    <a:pt x="403" y="24"/>
                    <a:pt x="403" y="7"/>
                  </a:cubicBezTo>
                  <a:cubicBezTo>
                    <a:pt x="403" y="3"/>
                    <a:pt x="400" y="0"/>
                    <a:pt x="3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a:extLst>
                <a:ext uri="{FF2B5EF4-FFF2-40B4-BE49-F238E27FC236}">
                  <a16:creationId xmlns:a16="http://schemas.microsoft.com/office/drawing/2014/main" id="{2AF901AA-3DA9-7E95-473A-19B93297C2C3}"/>
                </a:ext>
              </a:extLst>
            </p:cNvPr>
            <p:cNvSpPr>
              <a:spLocks/>
            </p:cNvSpPr>
            <p:nvPr/>
          </p:nvSpPr>
          <p:spPr bwMode="auto">
            <a:xfrm>
              <a:off x="-1476376" y="3113088"/>
              <a:ext cx="984250" cy="704850"/>
            </a:xfrm>
            <a:custGeom>
              <a:avLst/>
              <a:gdLst>
                <a:gd name="T0" fmla="*/ 348 w 348"/>
                <a:gd name="T1" fmla="*/ 21 h 250"/>
                <a:gd name="T2" fmla="*/ 327 w 348"/>
                <a:gd name="T3" fmla="*/ 0 h 250"/>
                <a:gd name="T4" fmla="*/ 306 w 348"/>
                <a:gd name="T5" fmla="*/ 0 h 250"/>
                <a:gd name="T6" fmla="*/ 306 w 348"/>
                <a:gd name="T7" fmla="*/ 14 h 250"/>
                <a:gd name="T8" fmla="*/ 320 w 348"/>
                <a:gd name="T9" fmla="*/ 14 h 250"/>
                <a:gd name="T10" fmla="*/ 334 w 348"/>
                <a:gd name="T11" fmla="*/ 28 h 250"/>
                <a:gd name="T12" fmla="*/ 334 w 348"/>
                <a:gd name="T13" fmla="*/ 223 h 250"/>
                <a:gd name="T14" fmla="*/ 320 w 348"/>
                <a:gd name="T15" fmla="*/ 236 h 250"/>
                <a:gd name="T16" fmla="*/ 28 w 348"/>
                <a:gd name="T17" fmla="*/ 236 h 250"/>
                <a:gd name="T18" fmla="*/ 14 w 348"/>
                <a:gd name="T19" fmla="*/ 223 h 250"/>
                <a:gd name="T20" fmla="*/ 14 w 348"/>
                <a:gd name="T21" fmla="*/ 28 h 250"/>
                <a:gd name="T22" fmla="*/ 28 w 348"/>
                <a:gd name="T23" fmla="*/ 14 h 250"/>
                <a:gd name="T24" fmla="*/ 42 w 348"/>
                <a:gd name="T25" fmla="*/ 14 h 250"/>
                <a:gd name="T26" fmla="*/ 42 w 348"/>
                <a:gd name="T27" fmla="*/ 0 h 250"/>
                <a:gd name="T28" fmla="*/ 21 w 348"/>
                <a:gd name="T29" fmla="*/ 0 h 250"/>
                <a:gd name="T30" fmla="*/ 0 w 348"/>
                <a:gd name="T31" fmla="*/ 21 h 250"/>
                <a:gd name="T32" fmla="*/ 0 w 348"/>
                <a:gd name="T33" fmla="*/ 250 h 250"/>
                <a:gd name="T34" fmla="*/ 348 w 348"/>
                <a:gd name="T35" fmla="*/ 250 h 250"/>
                <a:gd name="T36" fmla="*/ 348 w 348"/>
                <a:gd name="T37" fmla="*/ 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8" h="250">
                  <a:moveTo>
                    <a:pt x="348" y="21"/>
                  </a:moveTo>
                  <a:cubicBezTo>
                    <a:pt x="348" y="9"/>
                    <a:pt x="338" y="0"/>
                    <a:pt x="327" y="0"/>
                  </a:cubicBezTo>
                  <a:cubicBezTo>
                    <a:pt x="306" y="0"/>
                    <a:pt x="306" y="0"/>
                    <a:pt x="306" y="0"/>
                  </a:cubicBezTo>
                  <a:cubicBezTo>
                    <a:pt x="306" y="14"/>
                    <a:pt x="306" y="14"/>
                    <a:pt x="306" y="14"/>
                  </a:cubicBezTo>
                  <a:cubicBezTo>
                    <a:pt x="320" y="14"/>
                    <a:pt x="320" y="14"/>
                    <a:pt x="320" y="14"/>
                  </a:cubicBezTo>
                  <a:cubicBezTo>
                    <a:pt x="327" y="14"/>
                    <a:pt x="334" y="20"/>
                    <a:pt x="334" y="28"/>
                  </a:cubicBezTo>
                  <a:cubicBezTo>
                    <a:pt x="334" y="223"/>
                    <a:pt x="334" y="223"/>
                    <a:pt x="334" y="223"/>
                  </a:cubicBezTo>
                  <a:cubicBezTo>
                    <a:pt x="334" y="230"/>
                    <a:pt x="327" y="236"/>
                    <a:pt x="320" y="236"/>
                  </a:cubicBezTo>
                  <a:cubicBezTo>
                    <a:pt x="28" y="236"/>
                    <a:pt x="28" y="236"/>
                    <a:pt x="28" y="236"/>
                  </a:cubicBezTo>
                  <a:cubicBezTo>
                    <a:pt x="20" y="236"/>
                    <a:pt x="14" y="230"/>
                    <a:pt x="14" y="223"/>
                  </a:cubicBezTo>
                  <a:cubicBezTo>
                    <a:pt x="14" y="28"/>
                    <a:pt x="14" y="28"/>
                    <a:pt x="14" y="28"/>
                  </a:cubicBezTo>
                  <a:cubicBezTo>
                    <a:pt x="14" y="20"/>
                    <a:pt x="20" y="14"/>
                    <a:pt x="28" y="14"/>
                  </a:cubicBezTo>
                  <a:cubicBezTo>
                    <a:pt x="42" y="14"/>
                    <a:pt x="42" y="14"/>
                    <a:pt x="42" y="14"/>
                  </a:cubicBezTo>
                  <a:cubicBezTo>
                    <a:pt x="42" y="0"/>
                    <a:pt x="42" y="0"/>
                    <a:pt x="42" y="0"/>
                  </a:cubicBezTo>
                  <a:cubicBezTo>
                    <a:pt x="21" y="0"/>
                    <a:pt x="21" y="0"/>
                    <a:pt x="21" y="0"/>
                  </a:cubicBezTo>
                  <a:cubicBezTo>
                    <a:pt x="9" y="0"/>
                    <a:pt x="0" y="9"/>
                    <a:pt x="0" y="21"/>
                  </a:cubicBezTo>
                  <a:cubicBezTo>
                    <a:pt x="0" y="250"/>
                    <a:pt x="0" y="250"/>
                    <a:pt x="0" y="250"/>
                  </a:cubicBezTo>
                  <a:cubicBezTo>
                    <a:pt x="348" y="250"/>
                    <a:pt x="348" y="250"/>
                    <a:pt x="348" y="250"/>
                  </a:cubicBezTo>
                  <a:lnTo>
                    <a:pt x="34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0">
              <a:extLst>
                <a:ext uri="{FF2B5EF4-FFF2-40B4-BE49-F238E27FC236}">
                  <a16:creationId xmlns:a16="http://schemas.microsoft.com/office/drawing/2014/main" id="{37C97252-6CB2-1988-0212-901256E8D323}"/>
                </a:ext>
              </a:extLst>
            </p:cNvPr>
            <p:cNvSpPr>
              <a:spLocks/>
            </p:cNvSpPr>
            <p:nvPr/>
          </p:nvSpPr>
          <p:spPr bwMode="auto">
            <a:xfrm>
              <a:off x="-1063626" y="3622675"/>
              <a:ext cx="158750" cy="119063"/>
            </a:xfrm>
            <a:custGeom>
              <a:avLst/>
              <a:gdLst>
                <a:gd name="T0" fmla="*/ 0 w 56"/>
                <a:gd name="T1" fmla="*/ 28 h 42"/>
                <a:gd name="T2" fmla="*/ 4 w 56"/>
                <a:gd name="T3" fmla="*/ 42 h 42"/>
                <a:gd name="T4" fmla="*/ 52 w 56"/>
                <a:gd name="T5" fmla="*/ 42 h 42"/>
                <a:gd name="T6" fmla="*/ 56 w 56"/>
                <a:gd name="T7" fmla="*/ 28 h 42"/>
                <a:gd name="T8" fmla="*/ 28 w 56"/>
                <a:gd name="T9" fmla="*/ 0 h 42"/>
                <a:gd name="T10" fmla="*/ 0 w 56"/>
                <a:gd name="T11" fmla="*/ 28 h 42"/>
              </a:gdLst>
              <a:ahLst/>
              <a:cxnLst>
                <a:cxn ang="0">
                  <a:pos x="T0" y="T1"/>
                </a:cxn>
                <a:cxn ang="0">
                  <a:pos x="T2" y="T3"/>
                </a:cxn>
                <a:cxn ang="0">
                  <a:pos x="T4" y="T5"/>
                </a:cxn>
                <a:cxn ang="0">
                  <a:pos x="T6" y="T7"/>
                </a:cxn>
                <a:cxn ang="0">
                  <a:pos x="T8" y="T9"/>
                </a:cxn>
                <a:cxn ang="0">
                  <a:pos x="T10" y="T11"/>
                </a:cxn>
              </a:cxnLst>
              <a:rect l="0" t="0" r="r" b="b"/>
              <a:pathLst>
                <a:path w="56" h="42">
                  <a:moveTo>
                    <a:pt x="0" y="28"/>
                  </a:moveTo>
                  <a:cubicBezTo>
                    <a:pt x="0" y="33"/>
                    <a:pt x="2" y="37"/>
                    <a:pt x="4" y="42"/>
                  </a:cubicBezTo>
                  <a:cubicBezTo>
                    <a:pt x="52" y="42"/>
                    <a:pt x="52" y="42"/>
                    <a:pt x="52" y="42"/>
                  </a:cubicBezTo>
                  <a:cubicBezTo>
                    <a:pt x="54" y="37"/>
                    <a:pt x="56" y="33"/>
                    <a:pt x="56" y="28"/>
                  </a:cubicBezTo>
                  <a:cubicBezTo>
                    <a:pt x="56" y="12"/>
                    <a:pt x="43" y="0"/>
                    <a:pt x="28" y="0"/>
                  </a:cubicBezTo>
                  <a:cubicBezTo>
                    <a:pt x="13" y="0"/>
                    <a:pt x="0" y="12"/>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
              <a:extLst>
                <a:ext uri="{FF2B5EF4-FFF2-40B4-BE49-F238E27FC236}">
                  <a16:creationId xmlns:a16="http://schemas.microsoft.com/office/drawing/2014/main" id="{5B5B36DE-B9C1-E281-7AD4-6F2D37B6CBB7}"/>
                </a:ext>
              </a:extLst>
            </p:cNvPr>
            <p:cNvSpPr>
              <a:spLocks noEditPoints="1"/>
            </p:cNvSpPr>
            <p:nvPr/>
          </p:nvSpPr>
          <p:spPr bwMode="auto">
            <a:xfrm>
              <a:off x="-1103313" y="2801938"/>
              <a:ext cx="238125" cy="528638"/>
            </a:xfrm>
            <a:custGeom>
              <a:avLst/>
              <a:gdLst>
                <a:gd name="T0" fmla="*/ 63 w 150"/>
                <a:gd name="T1" fmla="*/ 333 h 333"/>
                <a:gd name="T2" fmla="*/ 87 w 150"/>
                <a:gd name="T3" fmla="*/ 333 h 333"/>
                <a:gd name="T4" fmla="*/ 87 w 150"/>
                <a:gd name="T5" fmla="*/ 122 h 333"/>
                <a:gd name="T6" fmla="*/ 150 w 150"/>
                <a:gd name="T7" fmla="*/ 122 h 333"/>
                <a:gd name="T8" fmla="*/ 150 w 150"/>
                <a:gd name="T9" fmla="*/ 0 h 333"/>
                <a:gd name="T10" fmla="*/ 0 w 150"/>
                <a:gd name="T11" fmla="*/ 0 h 333"/>
                <a:gd name="T12" fmla="*/ 0 w 150"/>
                <a:gd name="T13" fmla="*/ 122 h 333"/>
                <a:gd name="T14" fmla="*/ 63 w 150"/>
                <a:gd name="T15" fmla="*/ 122 h 333"/>
                <a:gd name="T16" fmla="*/ 63 w 150"/>
                <a:gd name="T17" fmla="*/ 333 h 333"/>
                <a:gd name="T18" fmla="*/ 50 w 150"/>
                <a:gd name="T19" fmla="*/ 49 h 333"/>
                <a:gd name="T20" fmla="*/ 100 w 150"/>
                <a:gd name="T21" fmla="*/ 49 h 333"/>
                <a:gd name="T22" fmla="*/ 100 w 150"/>
                <a:gd name="T23" fmla="*/ 74 h 333"/>
                <a:gd name="T24" fmla="*/ 50 w 150"/>
                <a:gd name="T25" fmla="*/ 74 h 333"/>
                <a:gd name="T26" fmla="*/ 50 w 150"/>
                <a:gd name="T27" fmla="*/ 4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333">
                  <a:moveTo>
                    <a:pt x="63" y="333"/>
                  </a:moveTo>
                  <a:lnTo>
                    <a:pt x="87" y="333"/>
                  </a:lnTo>
                  <a:lnTo>
                    <a:pt x="87" y="122"/>
                  </a:lnTo>
                  <a:lnTo>
                    <a:pt x="150" y="122"/>
                  </a:lnTo>
                  <a:lnTo>
                    <a:pt x="150" y="0"/>
                  </a:lnTo>
                  <a:lnTo>
                    <a:pt x="0" y="0"/>
                  </a:lnTo>
                  <a:lnTo>
                    <a:pt x="0" y="122"/>
                  </a:lnTo>
                  <a:lnTo>
                    <a:pt x="63" y="122"/>
                  </a:lnTo>
                  <a:lnTo>
                    <a:pt x="63" y="333"/>
                  </a:lnTo>
                  <a:close/>
                  <a:moveTo>
                    <a:pt x="50" y="49"/>
                  </a:moveTo>
                  <a:lnTo>
                    <a:pt x="100" y="49"/>
                  </a:lnTo>
                  <a:lnTo>
                    <a:pt x="100" y="74"/>
                  </a:lnTo>
                  <a:lnTo>
                    <a:pt x="50" y="74"/>
                  </a:lnTo>
                  <a:lnTo>
                    <a:pt x="5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2">
              <a:extLst>
                <a:ext uri="{FF2B5EF4-FFF2-40B4-BE49-F238E27FC236}">
                  <a16:creationId xmlns:a16="http://schemas.microsoft.com/office/drawing/2014/main" id="{7469841B-17BF-E571-3A56-D727F540B0A0}"/>
                </a:ext>
              </a:extLst>
            </p:cNvPr>
            <p:cNvSpPr>
              <a:spLocks noEditPoints="1"/>
            </p:cNvSpPr>
            <p:nvPr/>
          </p:nvSpPr>
          <p:spPr bwMode="auto">
            <a:xfrm>
              <a:off x="-885826" y="2801938"/>
              <a:ext cx="334963" cy="528638"/>
            </a:xfrm>
            <a:custGeom>
              <a:avLst/>
              <a:gdLst>
                <a:gd name="T0" fmla="*/ 123 w 211"/>
                <a:gd name="T1" fmla="*/ 172 h 333"/>
                <a:gd name="T2" fmla="*/ 0 w 211"/>
                <a:gd name="T3" fmla="*/ 172 h 333"/>
                <a:gd name="T4" fmla="*/ 0 w 211"/>
                <a:gd name="T5" fmla="*/ 333 h 333"/>
                <a:gd name="T6" fmla="*/ 25 w 211"/>
                <a:gd name="T7" fmla="*/ 333 h 333"/>
                <a:gd name="T8" fmla="*/ 25 w 211"/>
                <a:gd name="T9" fmla="*/ 196 h 333"/>
                <a:gd name="T10" fmla="*/ 148 w 211"/>
                <a:gd name="T11" fmla="*/ 196 h 333"/>
                <a:gd name="T12" fmla="*/ 148 w 211"/>
                <a:gd name="T13" fmla="*/ 122 h 333"/>
                <a:gd name="T14" fmla="*/ 211 w 211"/>
                <a:gd name="T15" fmla="*/ 122 h 333"/>
                <a:gd name="T16" fmla="*/ 211 w 211"/>
                <a:gd name="T17" fmla="*/ 0 h 333"/>
                <a:gd name="T18" fmla="*/ 61 w 211"/>
                <a:gd name="T19" fmla="*/ 0 h 333"/>
                <a:gd name="T20" fmla="*/ 61 w 211"/>
                <a:gd name="T21" fmla="*/ 122 h 333"/>
                <a:gd name="T22" fmla="*/ 123 w 211"/>
                <a:gd name="T23" fmla="*/ 122 h 333"/>
                <a:gd name="T24" fmla="*/ 123 w 211"/>
                <a:gd name="T25" fmla="*/ 172 h 333"/>
                <a:gd name="T26" fmla="*/ 111 w 211"/>
                <a:gd name="T27" fmla="*/ 49 h 333"/>
                <a:gd name="T28" fmla="*/ 161 w 211"/>
                <a:gd name="T29" fmla="*/ 49 h 333"/>
                <a:gd name="T30" fmla="*/ 161 w 211"/>
                <a:gd name="T31" fmla="*/ 74 h 333"/>
                <a:gd name="T32" fmla="*/ 111 w 211"/>
                <a:gd name="T33" fmla="*/ 74 h 333"/>
                <a:gd name="T34" fmla="*/ 111 w 211"/>
                <a:gd name="T35" fmla="*/ 4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1" h="333">
                  <a:moveTo>
                    <a:pt x="123" y="172"/>
                  </a:moveTo>
                  <a:lnTo>
                    <a:pt x="0" y="172"/>
                  </a:lnTo>
                  <a:lnTo>
                    <a:pt x="0" y="333"/>
                  </a:lnTo>
                  <a:lnTo>
                    <a:pt x="25" y="333"/>
                  </a:lnTo>
                  <a:lnTo>
                    <a:pt x="25" y="196"/>
                  </a:lnTo>
                  <a:lnTo>
                    <a:pt x="148" y="196"/>
                  </a:lnTo>
                  <a:lnTo>
                    <a:pt x="148" y="122"/>
                  </a:lnTo>
                  <a:lnTo>
                    <a:pt x="211" y="122"/>
                  </a:lnTo>
                  <a:lnTo>
                    <a:pt x="211" y="0"/>
                  </a:lnTo>
                  <a:lnTo>
                    <a:pt x="61" y="0"/>
                  </a:lnTo>
                  <a:lnTo>
                    <a:pt x="61" y="122"/>
                  </a:lnTo>
                  <a:lnTo>
                    <a:pt x="123" y="122"/>
                  </a:lnTo>
                  <a:lnTo>
                    <a:pt x="123" y="172"/>
                  </a:lnTo>
                  <a:close/>
                  <a:moveTo>
                    <a:pt x="111" y="49"/>
                  </a:moveTo>
                  <a:lnTo>
                    <a:pt x="161" y="49"/>
                  </a:lnTo>
                  <a:lnTo>
                    <a:pt x="161" y="74"/>
                  </a:lnTo>
                  <a:lnTo>
                    <a:pt x="111" y="74"/>
                  </a:lnTo>
                  <a:lnTo>
                    <a:pt x="111"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3">
              <a:extLst>
                <a:ext uri="{FF2B5EF4-FFF2-40B4-BE49-F238E27FC236}">
                  <a16:creationId xmlns:a16="http://schemas.microsoft.com/office/drawing/2014/main" id="{C99EABB5-48F0-930B-7DBE-4E8B57F111A3}"/>
                </a:ext>
              </a:extLst>
            </p:cNvPr>
            <p:cNvSpPr>
              <a:spLocks noEditPoints="1"/>
            </p:cNvSpPr>
            <p:nvPr/>
          </p:nvSpPr>
          <p:spPr bwMode="auto">
            <a:xfrm>
              <a:off x="-1417638" y="2801938"/>
              <a:ext cx="334963" cy="528638"/>
            </a:xfrm>
            <a:custGeom>
              <a:avLst/>
              <a:gdLst>
                <a:gd name="T0" fmla="*/ 63 w 211"/>
                <a:gd name="T1" fmla="*/ 196 h 333"/>
                <a:gd name="T2" fmla="*/ 186 w 211"/>
                <a:gd name="T3" fmla="*/ 196 h 333"/>
                <a:gd name="T4" fmla="*/ 186 w 211"/>
                <a:gd name="T5" fmla="*/ 333 h 333"/>
                <a:gd name="T6" fmla="*/ 211 w 211"/>
                <a:gd name="T7" fmla="*/ 333 h 333"/>
                <a:gd name="T8" fmla="*/ 211 w 211"/>
                <a:gd name="T9" fmla="*/ 172 h 333"/>
                <a:gd name="T10" fmla="*/ 88 w 211"/>
                <a:gd name="T11" fmla="*/ 172 h 333"/>
                <a:gd name="T12" fmla="*/ 88 w 211"/>
                <a:gd name="T13" fmla="*/ 122 h 333"/>
                <a:gd name="T14" fmla="*/ 148 w 211"/>
                <a:gd name="T15" fmla="*/ 122 h 333"/>
                <a:gd name="T16" fmla="*/ 148 w 211"/>
                <a:gd name="T17" fmla="*/ 0 h 333"/>
                <a:gd name="T18" fmla="*/ 0 w 211"/>
                <a:gd name="T19" fmla="*/ 0 h 333"/>
                <a:gd name="T20" fmla="*/ 0 w 211"/>
                <a:gd name="T21" fmla="*/ 122 h 333"/>
                <a:gd name="T22" fmla="*/ 63 w 211"/>
                <a:gd name="T23" fmla="*/ 122 h 333"/>
                <a:gd name="T24" fmla="*/ 63 w 211"/>
                <a:gd name="T25" fmla="*/ 196 h 333"/>
                <a:gd name="T26" fmla="*/ 50 w 211"/>
                <a:gd name="T27" fmla="*/ 49 h 333"/>
                <a:gd name="T28" fmla="*/ 100 w 211"/>
                <a:gd name="T29" fmla="*/ 49 h 333"/>
                <a:gd name="T30" fmla="*/ 100 w 211"/>
                <a:gd name="T31" fmla="*/ 74 h 333"/>
                <a:gd name="T32" fmla="*/ 50 w 211"/>
                <a:gd name="T33" fmla="*/ 74 h 333"/>
                <a:gd name="T34" fmla="*/ 50 w 211"/>
                <a:gd name="T35" fmla="*/ 4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1" h="333">
                  <a:moveTo>
                    <a:pt x="63" y="196"/>
                  </a:moveTo>
                  <a:lnTo>
                    <a:pt x="186" y="196"/>
                  </a:lnTo>
                  <a:lnTo>
                    <a:pt x="186" y="333"/>
                  </a:lnTo>
                  <a:lnTo>
                    <a:pt x="211" y="333"/>
                  </a:lnTo>
                  <a:lnTo>
                    <a:pt x="211" y="172"/>
                  </a:lnTo>
                  <a:lnTo>
                    <a:pt x="88" y="172"/>
                  </a:lnTo>
                  <a:lnTo>
                    <a:pt x="88" y="122"/>
                  </a:lnTo>
                  <a:lnTo>
                    <a:pt x="148" y="122"/>
                  </a:lnTo>
                  <a:lnTo>
                    <a:pt x="148" y="0"/>
                  </a:lnTo>
                  <a:lnTo>
                    <a:pt x="0" y="0"/>
                  </a:lnTo>
                  <a:lnTo>
                    <a:pt x="0" y="122"/>
                  </a:lnTo>
                  <a:lnTo>
                    <a:pt x="63" y="122"/>
                  </a:lnTo>
                  <a:lnTo>
                    <a:pt x="63" y="196"/>
                  </a:lnTo>
                  <a:close/>
                  <a:moveTo>
                    <a:pt x="50" y="49"/>
                  </a:moveTo>
                  <a:lnTo>
                    <a:pt x="100" y="49"/>
                  </a:lnTo>
                  <a:lnTo>
                    <a:pt x="100" y="74"/>
                  </a:lnTo>
                  <a:lnTo>
                    <a:pt x="50" y="74"/>
                  </a:lnTo>
                  <a:lnTo>
                    <a:pt x="5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53">
            <a:extLst>
              <a:ext uri="{FF2B5EF4-FFF2-40B4-BE49-F238E27FC236}">
                <a16:creationId xmlns:a16="http://schemas.microsoft.com/office/drawing/2014/main" id="{1040AAEC-E83F-55CA-6386-43DD3BD01B73}"/>
              </a:ext>
            </a:extLst>
          </p:cNvPr>
          <p:cNvGrpSpPr/>
          <p:nvPr/>
        </p:nvGrpSpPr>
        <p:grpSpPr>
          <a:xfrm>
            <a:off x="2866260" y="2090787"/>
            <a:ext cx="697214" cy="832158"/>
            <a:chOff x="-1476376" y="4248150"/>
            <a:chExt cx="984250" cy="1174750"/>
          </a:xfrm>
          <a:solidFill>
            <a:schemeClr val="accent1"/>
          </a:solidFill>
        </p:grpSpPr>
        <p:sp>
          <p:nvSpPr>
            <p:cNvPr id="42" name="Freeform 24">
              <a:extLst>
                <a:ext uri="{FF2B5EF4-FFF2-40B4-BE49-F238E27FC236}">
                  <a16:creationId xmlns:a16="http://schemas.microsoft.com/office/drawing/2014/main" id="{9C2C629F-22F9-A8EB-F2D2-51A1840F59F7}"/>
                </a:ext>
              </a:extLst>
            </p:cNvPr>
            <p:cNvSpPr>
              <a:spLocks noEditPoints="1"/>
            </p:cNvSpPr>
            <p:nvPr/>
          </p:nvSpPr>
          <p:spPr bwMode="auto">
            <a:xfrm>
              <a:off x="-1476376" y="4248150"/>
              <a:ext cx="984250" cy="1174750"/>
            </a:xfrm>
            <a:custGeom>
              <a:avLst/>
              <a:gdLst>
                <a:gd name="T0" fmla="*/ 342 w 348"/>
                <a:gd name="T1" fmla="*/ 317 h 417"/>
                <a:gd name="T2" fmla="*/ 323 w 348"/>
                <a:gd name="T3" fmla="*/ 295 h 417"/>
                <a:gd name="T4" fmla="*/ 278 w 348"/>
                <a:gd name="T5" fmla="*/ 257 h 417"/>
                <a:gd name="T6" fmla="*/ 243 w 348"/>
                <a:gd name="T7" fmla="*/ 0 h 417"/>
                <a:gd name="T8" fmla="*/ 0 w 348"/>
                <a:gd name="T9" fmla="*/ 35 h 417"/>
                <a:gd name="T10" fmla="*/ 35 w 348"/>
                <a:gd name="T11" fmla="*/ 417 h 417"/>
                <a:gd name="T12" fmla="*/ 268 w 348"/>
                <a:gd name="T13" fmla="*/ 406 h 417"/>
                <a:gd name="T14" fmla="*/ 314 w 348"/>
                <a:gd name="T15" fmla="*/ 406 h 417"/>
                <a:gd name="T16" fmla="*/ 336 w 348"/>
                <a:gd name="T17" fmla="*/ 417 h 417"/>
                <a:gd name="T18" fmla="*/ 348 w 348"/>
                <a:gd name="T19" fmla="*/ 410 h 417"/>
                <a:gd name="T20" fmla="*/ 344 w 348"/>
                <a:gd name="T21" fmla="*/ 319 h 417"/>
                <a:gd name="T22" fmla="*/ 14 w 348"/>
                <a:gd name="T23" fmla="*/ 383 h 417"/>
                <a:gd name="T24" fmla="*/ 35 w 348"/>
                <a:gd name="T25" fmla="*/ 14 h 417"/>
                <a:gd name="T26" fmla="*/ 264 w 348"/>
                <a:gd name="T27" fmla="*/ 35 h 417"/>
                <a:gd name="T28" fmla="*/ 260 w 348"/>
                <a:gd name="T29" fmla="*/ 246 h 417"/>
                <a:gd name="T30" fmla="*/ 229 w 348"/>
                <a:gd name="T31" fmla="*/ 269 h 417"/>
                <a:gd name="T32" fmla="*/ 216 w 348"/>
                <a:gd name="T33" fmla="*/ 293 h 417"/>
                <a:gd name="T34" fmla="*/ 202 w 348"/>
                <a:gd name="T35" fmla="*/ 309 h 417"/>
                <a:gd name="T36" fmla="*/ 139 w 348"/>
                <a:gd name="T37" fmla="*/ 257 h 417"/>
                <a:gd name="T38" fmla="*/ 139 w 348"/>
                <a:gd name="T39" fmla="*/ 341 h 417"/>
                <a:gd name="T40" fmla="*/ 192 w 348"/>
                <a:gd name="T41" fmla="*/ 352 h 417"/>
                <a:gd name="T42" fmla="*/ 205 w 348"/>
                <a:gd name="T43" fmla="*/ 383 h 417"/>
                <a:gd name="T44" fmla="*/ 242 w 348"/>
                <a:gd name="T45" fmla="*/ 403 h 417"/>
                <a:gd name="T46" fmla="*/ 334 w 348"/>
                <a:gd name="T47" fmla="*/ 401 h 417"/>
                <a:gd name="T48" fmla="*/ 295 w 348"/>
                <a:gd name="T49" fmla="*/ 387 h 417"/>
                <a:gd name="T50" fmla="*/ 241 w 348"/>
                <a:gd name="T51" fmla="*/ 388 h 417"/>
                <a:gd name="T52" fmla="*/ 206 w 348"/>
                <a:gd name="T53" fmla="*/ 363 h 417"/>
                <a:gd name="T54" fmla="*/ 228 w 348"/>
                <a:gd name="T55" fmla="*/ 372 h 417"/>
                <a:gd name="T56" fmla="*/ 237 w 348"/>
                <a:gd name="T57" fmla="*/ 369 h 417"/>
                <a:gd name="T58" fmla="*/ 205 w 348"/>
                <a:gd name="T59" fmla="*/ 343 h 417"/>
                <a:gd name="T60" fmla="*/ 153 w 348"/>
                <a:gd name="T61" fmla="*/ 311 h 417"/>
                <a:gd name="T62" fmla="*/ 158 w 348"/>
                <a:gd name="T63" fmla="*/ 302 h 417"/>
                <a:gd name="T64" fmla="*/ 212 w 348"/>
                <a:gd name="T65" fmla="*/ 331 h 417"/>
                <a:gd name="T66" fmla="*/ 221 w 348"/>
                <a:gd name="T67" fmla="*/ 328 h 417"/>
                <a:gd name="T68" fmla="*/ 216 w 348"/>
                <a:gd name="T69" fmla="*/ 309 h 417"/>
                <a:gd name="T70" fmla="*/ 235 w 348"/>
                <a:gd name="T71" fmla="*/ 304 h 417"/>
                <a:gd name="T72" fmla="*/ 232 w 348"/>
                <a:gd name="T73" fmla="*/ 294 h 417"/>
                <a:gd name="T74" fmla="*/ 239 w 348"/>
                <a:gd name="T75" fmla="*/ 282 h 417"/>
                <a:gd name="T76" fmla="*/ 250 w 348"/>
                <a:gd name="T77" fmla="*/ 276 h 417"/>
                <a:gd name="T78" fmla="*/ 244 w 348"/>
                <a:gd name="T79" fmla="*/ 261 h 417"/>
                <a:gd name="T80" fmla="*/ 294 w 348"/>
                <a:gd name="T81" fmla="*/ 282 h 417"/>
                <a:gd name="T82" fmla="*/ 312 w 348"/>
                <a:gd name="T83" fmla="*/ 304 h 417"/>
                <a:gd name="T84" fmla="*/ 334 w 348"/>
                <a:gd name="T85" fmla="*/ 401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8" h="417">
                  <a:moveTo>
                    <a:pt x="344" y="319"/>
                  </a:moveTo>
                  <a:cubicBezTo>
                    <a:pt x="342" y="317"/>
                    <a:pt x="342" y="317"/>
                    <a:pt x="342" y="317"/>
                  </a:cubicBezTo>
                  <a:cubicBezTo>
                    <a:pt x="334" y="313"/>
                    <a:pt x="328" y="306"/>
                    <a:pt x="325" y="298"/>
                  </a:cubicBezTo>
                  <a:cubicBezTo>
                    <a:pt x="323" y="295"/>
                    <a:pt x="323" y="295"/>
                    <a:pt x="323" y="295"/>
                  </a:cubicBezTo>
                  <a:cubicBezTo>
                    <a:pt x="319" y="285"/>
                    <a:pt x="311" y="276"/>
                    <a:pt x="301" y="270"/>
                  </a:cubicBezTo>
                  <a:cubicBezTo>
                    <a:pt x="278" y="257"/>
                    <a:pt x="278" y="257"/>
                    <a:pt x="278" y="257"/>
                  </a:cubicBezTo>
                  <a:cubicBezTo>
                    <a:pt x="278" y="35"/>
                    <a:pt x="278" y="35"/>
                    <a:pt x="278" y="35"/>
                  </a:cubicBezTo>
                  <a:cubicBezTo>
                    <a:pt x="278" y="16"/>
                    <a:pt x="263" y="0"/>
                    <a:pt x="243" y="0"/>
                  </a:cubicBezTo>
                  <a:cubicBezTo>
                    <a:pt x="35" y="0"/>
                    <a:pt x="35" y="0"/>
                    <a:pt x="35" y="0"/>
                  </a:cubicBezTo>
                  <a:cubicBezTo>
                    <a:pt x="16" y="0"/>
                    <a:pt x="0" y="16"/>
                    <a:pt x="0" y="35"/>
                  </a:cubicBezTo>
                  <a:cubicBezTo>
                    <a:pt x="0" y="383"/>
                    <a:pt x="0" y="383"/>
                    <a:pt x="0" y="383"/>
                  </a:cubicBezTo>
                  <a:cubicBezTo>
                    <a:pt x="0" y="402"/>
                    <a:pt x="16" y="417"/>
                    <a:pt x="35" y="417"/>
                  </a:cubicBezTo>
                  <a:cubicBezTo>
                    <a:pt x="243" y="417"/>
                    <a:pt x="243" y="417"/>
                    <a:pt x="243" y="417"/>
                  </a:cubicBezTo>
                  <a:cubicBezTo>
                    <a:pt x="253" y="417"/>
                    <a:pt x="262" y="413"/>
                    <a:pt x="268" y="406"/>
                  </a:cubicBezTo>
                  <a:cubicBezTo>
                    <a:pt x="272" y="406"/>
                    <a:pt x="276" y="405"/>
                    <a:pt x="280" y="403"/>
                  </a:cubicBezTo>
                  <a:cubicBezTo>
                    <a:pt x="291" y="399"/>
                    <a:pt x="304" y="400"/>
                    <a:pt x="314" y="406"/>
                  </a:cubicBezTo>
                  <a:cubicBezTo>
                    <a:pt x="332" y="416"/>
                    <a:pt x="332" y="416"/>
                    <a:pt x="332" y="416"/>
                  </a:cubicBezTo>
                  <a:cubicBezTo>
                    <a:pt x="333" y="417"/>
                    <a:pt x="335" y="417"/>
                    <a:pt x="336" y="417"/>
                  </a:cubicBezTo>
                  <a:cubicBezTo>
                    <a:pt x="341" y="417"/>
                    <a:pt x="341" y="417"/>
                    <a:pt x="341" y="417"/>
                  </a:cubicBezTo>
                  <a:cubicBezTo>
                    <a:pt x="345" y="417"/>
                    <a:pt x="348" y="414"/>
                    <a:pt x="348" y="410"/>
                  </a:cubicBezTo>
                  <a:cubicBezTo>
                    <a:pt x="348" y="325"/>
                    <a:pt x="348" y="325"/>
                    <a:pt x="348" y="325"/>
                  </a:cubicBezTo>
                  <a:cubicBezTo>
                    <a:pt x="348" y="322"/>
                    <a:pt x="346" y="320"/>
                    <a:pt x="344" y="319"/>
                  </a:cubicBezTo>
                  <a:close/>
                  <a:moveTo>
                    <a:pt x="35" y="403"/>
                  </a:moveTo>
                  <a:cubicBezTo>
                    <a:pt x="23" y="403"/>
                    <a:pt x="14" y="394"/>
                    <a:pt x="14" y="383"/>
                  </a:cubicBezTo>
                  <a:cubicBezTo>
                    <a:pt x="14" y="35"/>
                    <a:pt x="14" y="35"/>
                    <a:pt x="14" y="35"/>
                  </a:cubicBezTo>
                  <a:cubicBezTo>
                    <a:pt x="14" y="23"/>
                    <a:pt x="23" y="14"/>
                    <a:pt x="35" y="14"/>
                  </a:cubicBezTo>
                  <a:cubicBezTo>
                    <a:pt x="243" y="14"/>
                    <a:pt x="243" y="14"/>
                    <a:pt x="243" y="14"/>
                  </a:cubicBezTo>
                  <a:cubicBezTo>
                    <a:pt x="255" y="14"/>
                    <a:pt x="264" y="23"/>
                    <a:pt x="264" y="35"/>
                  </a:cubicBezTo>
                  <a:cubicBezTo>
                    <a:pt x="264" y="249"/>
                    <a:pt x="264" y="249"/>
                    <a:pt x="264" y="249"/>
                  </a:cubicBezTo>
                  <a:cubicBezTo>
                    <a:pt x="260" y="246"/>
                    <a:pt x="260" y="246"/>
                    <a:pt x="260" y="246"/>
                  </a:cubicBezTo>
                  <a:cubicBezTo>
                    <a:pt x="250" y="241"/>
                    <a:pt x="238" y="244"/>
                    <a:pt x="232" y="254"/>
                  </a:cubicBezTo>
                  <a:cubicBezTo>
                    <a:pt x="229" y="259"/>
                    <a:pt x="228" y="264"/>
                    <a:pt x="229" y="269"/>
                  </a:cubicBezTo>
                  <a:cubicBezTo>
                    <a:pt x="225" y="270"/>
                    <a:pt x="221" y="273"/>
                    <a:pt x="218" y="278"/>
                  </a:cubicBezTo>
                  <a:cubicBezTo>
                    <a:pt x="215" y="283"/>
                    <a:pt x="215" y="288"/>
                    <a:pt x="216" y="293"/>
                  </a:cubicBezTo>
                  <a:cubicBezTo>
                    <a:pt x="211" y="294"/>
                    <a:pt x="207" y="297"/>
                    <a:pt x="204" y="302"/>
                  </a:cubicBezTo>
                  <a:cubicBezTo>
                    <a:pt x="203" y="304"/>
                    <a:pt x="202" y="306"/>
                    <a:pt x="202" y="309"/>
                  </a:cubicBezTo>
                  <a:cubicBezTo>
                    <a:pt x="181" y="297"/>
                    <a:pt x="181" y="297"/>
                    <a:pt x="181" y="297"/>
                  </a:cubicBezTo>
                  <a:cubicBezTo>
                    <a:pt x="179" y="275"/>
                    <a:pt x="161" y="257"/>
                    <a:pt x="139" y="257"/>
                  </a:cubicBezTo>
                  <a:cubicBezTo>
                    <a:pt x="116" y="257"/>
                    <a:pt x="97" y="276"/>
                    <a:pt x="97" y="299"/>
                  </a:cubicBezTo>
                  <a:cubicBezTo>
                    <a:pt x="97" y="322"/>
                    <a:pt x="116" y="341"/>
                    <a:pt x="139" y="341"/>
                  </a:cubicBezTo>
                  <a:cubicBezTo>
                    <a:pt x="147" y="341"/>
                    <a:pt x="155" y="338"/>
                    <a:pt x="162" y="334"/>
                  </a:cubicBezTo>
                  <a:cubicBezTo>
                    <a:pt x="192" y="352"/>
                    <a:pt x="192" y="352"/>
                    <a:pt x="192" y="352"/>
                  </a:cubicBezTo>
                  <a:cubicBezTo>
                    <a:pt x="191" y="356"/>
                    <a:pt x="191" y="361"/>
                    <a:pt x="192" y="366"/>
                  </a:cubicBezTo>
                  <a:cubicBezTo>
                    <a:pt x="194" y="373"/>
                    <a:pt x="199" y="379"/>
                    <a:pt x="205" y="383"/>
                  </a:cubicBezTo>
                  <a:cubicBezTo>
                    <a:pt x="234" y="400"/>
                    <a:pt x="234" y="400"/>
                    <a:pt x="234" y="400"/>
                  </a:cubicBezTo>
                  <a:cubicBezTo>
                    <a:pt x="237" y="401"/>
                    <a:pt x="239" y="402"/>
                    <a:pt x="242" y="403"/>
                  </a:cubicBezTo>
                  <a:lnTo>
                    <a:pt x="35" y="403"/>
                  </a:lnTo>
                  <a:close/>
                  <a:moveTo>
                    <a:pt x="334" y="401"/>
                  </a:moveTo>
                  <a:cubicBezTo>
                    <a:pt x="321" y="394"/>
                    <a:pt x="321" y="394"/>
                    <a:pt x="321" y="394"/>
                  </a:cubicBezTo>
                  <a:cubicBezTo>
                    <a:pt x="313" y="389"/>
                    <a:pt x="304" y="387"/>
                    <a:pt x="295" y="387"/>
                  </a:cubicBezTo>
                  <a:cubicBezTo>
                    <a:pt x="288" y="387"/>
                    <a:pt x="281" y="388"/>
                    <a:pt x="275" y="390"/>
                  </a:cubicBezTo>
                  <a:cubicBezTo>
                    <a:pt x="264" y="395"/>
                    <a:pt x="252" y="394"/>
                    <a:pt x="241" y="388"/>
                  </a:cubicBezTo>
                  <a:cubicBezTo>
                    <a:pt x="212" y="371"/>
                    <a:pt x="212" y="371"/>
                    <a:pt x="212" y="371"/>
                  </a:cubicBezTo>
                  <a:cubicBezTo>
                    <a:pt x="209" y="369"/>
                    <a:pt x="207" y="366"/>
                    <a:pt x="206" y="363"/>
                  </a:cubicBezTo>
                  <a:cubicBezTo>
                    <a:pt x="205" y="361"/>
                    <a:pt x="205" y="360"/>
                    <a:pt x="205" y="359"/>
                  </a:cubicBezTo>
                  <a:cubicBezTo>
                    <a:pt x="228" y="372"/>
                    <a:pt x="228" y="372"/>
                    <a:pt x="228" y="372"/>
                  </a:cubicBezTo>
                  <a:cubicBezTo>
                    <a:pt x="229" y="373"/>
                    <a:pt x="230" y="373"/>
                    <a:pt x="231" y="373"/>
                  </a:cubicBezTo>
                  <a:cubicBezTo>
                    <a:pt x="234" y="373"/>
                    <a:pt x="236" y="372"/>
                    <a:pt x="237" y="369"/>
                  </a:cubicBezTo>
                  <a:cubicBezTo>
                    <a:pt x="239" y="366"/>
                    <a:pt x="238" y="362"/>
                    <a:pt x="235" y="360"/>
                  </a:cubicBezTo>
                  <a:cubicBezTo>
                    <a:pt x="205" y="343"/>
                    <a:pt x="205" y="343"/>
                    <a:pt x="205" y="343"/>
                  </a:cubicBezTo>
                  <a:cubicBezTo>
                    <a:pt x="156" y="315"/>
                    <a:pt x="156" y="315"/>
                    <a:pt x="156" y="315"/>
                  </a:cubicBezTo>
                  <a:cubicBezTo>
                    <a:pt x="155" y="314"/>
                    <a:pt x="154" y="312"/>
                    <a:pt x="153" y="311"/>
                  </a:cubicBezTo>
                  <a:cubicBezTo>
                    <a:pt x="153" y="309"/>
                    <a:pt x="153" y="307"/>
                    <a:pt x="154" y="305"/>
                  </a:cubicBezTo>
                  <a:cubicBezTo>
                    <a:pt x="155" y="304"/>
                    <a:pt x="156" y="303"/>
                    <a:pt x="158" y="302"/>
                  </a:cubicBezTo>
                  <a:cubicBezTo>
                    <a:pt x="160" y="302"/>
                    <a:pt x="162" y="302"/>
                    <a:pt x="163" y="303"/>
                  </a:cubicBezTo>
                  <a:cubicBezTo>
                    <a:pt x="212" y="331"/>
                    <a:pt x="212" y="331"/>
                    <a:pt x="212" y="331"/>
                  </a:cubicBezTo>
                  <a:cubicBezTo>
                    <a:pt x="212" y="331"/>
                    <a:pt x="212" y="331"/>
                    <a:pt x="212" y="331"/>
                  </a:cubicBezTo>
                  <a:cubicBezTo>
                    <a:pt x="215" y="332"/>
                    <a:pt x="219" y="331"/>
                    <a:pt x="221" y="328"/>
                  </a:cubicBezTo>
                  <a:cubicBezTo>
                    <a:pt x="223" y="325"/>
                    <a:pt x="222" y="320"/>
                    <a:pt x="219" y="319"/>
                  </a:cubicBezTo>
                  <a:cubicBezTo>
                    <a:pt x="215" y="317"/>
                    <a:pt x="214" y="312"/>
                    <a:pt x="216" y="309"/>
                  </a:cubicBezTo>
                  <a:cubicBezTo>
                    <a:pt x="218" y="306"/>
                    <a:pt x="222" y="305"/>
                    <a:pt x="225" y="306"/>
                  </a:cubicBezTo>
                  <a:cubicBezTo>
                    <a:pt x="229" y="308"/>
                    <a:pt x="233" y="307"/>
                    <a:pt x="235" y="304"/>
                  </a:cubicBezTo>
                  <a:cubicBezTo>
                    <a:pt x="236" y="303"/>
                    <a:pt x="236" y="302"/>
                    <a:pt x="236" y="300"/>
                  </a:cubicBezTo>
                  <a:cubicBezTo>
                    <a:pt x="236" y="298"/>
                    <a:pt x="235" y="296"/>
                    <a:pt x="232" y="294"/>
                  </a:cubicBezTo>
                  <a:cubicBezTo>
                    <a:pt x="229" y="293"/>
                    <a:pt x="228" y="288"/>
                    <a:pt x="230" y="285"/>
                  </a:cubicBezTo>
                  <a:cubicBezTo>
                    <a:pt x="232" y="282"/>
                    <a:pt x="236" y="280"/>
                    <a:pt x="239" y="282"/>
                  </a:cubicBezTo>
                  <a:cubicBezTo>
                    <a:pt x="243" y="284"/>
                    <a:pt x="247" y="283"/>
                    <a:pt x="249" y="280"/>
                  </a:cubicBezTo>
                  <a:cubicBezTo>
                    <a:pt x="250" y="279"/>
                    <a:pt x="250" y="278"/>
                    <a:pt x="250" y="276"/>
                  </a:cubicBezTo>
                  <a:cubicBezTo>
                    <a:pt x="250" y="274"/>
                    <a:pt x="249" y="272"/>
                    <a:pt x="246" y="270"/>
                  </a:cubicBezTo>
                  <a:cubicBezTo>
                    <a:pt x="243" y="268"/>
                    <a:pt x="242" y="264"/>
                    <a:pt x="244" y="261"/>
                  </a:cubicBezTo>
                  <a:cubicBezTo>
                    <a:pt x="246" y="258"/>
                    <a:pt x="250" y="256"/>
                    <a:pt x="253" y="258"/>
                  </a:cubicBezTo>
                  <a:cubicBezTo>
                    <a:pt x="294" y="282"/>
                    <a:pt x="294" y="282"/>
                    <a:pt x="294" y="282"/>
                  </a:cubicBezTo>
                  <a:cubicBezTo>
                    <a:pt x="301" y="286"/>
                    <a:pt x="307" y="293"/>
                    <a:pt x="311" y="301"/>
                  </a:cubicBezTo>
                  <a:cubicBezTo>
                    <a:pt x="312" y="304"/>
                    <a:pt x="312" y="304"/>
                    <a:pt x="312" y="304"/>
                  </a:cubicBezTo>
                  <a:cubicBezTo>
                    <a:pt x="316" y="314"/>
                    <a:pt x="324" y="323"/>
                    <a:pt x="334" y="329"/>
                  </a:cubicBezTo>
                  <a:cubicBezTo>
                    <a:pt x="334" y="401"/>
                    <a:pt x="334" y="401"/>
                    <a:pt x="334" y="4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5">
              <a:extLst>
                <a:ext uri="{FF2B5EF4-FFF2-40B4-BE49-F238E27FC236}">
                  <a16:creationId xmlns:a16="http://schemas.microsoft.com/office/drawing/2014/main" id="{A677A76A-0F6D-64C6-4312-0592F42FD56F}"/>
                </a:ext>
              </a:extLst>
            </p:cNvPr>
            <p:cNvSpPr>
              <a:spLocks noEditPoints="1"/>
            </p:cNvSpPr>
            <p:nvPr/>
          </p:nvSpPr>
          <p:spPr bwMode="auto">
            <a:xfrm>
              <a:off x="-1357313" y="4346575"/>
              <a:ext cx="547688" cy="585788"/>
            </a:xfrm>
            <a:custGeom>
              <a:avLst/>
              <a:gdLst>
                <a:gd name="T0" fmla="*/ 194 w 194"/>
                <a:gd name="T1" fmla="*/ 202 h 208"/>
                <a:gd name="T2" fmla="*/ 194 w 194"/>
                <a:gd name="T3" fmla="*/ 174 h 208"/>
                <a:gd name="T4" fmla="*/ 187 w 194"/>
                <a:gd name="T5" fmla="*/ 167 h 208"/>
                <a:gd name="T6" fmla="*/ 174 w 194"/>
                <a:gd name="T7" fmla="*/ 167 h 208"/>
                <a:gd name="T8" fmla="*/ 174 w 194"/>
                <a:gd name="T9" fmla="*/ 97 h 208"/>
                <a:gd name="T10" fmla="*/ 187 w 194"/>
                <a:gd name="T11" fmla="*/ 97 h 208"/>
                <a:gd name="T12" fmla="*/ 194 w 194"/>
                <a:gd name="T13" fmla="*/ 90 h 208"/>
                <a:gd name="T14" fmla="*/ 194 w 194"/>
                <a:gd name="T15" fmla="*/ 69 h 208"/>
                <a:gd name="T16" fmla="*/ 191 w 194"/>
                <a:gd name="T17" fmla="*/ 64 h 208"/>
                <a:gd name="T18" fmla="*/ 101 w 194"/>
                <a:gd name="T19" fmla="*/ 1 h 208"/>
                <a:gd name="T20" fmla="*/ 93 w 194"/>
                <a:gd name="T21" fmla="*/ 1 h 208"/>
                <a:gd name="T22" fmla="*/ 3 w 194"/>
                <a:gd name="T23" fmla="*/ 64 h 208"/>
                <a:gd name="T24" fmla="*/ 0 w 194"/>
                <a:gd name="T25" fmla="*/ 69 h 208"/>
                <a:gd name="T26" fmla="*/ 0 w 194"/>
                <a:gd name="T27" fmla="*/ 90 h 208"/>
                <a:gd name="T28" fmla="*/ 7 w 194"/>
                <a:gd name="T29" fmla="*/ 97 h 208"/>
                <a:gd name="T30" fmla="*/ 21 w 194"/>
                <a:gd name="T31" fmla="*/ 97 h 208"/>
                <a:gd name="T32" fmla="*/ 21 w 194"/>
                <a:gd name="T33" fmla="*/ 167 h 208"/>
                <a:gd name="T34" fmla="*/ 7 w 194"/>
                <a:gd name="T35" fmla="*/ 167 h 208"/>
                <a:gd name="T36" fmla="*/ 0 w 194"/>
                <a:gd name="T37" fmla="*/ 174 h 208"/>
                <a:gd name="T38" fmla="*/ 0 w 194"/>
                <a:gd name="T39" fmla="*/ 202 h 208"/>
                <a:gd name="T40" fmla="*/ 7 w 194"/>
                <a:gd name="T41" fmla="*/ 208 h 208"/>
                <a:gd name="T42" fmla="*/ 187 w 194"/>
                <a:gd name="T43" fmla="*/ 208 h 208"/>
                <a:gd name="T44" fmla="*/ 194 w 194"/>
                <a:gd name="T45" fmla="*/ 202 h 208"/>
                <a:gd name="T46" fmla="*/ 76 w 194"/>
                <a:gd name="T47" fmla="*/ 167 h 208"/>
                <a:gd name="T48" fmla="*/ 62 w 194"/>
                <a:gd name="T49" fmla="*/ 167 h 208"/>
                <a:gd name="T50" fmla="*/ 62 w 194"/>
                <a:gd name="T51" fmla="*/ 97 h 208"/>
                <a:gd name="T52" fmla="*/ 76 w 194"/>
                <a:gd name="T53" fmla="*/ 97 h 208"/>
                <a:gd name="T54" fmla="*/ 76 w 194"/>
                <a:gd name="T55" fmla="*/ 167 h 208"/>
                <a:gd name="T56" fmla="*/ 97 w 194"/>
                <a:gd name="T57" fmla="*/ 76 h 208"/>
                <a:gd name="T58" fmla="*/ 76 w 194"/>
                <a:gd name="T59" fmla="*/ 56 h 208"/>
                <a:gd name="T60" fmla="*/ 97 w 194"/>
                <a:gd name="T61" fmla="*/ 35 h 208"/>
                <a:gd name="T62" fmla="*/ 118 w 194"/>
                <a:gd name="T63" fmla="*/ 56 h 208"/>
                <a:gd name="T64" fmla="*/ 97 w 194"/>
                <a:gd name="T65" fmla="*/ 76 h 208"/>
                <a:gd name="T66" fmla="*/ 132 w 194"/>
                <a:gd name="T67" fmla="*/ 167 h 208"/>
                <a:gd name="T68" fmla="*/ 118 w 194"/>
                <a:gd name="T69" fmla="*/ 167 h 208"/>
                <a:gd name="T70" fmla="*/ 118 w 194"/>
                <a:gd name="T71" fmla="*/ 97 h 208"/>
                <a:gd name="T72" fmla="*/ 132 w 194"/>
                <a:gd name="T73" fmla="*/ 97 h 208"/>
                <a:gd name="T74" fmla="*/ 132 w 194"/>
                <a:gd name="T75" fmla="*/ 16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4" h="208">
                  <a:moveTo>
                    <a:pt x="194" y="202"/>
                  </a:moveTo>
                  <a:cubicBezTo>
                    <a:pt x="194" y="174"/>
                    <a:pt x="194" y="174"/>
                    <a:pt x="194" y="174"/>
                  </a:cubicBezTo>
                  <a:cubicBezTo>
                    <a:pt x="194" y="170"/>
                    <a:pt x="191" y="167"/>
                    <a:pt x="187" y="167"/>
                  </a:cubicBezTo>
                  <a:cubicBezTo>
                    <a:pt x="174" y="167"/>
                    <a:pt x="174" y="167"/>
                    <a:pt x="174" y="167"/>
                  </a:cubicBezTo>
                  <a:cubicBezTo>
                    <a:pt x="174" y="97"/>
                    <a:pt x="174" y="97"/>
                    <a:pt x="174" y="97"/>
                  </a:cubicBezTo>
                  <a:cubicBezTo>
                    <a:pt x="187" y="97"/>
                    <a:pt x="187" y="97"/>
                    <a:pt x="187" y="97"/>
                  </a:cubicBezTo>
                  <a:cubicBezTo>
                    <a:pt x="191" y="97"/>
                    <a:pt x="194" y="94"/>
                    <a:pt x="194" y="90"/>
                  </a:cubicBezTo>
                  <a:cubicBezTo>
                    <a:pt x="194" y="69"/>
                    <a:pt x="194" y="69"/>
                    <a:pt x="194" y="69"/>
                  </a:cubicBezTo>
                  <a:cubicBezTo>
                    <a:pt x="194" y="67"/>
                    <a:pt x="193" y="65"/>
                    <a:pt x="191" y="64"/>
                  </a:cubicBezTo>
                  <a:cubicBezTo>
                    <a:pt x="101" y="1"/>
                    <a:pt x="101" y="1"/>
                    <a:pt x="101" y="1"/>
                  </a:cubicBezTo>
                  <a:cubicBezTo>
                    <a:pt x="99" y="0"/>
                    <a:pt x="96" y="0"/>
                    <a:pt x="93" y="1"/>
                  </a:cubicBezTo>
                  <a:cubicBezTo>
                    <a:pt x="3" y="64"/>
                    <a:pt x="3" y="64"/>
                    <a:pt x="3" y="64"/>
                  </a:cubicBezTo>
                  <a:cubicBezTo>
                    <a:pt x="1" y="65"/>
                    <a:pt x="0" y="67"/>
                    <a:pt x="0" y="69"/>
                  </a:cubicBezTo>
                  <a:cubicBezTo>
                    <a:pt x="0" y="90"/>
                    <a:pt x="0" y="90"/>
                    <a:pt x="0" y="90"/>
                  </a:cubicBezTo>
                  <a:cubicBezTo>
                    <a:pt x="0" y="94"/>
                    <a:pt x="3" y="97"/>
                    <a:pt x="7" y="97"/>
                  </a:cubicBezTo>
                  <a:cubicBezTo>
                    <a:pt x="21" y="97"/>
                    <a:pt x="21" y="97"/>
                    <a:pt x="21" y="97"/>
                  </a:cubicBezTo>
                  <a:cubicBezTo>
                    <a:pt x="21" y="167"/>
                    <a:pt x="21" y="167"/>
                    <a:pt x="21" y="167"/>
                  </a:cubicBezTo>
                  <a:cubicBezTo>
                    <a:pt x="7" y="167"/>
                    <a:pt x="7" y="167"/>
                    <a:pt x="7" y="167"/>
                  </a:cubicBezTo>
                  <a:cubicBezTo>
                    <a:pt x="3" y="167"/>
                    <a:pt x="0" y="170"/>
                    <a:pt x="0" y="174"/>
                  </a:cubicBezTo>
                  <a:cubicBezTo>
                    <a:pt x="0" y="202"/>
                    <a:pt x="0" y="202"/>
                    <a:pt x="0" y="202"/>
                  </a:cubicBezTo>
                  <a:cubicBezTo>
                    <a:pt x="0" y="205"/>
                    <a:pt x="3" y="208"/>
                    <a:pt x="7" y="208"/>
                  </a:cubicBezTo>
                  <a:cubicBezTo>
                    <a:pt x="187" y="208"/>
                    <a:pt x="187" y="208"/>
                    <a:pt x="187" y="208"/>
                  </a:cubicBezTo>
                  <a:cubicBezTo>
                    <a:pt x="191" y="208"/>
                    <a:pt x="194" y="205"/>
                    <a:pt x="194" y="202"/>
                  </a:cubicBezTo>
                  <a:close/>
                  <a:moveTo>
                    <a:pt x="76" y="167"/>
                  </a:moveTo>
                  <a:cubicBezTo>
                    <a:pt x="62" y="167"/>
                    <a:pt x="62" y="167"/>
                    <a:pt x="62" y="167"/>
                  </a:cubicBezTo>
                  <a:cubicBezTo>
                    <a:pt x="62" y="97"/>
                    <a:pt x="62" y="97"/>
                    <a:pt x="62" y="97"/>
                  </a:cubicBezTo>
                  <a:cubicBezTo>
                    <a:pt x="76" y="97"/>
                    <a:pt x="76" y="97"/>
                    <a:pt x="76" y="97"/>
                  </a:cubicBezTo>
                  <a:lnTo>
                    <a:pt x="76" y="167"/>
                  </a:lnTo>
                  <a:close/>
                  <a:moveTo>
                    <a:pt x="97" y="76"/>
                  </a:moveTo>
                  <a:cubicBezTo>
                    <a:pt x="86" y="76"/>
                    <a:pt x="76" y="67"/>
                    <a:pt x="76" y="56"/>
                  </a:cubicBezTo>
                  <a:cubicBezTo>
                    <a:pt x="76" y="44"/>
                    <a:pt x="86" y="35"/>
                    <a:pt x="97" y="35"/>
                  </a:cubicBezTo>
                  <a:cubicBezTo>
                    <a:pt x="109" y="35"/>
                    <a:pt x="118" y="44"/>
                    <a:pt x="118" y="56"/>
                  </a:cubicBezTo>
                  <a:cubicBezTo>
                    <a:pt x="118" y="67"/>
                    <a:pt x="109" y="76"/>
                    <a:pt x="97" y="76"/>
                  </a:cubicBezTo>
                  <a:close/>
                  <a:moveTo>
                    <a:pt x="132" y="167"/>
                  </a:moveTo>
                  <a:cubicBezTo>
                    <a:pt x="118" y="167"/>
                    <a:pt x="118" y="167"/>
                    <a:pt x="118" y="167"/>
                  </a:cubicBezTo>
                  <a:cubicBezTo>
                    <a:pt x="118" y="97"/>
                    <a:pt x="118" y="97"/>
                    <a:pt x="118" y="97"/>
                  </a:cubicBezTo>
                  <a:cubicBezTo>
                    <a:pt x="132" y="97"/>
                    <a:pt x="132" y="97"/>
                    <a:pt x="132" y="97"/>
                  </a:cubicBezTo>
                  <a:lnTo>
                    <a:pt x="132"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26">
              <a:extLst>
                <a:ext uri="{FF2B5EF4-FFF2-40B4-BE49-F238E27FC236}">
                  <a16:creationId xmlns:a16="http://schemas.microsoft.com/office/drawing/2014/main" id="{9A574474-4C2A-79D2-9D25-C215453B019E}"/>
                </a:ext>
              </a:extLst>
            </p:cNvPr>
            <p:cNvSpPr>
              <a:spLocks noChangeArrowheads="1"/>
            </p:cNvSpPr>
            <p:nvPr/>
          </p:nvSpPr>
          <p:spPr bwMode="auto">
            <a:xfrm>
              <a:off x="-1397001" y="4327525"/>
              <a:ext cx="39688" cy="396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27">
              <a:extLst>
                <a:ext uri="{FF2B5EF4-FFF2-40B4-BE49-F238E27FC236}">
                  <a16:creationId xmlns:a16="http://schemas.microsoft.com/office/drawing/2014/main" id="{4D6C9911-C4E6-F473-093E-328EFF4F771C}"/>
                </a:ext>
              </a:extLst>
            </p:cNvPr>
            <p:cNvSpPr>
              <a:spLocks noChangeArrowheads="1"/>
            </p:cNvSpPr>
            <p:nvPr/>
          </p:nvSpPr>
          <p:spPr bwMode="auto">
            <a:xfrm>
              <a:off x="-1317626" y="4327525"/>
              <a:ext cx="39688" cy="396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8">
              <a:extLst>
                <a:ext uri="{FF2B5EF4-FFF2-40B4-BE49-F238E27FC236}">
                  <a16:creationId xmlns:a16="http://schemas.microsoft.com/office/drawing/2014/main" id="{117C9BC9-4639-473D-C9F9-C0FB22D51B2B}"/>
                </a:ext>
              </a:extLst>
            </p:cNvPr>
            <p:cNvSpPr>
              <a:spLocks/>
            </p:cNvSpPr>
            <p:nvPr/>
          </p:nvSpPr>
          <p:spPr bwMode="auto">
            <a:xfrm>
              <a:off x="-1201738" y="5267325"/>
              <a:ext cx="236538" cy="39688"/>
            </a:xfrm>
            <a:custGeom>
              <a:avLst/>
              <a:gdLst>
                <a:gd name="T0" fmla="*/ 77 w 84"/>
                <a:gd name="T1" fmla="*/ 0 h 14"/>
                <a:gd name="T2" fmla="*/ 7 w 84"/>
                <a:gd name="T3" fmla="*/ 0 h 14"/>
                <a:gd name="T4" fmla="*/ 0 w 84"/>
                <a:gd name="T5" fmla="*/ 7 h 14"/>
                <a:gd name="T6" fmla="*/ 7 w 84"/>
                <a:gd name="T7" fmla="*/ 14 h 14"/>
                <a:gd name="T8" fmla="*/ 77 w 84"/>
                <a:gd name="T9" fmla="*/ 14 h 14"/>
                <a:gd name="T10" fmla="*/ 84 w 84"/>
                <a:gd name="T11" fmla="*/ 7 h 14"/>
                <a:gd name="T12" fmla="*/ 77 w 8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84" h="14">
                  <a:moveTo>
                    <a:pt x="77" y="0"/>
                  </a:moveTo>
                  <a:cubicBezTo>
                    <a:pt x="7" y="0"/>
                    <a:pt x="7" y="0"/>
                    <a:pt x="7" y="0"/>
                  </a:cubicBezTo>
                  <a:cubicBezTo>
                    <a:pt x="4" y="0"/>
                    <a:pt x="0" y="3"/>
                    <a:pt x="0" y="7"/>
                  </a:cubicBezTo>
                  <a:cubicBezTo>
                    <a:pt x="0" y="10"/>
                    <a:pt x="4" y="14"/>
                    <a:pt x="7" y="14"/>
                  </a:cubicBezTo>
                  <a:cubicBezTo>
                    <a:pt x="77" y="14"/>
                    <a:pt x="77" y="14"/>
                    <a:pt x="77" y="14"/>
                  </a:cubicBezTo>
                  <a:cubicBezTo>
                    <a:pt x="81" y="14"/>
                    <a:pt x="84" y="10"/>
                    <a:pt x="84" y="7"/>
                  </a:cubicBezTo>
                  <a:cubicBezTo>
                    <a:pt x="84" y="3"/>
                    <a:pt x="81" y="0"/>
                    <a:pt x="7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 name="Group 54">
            <a:extLst>
              <a:ext uri="{FF2B5EF4-FFF2-40B4-BE49-F238E27FC236}">
                <a16:creationId xmlns:a16="http://schemas.microsoft.com/office/drawing/2014/main" id="{B5B7F0ED-7F16-B6DE-7AEC-ACB8ADFA2F77}"/>
              </a:ext>
            </a:extLst>
          </p:cNvPr>
          <p:cNvGrpSpPr/>
          <p:nvPr/>
        </p:nvGrpSpPr>
        <p:grpSpPr>
          <a:xfrm>
            <a:off x="1027521" y="2108282"/>
            <a:ext cx="900012" cy="898768"/>
            <a:chOff x="-1558926" y="5707063"/>
            <a:chExt cx="1149350" cy="1147762"/>
          </a:xfrm>
          <a:solidFill>
            <a:schemeClr val="bg1">
              <a:lumMod val="95000"/>
            </a:schemeClr>
          </a:solidFill>
        </p:grpSpPr>
        <p:sp>
          <p:nvSpPr>
            <p:cNvPr id="47" name="Freeform 29">
              <a:extLst>
                <a:ext uri="{FF2B5EF4-FFF2-40B4-BE49-F238E27FC236}">
                  <a16:creationId xmlns:a16="http://schemas.microsoft.com/office/drawing/2014/main" id="{9022CF33-CBCE-67A3-C69F-8C6020956B8E}"/>
                </a:ext>
              </a:extLst>
            </p:cNvPr>
            <p:cNvSpPr>
              <a:spLocks/>
            </p:cNvSpPr>
            <p:nvPr/>
          </p:nvSpPr>
          <p:spPr bwMode="auto">
            <a:xfrm>
              <a:off x="-777876" y="6053138"/>
              <a:ext cx="368300" cy="461963"/>
            </a:xfrm>
            <a:custGeom>
              <a:avLst/>
              <a:gdLst>
                <a:gd name="T0" fmla="*/ 123 w 130"/>
                <a:gd name="T1" fmla="*/ 67 h 164"/>
                <a:gd name="T2" fmla="*/ 57 w 130"/>
                <a:gd name="T3" fmla="*/ 9 h 164"/>
                <a:gd name="T4" fmla="*/ 27 w 130"/>
                <a:gd name="T5" fmla="*/ 8 h 164"/>
                <a:gd name="T6" fmla="*/ 25 w 130"/>
                <a:gd name="T7" fmla="*/ 14 h 164"/>
                <a:gd name="T8" fmla="*/ 25 w 130"/>
                <a:gd name="T9" fmla="*/ 39 h 164"/>
                <a:gd name="T10" fmla="*/ 0 w 130"/>
                <a:gd name="T11" fmla="*/ 41 h 164"/>
                <a:gd name="T12" fmla="*/ 11 w 130"/>
                <a:gd name="T13" fmla="*/ 82 h 164"/>
                <a:gd name="T14" fmla="*/ 0 w 130"/>
                <a:gd name="T15" fmla="*/ 124 h 164"/>
                <a:gd name="T16" fmla="*/ 25 w 130"/>
                <a:gd name="T17" fmla="*/ 126 h 164"/>
                <a:gd name="T18" fmla="*/ 25 w 130"/>
                <a:gd name="T19" fmla="*/ 151 h 164"/>
                <a:gd name="T20" fmla="*/ 27 w 130"/>
                <a:gd name="T21" fmla="*/ 157 h 164"/>
                <a:gd name="T22" fmla="*/ 57 w 130"/>
                <a:gd name="T23" fmla="*/ 156 h 164"/>
                <a:gd name="T24" fmla="*/ 124 w 130"/>
                <a:gd name="T25" fmla="*/ 97 h 164"/>
                <a:gd name="T26" fmla="*/ 130 w 130"/>
                <a:gd name="T27" fmla="*/ 82 h 164"/>
                <a:gd name="T28" fmla="*/ 123 w 130"/>
                <a:gd name="T29" fmla="*/ 6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64">
                  <a:moveTo>
                    <a:pt x="123" y="67"/>
                  </a:moveTo>
                  <a:cubicBezTo>
                    <a:pt x="57" y="9"/>
                    <a:pt x="57" y="9"/>
                    <a:pt x="57" y="9"/>
                  </a:cubicBezTo>
                  <a:cubicBezTo>
                    <a:pt x="49" y="0"/>
                    <a:pt x="36" y="0"/>
                    <a:pt x="27" y="8"/>
                  </a:cubicBezTo>
                  <a:cubicBezTo>
                    <a:pt x="26" y="9"/>
                    <a:pt x="25" y="11"/>
                    <a:pt x="25" y="14"/>
                  </a:cubicBezTo>
                  <a:cubicBezTo>
                    <a:pt x="25" y="39"/>
                    <a:pt x="25" y="39"/>
                    <a:pt x="25" y="39"/>
                  </a:cubicBezTo>
                  <a:cubicBezTo>
                    <a:pt x="0" y="41"/>
                    <a:pt x="0" y="41"/>
                    <a:pt x="0" y="41"/>
                  </a:cubicBezTo>
                  <a:cubicBezTo>
                    <a:pt x="7" y="53"/>
                    <a:pt x="11" y="67"/>
                    <a:pt x="11" y="82"/>
                  </a:cubicBezTo>
                  <a:cubicBezTo>
                    <a:pt x="11" y="97"/>
                    <a:pt x="7" y="111"/>
                    <a:pt x="0" y="124"/>
                  </a:cubicBezTo>
                  <a:cubicBezTo>
                    <a:pt x="25" y="126"/>
                    <a:pt x="25" y="126"/>
                    <a:pt x="25" y="126"/>
                  </a:cubicBezTo>
                  <a:cubicBezTo>
                    <a:pt x="25" y="151"/>
                    <a:pt x="25" y="151"/>
                    <a:pt x="25" y="151"/>
                  </a:cubicBezTo>
                  <a:cubicBezTo>
                    <a:pt x="25" y="153"/>
                    <a:pt x="26" y="155"/>
                    <a:pt x="27" y="157"/>
                  </a:cubicBezTo>
                  <a:cubicBezTo>
                    <a:pt x="36" y="164"/>
                    <a:pt x="50" y="163"/>
                    <a:pt x="57" y="156"/>
                  </a:cubicBezTo>
                  <a:cubicBezTo>
                    <a:pt x="124" y="97"/>
                    <a:pt x="124" y="97"/>
                    <a:pt x="124" y="97"/>
                  </a:cubicBezTo>
                  <a:cubicBezTo>
                    <a:pt x="128" y="93"/>
                    <a:pt x="130" y="88"/>
                    <a:pt x="130" y="82"/>
                  </a:cubicBezTo>
                  <a:cubicBezTo>
                    <a:pt x="130" y="76"/>
                    <a:pt x="128" y="71"/>
                    <a:pt x="123"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0">
              <a:extLst>
                <a:ext uri="{FF2B5EF4-FFF2-40B4-BE49-F238E27FC236}">
                  <a16:creationId xmlns:a16="http://schemas.microsoft.com/office/drawing/2014/main" id="{BFCAA1D2-A1EB-0776-E14E-BEA8A966CB2F}"/>
                </a:ext>
              </a:extLst>
            </p:cNvPr>
            <p:cNvSpPr>
              <a:spLocks/>
            </p:cNvSpPr>
            <p:nvPr/>
          </p:nvSpPr>
          <p:spPr bwMode="auto">
            <a:xfrm>
              <a:off x="-1216026" y="5707063"/>
              <a:ext cx="458788" cy="371475"/>
            </a:xfrm>
            <a:custGeom>
              <a:avLst/>
              <a:gdLst>
                <a:gd name="T0" fmla="*/ 13 w 162"/>
                <a:gd name="T1" fmla="*/ 107 h 132"/>
                <a:gd name="T2" fmla="*/ 38 w 162"/>
                <a:gd name="T3" fmla="*/ 107 h 132"/>
                <a:gd name="T4" fmla="*/ 40 w 162"/>
                <a:gd name="T5" fmla="*/ 132 h 132"/>
                <a:gd name="T6" fmla="*/ 82 w 162"/>
                <a:gd name="T7" fmla="*/ 121 h 132"/>
                <a:gd name="T8" fmla="*/ 123 w 162"/>
                <a:gd name="T9" fmla="*/ 132 h 132"/>
                <a:gd name="T10" fmla="*/ 125 w 162"/>
                <a:gd name="T11" fmla="*/ 107 h 132"/>
                <a:gd name="T12" fmla="*/ 150 w 162"/>
                <a:gd name="T13" fmla="*/ 107 h 132"/>
                <a:gd name="T14" fmla="*/ 156 w 162"/>
                <a:gd name="T15" fmla="*/ 105 h 132"/>
                <a:gd name="T16" fmla="*/ 162 w 162"/>
                <a:gd name="T17" fmla="*/ 90 h 132"/>
                <a:gd name="T18" fmla="*/ 156 w 162"/>
                <a:gd name="T19" fmla="*/ 75 h 132"/>
                <a:gd name="T20" fmla="*/ 98 w 162"/>
                <a:gd name="T21" fmla="*/ 8 h 132"/>
                <a:gd name="T22" fmla="*/ 66 w 162"/>
                <a:gd name="T23" fmla="*/ 9 h 132"/>
                <a:gd name="T24" fmla="*/ 9 w 162"/>
                <a:gd name="T25" fmla="*/ 75 h 132"/>
                <a:gd name="T26" fmla="*/ 8 w 162"/>
                <a:gd name="T27" fmla="*/ 105 h 132"/>
                <a:gd name="T28" fmla="*/ 13 w 162"/>
                <a:gd name="T29" fmla="*/ 10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132">
                  <a:moveTo>
                    <a:pt x="13" y="107"/>
                  </a:moveTo>
                  <a:cubicBezTo>
                    <a:pt x="38" y="107"/>
                    <a:pt x="38" y="107"/>
                    <a:pt x="38" y="107"/>
                  </a:cubicBezTo>
                  <a:cubicBezTo>
                    <a:pt x="40" y="132"/>
                    <a:pt x="40" y="132"/>
                    <a:pt x="40" y="132"/>
                  </a:cubicBezTo>
                  <a:cubicBezTo>
                    <a:pt x="53" y="126"/>
                    <a:pt x="67" y="121"/>
                    <a:pt x="82" y="121"/>
                  </a:cubicBezTo>
                  <a:cubicBezTo>
                    <a:pt x="97" y="121"/>
                    <a:pt x="111" y="126"/>
                    <a:pt x="123" y="132"/>
                  </a:cubicBezTo>
                  <a:cubicBezTo>
                    <a:pt x="125" y="107"/>
                    <a:pt x="125" y="107"/>
                    <a:pt x="125" y="107"/>
                  </a:cubicBezTo>
                  <a:cubicBezTo>
                    <a:pt x="150" y="107"/>
                    <a:pt x="150" y="107"/>
                    <a:pt x="150" y="107"/>
                  </a:cubicBezTo>
                  <a:cubicBezTo>
                    <a:pt x="153" y="107"/>
                    <a:pt x="155" y="107"/>
                    <a:pt x="156" y="105"/>
                  </a:cubicBezTo>
                  <a:cubicBezTo>
                    <a:pt x="160" y="101"/>
                    <a:pt x="162" y="96"/>
                    <a:pt x="162" y="90"/>
                  </a:cubicBezTo>
                  <a:cubicBezTo>
                    <a:pt x="162" y="85"/>
                    <a:pt x="160" y="79"/>
                    <a:pt x="156" y="75"/>
                  </a:cubicBezTo>
                  <a:cubicBezTo>
                    <a:pt x="98" y="8"/>
                    <a:pt x="98" y="8"/>
                    <a:pt x="98" y="8"/>
                  </a:cubicBezTo>
                  <a:cubicBezTo>
                    <a:pt x="90" y="0"/>
                    <a:pt x="75" y="0"/>
                    <a:pt x="66" y="9"/>
                  </a:cubicBezTo>
                  <a:cubicBezTo>
                    <a:pt x="9" y="75"/>
                    <a:pt x="9" y="75"/>
                    <a:pt x="9" y="75"/>
                  </a:cubicBezTo>
                  <a:cubicBezTo>
                    <a:pt x="1" y="83"/>
                    <a:pt x="0" y="96"/>
                    <a:pt x="8" y="105"/>
                  </a:cubicBezTo>
                  <a:cubicBezTo>
                    <a:pt x="9" y="106"/>
                    <a:pt x="11" y="107"/>
                    <a:pt x="13"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1">
              <a:extLst>
                <a:ext uri="{FF2B5EF4-FFF2-40B4-BE49-F238E27FC236}">
                  <a16:creationId xmlns:a16="http://schemas.microsoft.com/office/drawing/2014/main" id="{4FB45AE6-E2C6-6946-6E41-DABD213ACC73}"/>
                </a:ext>
              </a:extLst>
            </p:cNvPr>
            <p:cNvSpPr>
              <a:spLocks/>
            </p:cNvSpPr>
            <p:nvPr/>
          </p:nvSpPr>
          <p:spPr bwMode="auto">
            <a:xfrm>
              <a:off x="-1558926" y="6053138"/>
              <a:ext cx="368300" cy="461963"/>
            </a:xfrm>
            <a:custGeom>
              <a:avLst/>
              <a:gdLst>
                <a:gd name="T0" fmla="*/ 119 w 130"/>
                <a:gd name="T1" fmla="*/ 82 h 164"/>
                <a:gd name="T2" fmla="*/ 130 w 130"/>
                <a:gd name="T3" fmla="*/ 41 h 164"/>
                <a:gd name="T4" fmla="*/ 105 w 130"/>
                <a:gd name="T5" fmla="*/ 39 h 164"/>
                <a:gd name="T6" fmla="*/ 105 w 130"/>
                <a:gd name="T7" fmla="*/ 14 h 164"/>
                <a:gd name="T8" fmla="*/ 103 w 130"/>
                <a:gd name="T9" fmla="*/ 8 h 164"/>
                <a:gd name="T10" fmla="*/ 73 w 130"/>
                <a:gd name="T11" fmla="*/ 9 h 164"/>
                <a:gd name="T12" fmla="*/ 6 w 130"/>
                <a:gd name="T13" fmla="*/ 67 h 164"/>
                <a:gd name="T14" fmla="*/ 0 w 130"/>
                <a:gd name="T15" fmla="*/ 82 h 164"/>
                <a:gd name="T16" fmla="*/ 6 w 130"/>
                <a:gd name="T17" fmla="*/ 98 h 164"/>
                <a:gd name="T18" fmla="*/ 73 w 130"/>
                <a:gd name="T19" fmla="*/ 155 h 164"/>
                <a:gd name="T20" fmla="*/ 103 w 130"/>
                <a:gd name="T21" fmla="*/ 157 h 164"/>
                <a:gd name="T22" fmla="*/ 105 w 130"/>
                <a:gd name="T23" fmla="*/ 151 h 164"/>
                <a:gd name="T24" fmla="*/ 105 w 130"/>
                <a:gd name="T25" fmla="*/ 126 h 164"/>
                <a:gd name="T26" fmla="*/ 130 w 130"/>
                <a:gd name="T27" fmla="*/ 124 h 164"/>
                <a:gd name="T28" fmla="*/ 119 w 130"/>
                <a:gd name="T29"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64">
                  <a:moveTo>
                    <a:pt x="119" y="82"/>
                  </a:moveTo>
                  <a:cubicBezTo>
                    <a:pt x="119" y="67"/>
                    <a:pt x="123" y="53"/>
                    <a:pt x="130" y="41"/>
                  </a:cubicBezTo>
                  <a:cubicBezTo>
                    <a:pt x="105" y="39"/>
                    <a:pt x="105" y="39"/>
                    <a:pt x="105" y="39"/>
                  </a:cubicBezTo>
                  <a:cubicBezTo>
                    <a:pt x="105" y="14"/>
                    <a:pt x="105" y="14"/>
                    <a:pt x="105" y="14"/>
                  </a:cubicBezTo>
                  <a:cubicBezTo>
                    <a:pt x="105" y="11"/>
                    <a:pt x="104" y="9"/>
                    <a:pt x="103" y="8"/>
                  </a:cubicBezTo>
                  <a:cubicBezTo>
                    <a:pt x="94" y="0"/>
                    <a:pt x="80" y="1"/>
                    <a:pt x="73" y="9"/>
                  </a:cubicBezTo>
                  <a:cubicBezTo>
                    <a:pt x="6" y="67"/>
                    <a:pt x="6" y="67"/>
                    <a:pt x="6" y="67"/>
                  </a:cubicBezTo>
                  <a:cubicBezTo>
                    <a:pt x="2" y="71"/>
                    <a:pt x="0" y="76"/>
                    <a:pt x="0" y="82"/>
                  </a:cubicBezTo>
                  <a:cubicBezTo>
                    <a:pt x="0" y="88"/>
                    <a:pt x="2" y="94"/>
                    <a:pt x="6" y="98"/>
                  </a:cubicBezTo>
                  <a:cubicBezTo>
                    <a:pt x="73" y="155"/>
                    <a:pt x="73" y="155"/>
                    <a:pt x="73" y="155"/>
                  </a:cubicBezTo>
                  <a:cubicBezTo>
                    <a:pt x="81" y="163"/>
                    <a:pt x="94" y="164"/>
                    <a:pt x="103" y="157"/>
                  </a:cubicBezTo>
                  <a:cubicBezTo>
                    <a:pt x="104" y="155"/>
                    <a:pt x="105" y="153"/>
                    <a:pt x="105" y="151"/>
                  </a:cubicBezTo>
                  <a:cubicBezTo>
                    <a:pt x="105" y="126"/>
                    <a:pt x="105" y="126"/>
                    <a:pt x="105" y="126"/>
                  </a:cubicBezTo>
                  <a:cubicBezTo>
                    <a:pt x="130" y="124"/>
                    <a:pt x="130" y="124"/>
                    <a:pt x="130" y="124"/>
                  </a:cubicBezTo>
                  <a:cubicBezTo>
                    <a:pt x="123" y="111"/>
                    <a:pt x="119" y="97"/>
                    <a:pt x="119"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2">
              <a:extLst>
                <a:ext uri="{FF2B5EF4-FFF2-40B4-BE49-F238E27FC236}">
                  <a16:creationId xmlns:a16="http://schemas.microsoft.com/office/drawing/2014/main" id="{5F696869-537E-997F-17A5-CE67356F407B}"/>
                </a:ext>
              </a:extLst>
            </p:cNvPr>
            <p:cNvSpPr>
              <a:spLocks/>
            </p:cNvSpPr>
            <p:nvPr/>
          </p:nvSpPr>
          <p:spPr bwMode="auto">
            <a:xfrm>
              <a:off x="-1211263" y="6489700"/>
              <a:ext cx="450850" cy="365125"/>
            </a:xfrm>
            <a:custGeom>
              <a:avLst/>
              <a:gdLst>
                <a:gd name="T0" fmla="*/ 148 w 159"/>
                <a:gd name="T1" fmla="*/ 25 h 130"/>
                <a:gd name="T2" fmla="*/ 123 w 159"/>
                <a:gd name="T3" fmla="*/ 25 h 130"/>
                <a:gd name="T4" fmla="*/ 121 w 159"/>
                <a:gd name="T5" fmla="*/ 0 h 130"/>
                <a:gd name="T6" fmla="*/ 80 w 159"/>
                <a:gd name="T7" fmla="*/ 11 h 130"/>
                <a:gd name="T8" fmla="*/ 38 w 159"/>
                <a:gd name="T9" fmla="*/ 0 h 130"/>
                <a:gd name="T10" fmla="*/ 36 w 159"/>
                <a:gd name="T11" fmla="*/ 25 h 130"/>
                <a:gd name="T12" fmla="*/ 11 w 159"/>
                <a:gd name="T13" fmla="*/ 25 h 130"/>
                <a:gd name="T14" fmla="*/ 5 w 159"/>
                <a:gd name="T15" fmla="*/ 27 h 130"/>
                <a:gd name="T16" fmla="*/ 0 w 159"/>
                <a:gd name="T17" fmla="*/ 42 h 130"/>
                <a:gd name="T18" fmla="*/ 6 w 159"/>
                <a:gd name="T19" fmla="*/ 57 h 130"/>
                <a:gd name="T20" fmla="*/ 64 w 159"/>
                <a:gd name="T21" fmla="*/ 124 h 130"/>
                <a:gd name="T22" fmla="*/ 80 w 159"/>
                <a:gd name="T23" fmla="*/ 130 h 130"/>
                <a:gd name="T24" fmla="*/ 96 w 159"/>
                <a:gd name="T25" fmla="*/ 123 h 130"/>
                <a:gd name="T26" fmla="*/ 153 w 159"/>
                <a:gd name="T27" fmla="*/ 57 h 130"/>
                <a:gd name="T28" fmla="*/ 159 w 159"/>
                <a:gd name="T29" fmla="*/ 41 h 130"/>
                <a:gd name="T30" fmla="*/ 154 w 159"/>
                <a:gd name="T31" fmla="*/ 27 h 130"/>
                <a:gd name="T32" fmla="*/ 148 w 159"/>
                <a:gd name="T33" fmla="*/ 2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130">
                  <a:moveTo>
                    <a:pt x="148" y="25"/>
                  </a:moveTo>
                  <a:cubicBezTo>
                    <a:pt x="123" y="25"/>
                    <a:pt x="123" y="25"/>
                    <a:pt x="123" y="25"/>
                  </a:cubicBezTo>
                  <a:cubicBezTo>
                    <a:pt x="121" y="0"/>
                    <a:pt x="121" y="0"/>
                    <a:pt x="121" y="0"/>
                  </a:cubicBezTo>
                  <a:cubicBezTo>
                    <a:pt x="109" y="7"/>
                    <a:pt x="95" y="11"/>
                    <a:pt x="80" y="11"/>
                  </a:cubicBezTo>
                  <a:cubicBezTo>
                    <a:pt x="65" y="11"/>
                    <a:pt x="51" y="7"/>
                    <a:pt x="38" y="0"/>
                  </a:cubicBezTo>
                  <a:cubicBezTo>
                    <a:pt x="36" y="25"/>
                    <a:pt x="36" y="25"/>
                    <a:pt x="36" y="25"/>
                  </a:cubicBezTo>
                  <a:cubicBezTo>
                    <a:pt x="11" y="25"/>
                    <a:pt x="11" y="25"/>
                    <a:pt x="11" y="25"/>
                  </a:cubicBezTo>
                  <a:cubicBezTo>
                    <a:pt x="9" y="25"/>
                    <a:pt x="7" y="26"/>
                    <a:pt x="5" y="27"/>
                  </a:cubicBezTo>
                  <a:cubicBezTo>
                    <a:pt x="2" y="31"/>
                    <a:pt x="0" y="37"/>
                    <a:pt x="0" y="42"/>
                  </a:cubicBezTo>
                  <a:cubicBezTo>
                    <a:pt x="0" y="48"/>
                    <a:pt x="2" y="53"/>
                    <a:pt x="6" y="57"/>
                  </a:cubicBezTo>
                  <a:cubicBezTo>
                    <a:pt x="64" y="124"/>
                    <a:pt x="64" y="124"/>
                    <a:pt x="64" y="124"/>
                  </a:cubicBezTo>
                  <a:cubicBezTo>
                    <a:pt x="68" y="128"/>
                    <a:pt x="74" y="130"/>
                    <a:pt x="80" y="130"/>
                  </a:cubicBezTo>
                  <a:cubicBezTo>
                    <a:pt x="86" y="130"/>
                    <a:pt x="91" y="128"/>
                    <a:pt x="96" y="123"/>
                  </a:cubicBezTo>
                  <a:cubicBezTo>
                    <a:pt x="153" y="57"/>
                    <a:pt x="153" y="57"/>
                    <a:pt x="153" y="57"/>
                  </a:cubicBezTo>
                  <a:cubicBezTo>
                    <a:pt x="157" y="53"/>
                    <a:pt x="159" y="47"/>
                    <a:pt x="159" y="41"/>
                  </a:cubicBezTo>
                  <a:cubicBezTo>
                    <a:pt x="159" y="36"/>
                    <a:pt x="157" y="31"/>
                    <a:pt x="154" y="27"/>
                  </a:cubicBezTo>
                  <a:cubicBezTo>
                    <a:pt x="153" y="26"/>
                    <a:pt x="151" y="25"/>
                    <a:pt x="14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56" name="Straight Connector 55">
            <a:extLst>
              <a:ext uri="{FF2B5EF4-FFF2-40B4-BE49-F238E27FC236}">
                <a16:creationId xmlns:a16="http://schemas.microsoft.com/office/drawing/2014/main" id="{4DE89512-3BC5-FAD5-438F-0F2E47018A46}"/>
              </a:ext>
            </a:extLst>
          </p:cNvPr>
          <p:cNvCxnSpPr>
            <a:cxnSpLocks/>
          </p:cNvCxnSpPr>
          <p:nvPr/>
        </p:nvCxnSpPr>
        <p:spPr>
          <a:xfrm>
            <a:off x="2685559" y="3640122"/>
            <a:ext cx="1058617"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1E02F2B-D128-4CED-958D-7C234B845152}"/>
              </a:ext>
            </a:extLst>
          </p:cNvPr>
          <p:cNvCxnSpPr>
            <a:cxnSpLocks/>
          </p:cNvCxnSpPr>
          <p:nvPr/>
        </p:nvCxnSpPr>
        <p:spPr>
          <a:xfrm>
            <a:off x="6160237" y="3640122"/>
            <a:ext cx="1058617"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3BF6C8B-B986-81E2-DB3E-491E28696E41}"/>
              </a:ext>
            </a:extLst>
          </p:cNvPr>
          <p:cNvCxnSpPr>
            <a:cxnSpLocks/>
          </p:cNvCxnSpPr>
          <p:nvPr/>
        </p:nvCxnSpPr>
        <p:spPr>
          <a:xfrm>
            <a:off x="948219" y="3640122"/>
            <a:ext cx="10586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767B6E6-C9C3-34C0-06C3-5E12FEA46E01}"/>
              </a:ext>
            </a:extLst>
          </p:cNvPr>
          <p:cNvCxnSpPr>
            <a:cxnSpLocks/>
          </p:cNvCxnSpPr>
          <p:nvPr/>
        </p:nvCxnSpPr>
        <p:spPr>
          <a:xfrm>
            <a:off x="4422898" y="3640122"/>
            <a:ext cx="10586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18EBCCA-D54F-1F25-0106-57348559D00A}"/>
              </a:ext>
            </a:extLst>
          </p:cNvPr>
          <p:cNvCxnSpPr>
            <a:cxnSpLocks/>
          </p:cNvCxnSpPr>
          <p:nvPr/>
        </p:nvCxnSpPr>
        <p:spPr>
          <a:xfrm>
            <a:off x="7897575" y="3640122"/>
            <a:ext cx="105861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9F009E7D-BAD1-E391-D4B3-05BE42B63A07}"/>
              </a:ext>
            </a:extLst>
          </p:cNvPr>
          <p:cNvSpPr>
            <a:spLocks noGrp="1"/>
          </p:cNvSpPr>
          <p:nvPr>
            <p:ph type="body" sz="quarter" idx="11"/>
          </p:nvPr>
        </p:nvSpPr>
        <p:spPr>
          <a:xfrm>
            <a:off x="647579" y="1080430"/>
            <a:ext cx="4222751" cy="380999"/>
          </a:xfrm>
          <a:prstGeom prst="rect">
            <a:avLst/>
          </a:prstGeom>
          <a:noFill/>
        </p:spPr>
        <p:txBody>
          <a:bodyPr anchor="t" anchorCtr="0"/>
          <a:lstStyle/>
          <a:p>
            <a:r>
              <a:rPr lang="en-US" sz="1400" b="1" i="1" dirty="0"/>
              <a:t>The pillars fueling our future growth</a:t>
            </a:r>
          </a:p>
        </p:txBody>
      </p:sp>
    </p:spTree>
    <p:extLst>
      <p:ext uri="{BB962C8B-B14F-4D97-AF65-F5344CB8AC3E}">
        <p14:creationId xmlns:p14="http://schemas.microsoft.com/office/powerpoint/2010/main" val="2383307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57E4-DD6C-0FD0-1FC9-945EE335FA30}"/>
              </a:ext>
            </a:extLst>
          </p:cNvPr>
          <p:cNvSpPr>
            <a:spLocks noGrp="1"/>
          </p:cNvSpPr>
          <p:nvPr>
            <p:ph type="title"/>
          </p:nvPr>
        </p:nvSpPr>
        <p:spPr>
          <a:xfrm>
            <a:off x="606425" y="412751"/>
            <a:ext cx="4117976" cy="692149"/>
          </a:xfrm>
        </p:spPr>
        <p:txBody>
          <a:bodyPr/>
          <a:lstStyle/>
          <a:p>
            <a:r>
              <a:rPr lang="en-US"/>
              <a:t>Capital Structure &amp; Dividend Policy</a:t>
            </a:r>
          </a:p>
        </p:txBody>
      </p:sp>
      <p:sp>
        <p:nvSpPr>
          <p:cNvPr id="9" name="Rectangle: Rounded Corners 8">
            <a:extLst>
              <a:ext uri="{FF2B5EF4-FFF2-40B4-BE49-F238E27FC236}">
                <a16:creationId xmlns:a16="http://schemas.microsoft.com/office/drawing/2014/main" id="{2DADC399-0648-3442-7038-8651117D6DC0}"/>
              </a:ext>
            </a:extLst>
          </p:cNvPr>
          <p:cNvSpPr/>
          <p:nvPr/>
        </p:nvSpPr>
        <p:spPr>
          <a:xfrm>
            <a:off x="6110188" y="1485899"/>
            <a:ext cx="3189388" cy="4960939"/>
          </a:xfrm>
          <a:prstGeom prst="roundRect">
            <a:avLst>
              <a:gd name="adj" fmla="val 55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3566160" rIns="182880" rtlCol="0" anchor="ctr"/>
          <a:lstStyle/>
          <a:p>
            <a:pPr algn="ctr"/>
            <a:r>
              <a:rPr lang="en-US" sz="1600" dirty="0">
                <a:solidFill>
                  <a:schemeClr val="bg1"/>
                </a:solidFill>
              </a:rPr>
              <a:t>Target dividend payout ratio over the next five years (paid semi-annually March &amp; September)</a:t>
            </a:r>
          </a:p>
        </p:txBody>
      </p:sp>
      <p:sp>
        <p:nvSpPr>
          <p:cNvPr id="14" name="Rectangle: Top Corners Rounded 13">
            <a:extLst>
              <a:ext uri="{FF2B5EF4-FFF2-40B4-BE49-F238E27FC236}">
                <a16:creationId xmlns:a16="http://schemas.microsoft.com/office/drawing/2014/main" id="{93D8895B-9B8D-90BC-1512-9BCB29F0AE19}"/>
              </a:ext>
            </a:extLst>
          </p:cNvPr>
          <p:cNvSpPr/>
          <p:nvPr/>
        </p:nvSpPr>
        <p:spPr>
          <a:xfrm rot="5400000">
            <a:off x="479424" y="1006476"/>
            <a:ext cx="4959352" cy="5918200"/>
          </a:xfrm>
          <a:prstGeom prst="round2SameRect">
            <a:avLst>
              <a:gd name="adj1" fmla="val 3873"/>
              <a:gd name="adj2" fmla="val 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a:solidFill>
                <a:schemeClr val="accent2"/>
              </a:solidFill>
            </a:endParaRPr>
          </a:p>
          <a:p>
            <a:pPr algn="ctr"/>
            <a:endParaRPr lang="en-US" sz="1200">
              <a:solidFill>
                <a:schemeClr val="accent2"/>
              </a:solidFill>
            </a:endParaRPr>
          </a:p>
          <a:p>
            <a:pPr algn="ctr"/>
            <a:endParaRPr lang="en-US" sz="1200">
              <a:solidFill>
                <a:schemeClr val="accent2"/>
              </a:solidFill>
            </a:endParaRPr>
          </a:p>
          <a:p>
            <a:pPr algn="ctr"/>
            <a:endParaRPr lang="en-US" sz="1200" dirty="0">
              <a:solidFill>
                <a:schemeClr val="accent2"/>
              </a:solidFill>
            </a:endParaRPr>
          </a:p>
        </p:txBody>
      </p:sp>
      <p:sp>
        <p:nvSpPr>
          <p:cNvPr id="7" name="Isosceles Triangle 6">
            <a:extLst>
              <a:ext uri="{FF2B5EF4-FFF2-40B4-BE49-F238E27FC236}">
                <a16:creationId xmlns:a16="http://schemas.microsoft.com/office/drawing/2014/main" id="{A8BC1394-A023-AC4B-B741-B877885986D4}"/>
              </a:ext>
            </a:extLst>
          </p:cNvPr>
          <p:cNvSpPr/>
          <p:nvPr/>
        </p:nvSpPr>
        <p:spPr>
          <a:xfrm rot="5400000">
            <a:off x="2600113" y="2678163"/>
            <a:ext cx="607597" cy="30236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C561132-5467-306F-6EF7-2D994519211C}"/>
              </a:ext>
            </a:extLst>
          </p:cNvPr>
          <p:cNvSpPr/>
          <p:nvPr/>
        </p:nvSpPr>
        <p:spPr>
          <a:xfrm>
            <a:off x="3055094" y="1753612"/>
            <a:ext cx="2863106" cy="442391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0" lvl="0" rtl="0">
              <a:lnSpc>
                <a:spcPct val="107000"/>
              </a:lnSpc>
              <a:spcBef>
                <a:spcPts val="0"/>
              </a:spcBef>
              <a:spcAft>
                <a:spcPts val="800"/>
              </a:spcAft>
            </a:pPr>
            <a:r>
              <a:rPr lang="en-US" sz="200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rPr>
              <a:t>Looking to leverage the company to finance expansions and investments with an eye to maximize shareholder returns</a:t>
            </a:r>
          </a:p>
        </p:txBody>
      </p:sp>
      <p:sp>
        <p:nvSpPr>
          <p:cNvPr id="3" name="Rectangle: Top Corners Rounded 2">
            <a:extLst>
              <a:ext uri="{FF2B5EF4-FFF2-40B4-BE49-F238E27FC236}">
                <a16:creationId xmlns:a16="http://schemas.microsoft.com/office/drawing/2014/main" id="{B96010AE-0329-E015-BF4D-00573212EA1B}"/>
              </a:ext>
            </a:extLst>
          </p:cNvPr>
          <p:cNvSpPr/>
          <p:nvPr/>
        </p:nvSpPr>
        <p:spPr>
          <a:xfrm rot="5400000">
            <a:off x="618081" y="4032229"/>
            <a:ext cx="2130158" cy="2139138"/>
          </a:xfrm>
          <a:prstGeom prst="round2SameRect">
            <a:avLst>
              <a:gd name="adj1" fmla="val 10345"/>
              <a:gd name="adj2" fmla="val 0"/>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a:solidFill>
                <a:schemeClr val="bg1">
                  <a:lumMod val="85000"/>
                </a:schemeClr>
              </a:solidFill>
            </a:endParaRPr>
          </a:p>
          <a:p>
            <a:pPr algn="ctr"/>
            <a:endParaRPr lang="en-US" sz="1200" b="1">
              <a:solidFill>
                <a:schemeClr val="bg1">
                  <a:lumMod val="85000"/>
                </a:schemeClr>
              </a:solidFill>
            </a:endParaRPr>
          </a:p>
          <a:p>
            <a:pPr algn="ctr"/>
            <a:endParaRPr lang="en-US" sz="1200" b="1">
              <a:solidFill>
                <a:schemeClr val="bg1">
                  <a:lumMod val="85000"/>
                </a:schemeClr>
              </a:solidFill>
            </a:endParaRPr>
          </a:p>
          <a:p>
            <a:pPr algn="ctr"/>
            <a:endParaRPr lang="en-US" sz="1200" b="1" dirty="0">
              <a:solidFill>
                <a:schemeClr val="bg1">
                  <a:lumMod val="85000"/>
                </a:schemeClr>
              </a:solidFill>
            </a:endParaRPr>
          </a:p>
        </p:txBody>
      </p:sp>
      <p:sp>
        <p:nvSpPr>
          <p:cNvPr id="18" name="Rectangle: Top Corners Rounded 17">
            <a:extLst>
              <a:ext uri="{FF2B5EF4-FFF2-40B4-BE49-F238E27FC236}">
                <a16:creationId xmlns:a16="http://schemas.microsoft.com/office/drawing/2014/main" id="{F38D1889-8446-9AF4-9739-572E6E73A5E2}"/>
              </a:ext>
            </a:extLst>
          </p:cNvPr>
          <p:cNvSpPr/>
          <p:nvPr/>
        </p:nvSpPr>
        <p:spPr>
          <a:xfrm rot="5400000">
            <a:off x="618081" y="1759776"/>
            <a:ext cx="2130158" cy="2139139"/>
          </a:xfrm>
          <a:prstGeom prst="round2SameRect">
            <a:avLst>
              <a:gd name="adj1" fmla="val 10345"/>
              <a:gd name="adj2" fmla="val 0"/>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a:solidFill>
                <a:schemeClr val="bg1">
                  <a:lumMod val="85000"/>
                </a:schemeClr>
              </a:solidFill>
            </a:endParaRPr>
          </a:p>
          <a:p>
            <a:pPr algn="ctr"/>
            <a:endParaRPr lang="en-US" sz="1200" b="1">
              <a:solidFill>
                <a:schemeClr val="bg1">
                  <a:lumMod val="85000"/>
                </a:schemeClr>
              </a:solidFill>
            </a:endParaRPr>
          </a:p>
          <a:p>
            <a:pPr algn="ctr"/>
            <a:endParaRPr lang="en-US" sz="1200" b="1">
              <a:solidFill>
                <a:schemeClr val="bg1">
                  <a:lumMod val="85000"/>
                </a:schemeClr>
              </a:solidFill>
            </a:endParaRPr>
          </a:p>
          <a:p>
            <a:pPr algn="ctr"/>
            <a:endParaRPr lang="en-US" sz="1200" b="1" dirty="0">
              <a:solidFill>
                <a:schemeClr val="bg1">
                  <a:lumMod val="85000"/>
                </a:schemeClr>
              </a:solidFill>
            </a:endParaRPr>
          </a:p>
        </p:txBody>
      </p:sp>
      <p:sp>
        <p:nvSpPr>
          <p:cNvPr id="4" name="Rectangle 3">
            <a:extLst>
              <a:ext uri="{FF2B5EF4-FFF2-40B4-BE49-F238E27FC236}">
                <a16:creationId xmlns:a16="http://schemas.microsoft.com/office/drawing/2014/main" id="{43EA1AD8-C192-6FB8-A877-828A7E924B3E}"/>
              </a:ext>
            </a:extLst>
          </p:cNvPr>
          <p:cNvSpPr/>
          <p:nvPr/>
        </p:nvSpPr>
        <p:spPr>
          <a:xfrm>
            <a:off x="606425" y="1753612"/>
            <a:ext cx="2146304" cy="2151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accent2"/>
                </a:solidFill>
              </a:rPr>
              <a:t>100</a:t>
            </a:r>
            <a:r>
              <a:rPr lang="en-US" sz="2800" dirty="0">
                <a:solidFill>
                  <a:schemeClr val="accent2"/>
                </a:solidFill>
              </a:rPr>
              <a:t>%</a:t>
            </a:r>
            <a:endParaRPr lang="en-US" sz="4000" dirty="0">
              <a:solidFill>
                <a:schemeClr val="accent2"/>
              </a:solidFill>
            </a:endParaRPr>
          </a:p>
          <a:p>
            <a:pPr algn="ctr"/>
            <a:r>
              <a:rPr lang="en-US" sz="1400" dirty="0">
                <a:solidFill>
                  <a:schemeClr val="bg1">
                    <a:lumMod val="50000"/>
                  </a:schemeClr>
                </a:solidFill>
              </a:rPr>
              <a:t>Equity Financed</a:t>
            </a:r>
          </a:p>
        </p:txBody>
      </p:sp>
      <p:sp>
        <p:nvSpPr>
          <p:cNvPr id="25" name="Rectangle 24">
            <a:extLst>
              <a:ext uri="{FF2B5EF4-FFF2-40B4-BE49-F238E27FC236}">
                <a16:creationId xmlns:a16="http://schemas.microsoft.com/office/drawing/2014/main" id="{2BB1E151-163E-7F57-2D99-AC97E457E033}"/>
              </a:ext>
            </a:extLst>
          </p:cNvPr>
          <p:cNvSpPr/>
          <p:nvPr/>
        </p:nvSpPr>
        <p:spPr>
          <a:xfrm>
            <a:off x="606425" y="4026068"/>
            <a:ext cx="2146304" cy="2151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rPr>
              <a:t>ZERO DEBT</a:t>
            </a:r>
            <a:endParaRPr lang="en-US" sz="2800" b="1" dirty="0">
              <a:solidFill>
                <a:schemeClr val="accent2"/>
              </a:solidFill>
            </a:endParaRPr>
          </a:p>
          <a:p>
            <a:pPr algn="ctr"/>
            <a:r>
              <a:rPr lang="en-US" sz="1400" dirty="0">
                <a:solidFill>
                  <a:schemeClr val="bg1">
                    <a:lumMod val="50000"/>
                  </a:schemeClr>
                </a:solidFill>
              </a:rPr>
              <a:t>on Balance Sheet</a:t>
            </a:r>
          </a:p>
        </p:txBody>
      </p:sp>
      <p:sp>
        <p:nvSpPr>
          <p:cNvPr id="26" name="Isosceles Triangle 25">
            <a:extLst>
              <a:ext uri="{FF2B5EF4-FFF2-40B4-BE49-F238E27FC236}">
                <a16:creationId xmlns:a16="http://schemas.microsoft.com/office/drawing/2014/main" id="{48178DDA-1911-B071-134E-7B4CF8394D54}"/>
              </a:ext>
            </a:extLst>
          </p:cNvPr>
          <p:cNvSpPr/>
          <p:nvPr/>
        </p:nvSpPr>
        <p:spPr>
          <a:xfrm rot="5400000">
            <a:off x="2600113" y="4950616"/>
            <a:ext cx="607597" cy="30236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D17AEB8-BCFF-4258-ABB9-7EB4013880D5}"/>
              </a:ext>
            </a:extLst>
          </p:cNvPr>
          <p:cNvSpPr/>
          <p:nvPr/>
        </p:nvSpPr>
        <p:spPr>
          <a:xfrm>
            <a:off x="6103021" y="4137029"/>
            <a:ext cx="3189388" cy="1235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+65</a:t>
            </a:r>
            <a:r>
              <a:rPr lang="en-US" sz="4800" dirty="0">
                <a:solidFill>
                  <a:schemeClr val="bg1"/>
                </a:solidFill>
              </a:rPr>
              <a:t>%</a:t>
            </a:r>
            <a:endParaRPr lang="en-US" sz="6600" dirty="0">
              <a:solidFill>
                <a:schemeClr val="bg1"/>
              </a:solidFill>
            </a:endParaRPr>
          </a:p>
        </p:txBody>
      </p:sp>
      <p:sp>
        <p:nvSpPr>
          <p:cNvPr id="11" name="Freeform 5">
            <a:extLst>
              <a:ext uri="{FF2B5EF4-FFF2-40B4-BE49-F238E27FC236}">
                <a16:creationId xmlns:a16="http://schemas.microsoft.com/office/drawing/2014/main" id="{E4EE4C6A-24A9-D816-56A4-BB92681B5AAC}"/>
              </a:ext>
            </a:extLst>
          </p:cNvPr>
          <p:cNvSpPr>
            <a:spLocks noEditPoints="1"/>
          </p:cNvSpPr>
          <p:nvPr/>
        </p:nvSpPr>
        <p:spPr bwMode="auto">
          <a:xfrm>
            <a:off x="6792773" y="1901373"/>
            <a:ext cx="1824218" cy="1820182"/>
          </a:xfrm>
          <a:custGeom>
            <a:avLst/>
            <a:gdLst>
              <a:gd name="T0" fmla="*/ 429 w 858"/>
              <a:gd name="T1" fmla="*/ 0 h 857"/>
              <a:gd name="T2" fmla="*/ 472 w 858"/>
              <a:gd name="T3" fmla="*/ 43 h 857"/>
              <a:gd name="T4" fmla="*/ 472 w 858"/>
              <a:gd name="T5" fmla="*/ 88 h 857"/>
              <a:gd name="T6" fmla="*/ 769 w 858"/>
              <a:gd name="T7" fmla="*/ 385 h 857"/>
              <a:gd name="T8" fmla="*/ 815 w 858"/>
              <a:gd name="T9" fmla="*/ 385 h 857"/>
              <a:gd name="T10" fmla="*/ 858 w 858"/>
              <a:gd name="T11" fmla="*/ 428 h 857"/>
              <a:gd name="T12" fmla="*/ 815 w 858"/>
              <a:gd name="T13" fmla="*/ 471 h 857"/>
              <a:gd name="T14" fmla="*/ 769 w 858"/>
              <a:gd name="T15" fmla="*/ 471 h 857"/>
              <a:gd name="T16" fmla="*/ 472 w 858"/>
              <a:gd name="T17" fmla="*/ 769 h 857"/>
              <a:gd name="T18" fmla="*/ 472 w 858"/>
              <a:gd name="T19" fmla="*/ 814 h 857"/>
              <a:gd name="T20" fmla="*/ 429 w 858"/>
              <a:gd name="T21" fmla="*/ 857 h 857"/>
              <a:gd name="T22" fmla="*/ 386 w 858"/>
              <a:gd name="T23" fmla="*/ 814 h 857"/>
              <a:gd name="T24" fmla="*/ 386 w 858"/>
              <a:gd name="T25" fmla="*/ 769 h 857"/>
              <a:gd name="T26" fmla="*/ 89 w 858"/>
              <a:gd name="T27" fmla="*/ 471 h 857"/>
              <a:gd name="T28" fmla="*/ 43 w 858"/>
              <a:gd name="T29" fmla="*/ 471 h 857"/>
              <a:gd name="T30" fmla="*/ 0 w 858"/>
              <a:gd name="T31" fmla="*/ 428 h 857"/>
              <a:gd name="T32" fmla="*/ 43 w 858"/>
              <a:gd name="T33" fmla="*/ 385 h 857"/>
              <a:gd name="T34" fmla="*/ 89 w 858"/>
              <a:gd name="T35" fmla="*/ 385 h 857"/>
              <a:gd name="T36" fmla="*/ 386 w 858"/>
              <a:gd name="T37" fmla="*/ 88 h 857"/>
              <a:gd name="T38" fmla="*/ 386 w 858"/>
              <a:gd name="T39" fmla="*/ 43 h 857"/>
              <a:gd name="T40" fmla="*/ 429 w 858"/>
              <a:gd name="T41" fmla="*/ 0 h 857"/>
              <a:gd name="T42" fmla="*/ 429 w 858"/>
              <a:gd name="T43" fmla="*/ 300 h 857"/>
              <a:gd name="T44" fmla="*/ 300 w 858"/>
              <a:gd name="T45" fmla="*/ 428 h 857"/>
              <a:gd name="T46" fmla="*/ 429 w 858"/>
              <a:gd name="T47" fmla="*/ 557 h 857"/>
              <a:gd name="T48" fmla="*/ 558 w 858"/>
              <a:gd name="T49" fmla="*/ 428 h 857"/>
              <a:gd name="T50" fmla="*/ 429 w 858"/>
              <a:gd name="T51" fmla="*/ 30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8" h="857">
                <a:moveTo>
                  <a:pt x="429" y="0"/>
                </a:moveTo>
                <a:cubicBezTo>
                  <a:pt x="453" y="0"/>
                  <a:pt x="472" y="19"/>
                  <a:pt x="472" y="43"/>
                </a:cubicBezTo>
                <a:cubicBezTo>
                  <a:pt x="472" y="88"/>
                  <a:pt x="472" y="88"/>
                  <a:pt x="472" y="88"/>
                </a:cubicBezTo>
                <a:cubicBezTo>
                  <a:pt x="627" y="107"/>
                  <a:pt x="750" y="230"/>
                  <a:pt x="769" y="385"/>
                </a:cubicBezTo>
                <a:cubicBezTo>
                  <a:pt x="815" y="385"/>
                  <a:pt x="815" y="385"/>
                  <a:pt x="815" y="385"/>
                </a:cubicBezTo>
                <a:cubicBezTo>
                  <a:pt x="838" y="385"/>
                  <a:pt x="858" y="405"/>
                  <a:pt x="858" y="428"/>
                </a:cubicBezTo>
                <a:cubicBezTo>
                  <a:pt x="858" y="452"/>
                  <a:pt x="838" y="471"/>
                  <a:pt x="815" y="471"/>
                </a:cubicBezTo>
                <a:cubicBezTo>
                  <a:pt x="769" y="471"/>
                  <a:pt x="769" y="471"/>
                  <a:pt x="769" y="471"/>
                </a:cubicBezTo>
                <a:cubicBezTo>
                  <a:pt x="750" y="626"/>
                  <a:pt x="627" y="749"/>
                  <a:pt x="472" y="769"/>
                </a:cubicBezTo>
                <a:cubicBezTo>
                  <a:pt x="472" y="814"/>
                  <a:pt x="472" y="814"/>
                  <a:pt x="472" y="814"/>
                </a:cubicBezTo>
                <a:cubicBezTo>
                  <a:pt x="472" y="838"/>
                  <a:pt x="453" y="857"/>
                  <a:pt x="429" y="857"/>
                </a:cubicBezTo>
                <a:cubicBezTo>
                  <a:pt x="405" y="857"/>
                  <a:pt x="386" y="838"/>
                  <a:pt x="386" y="814"/>
                </a:cubicBezTo>
                <a:cubicBezTo>
                  <a:pt x="386" y="769"/>
                  <a:pt x="386" y="769"/>
                  <a:pt x="386" y="769"/>
                </a:cubicBezTo>
                <a:cubicBezTo>
                  <a:pt x="231" y="749"/>
                  <a:pt x="108" y="626"/>
                  <a:pt x="89" y="471"/>
                </a:cubicBezTo>
                <a:cubicBezTo>
                  <a:pt x="43" y="471"/>
                  <a:pt x="43" y="471"/>
                  <a:pt x="43" y="471"/>
                </a:cubicBezTo>
                <a:cubicBezTo>
                  <a:pt x="20" y="471"/>
                  <a:pt x="0" y="452"/>
                  <a:pt x="0" y="428"/>
                </a:cubicBezTo>
                <a:cubicBezTo>
                  <a:pt x="0" y="405"/>
                  <a:pt x="20" y="385"/>
                  <a:pt x="43" y="385"/>
                </a:cubicBezTo>
                <a:cubicBezTo>
                  <a:pt x="89" y="385"/>
                  <a:pt x="89" y="385"/>
                  <a:pt x="89" y="385"/>
                </a:cubicBezTo>
                <a:cubicBezTo>
                  <a:pt x="108" y="230"/>
                  <a:pt x="231" y="107"/>
                  <a:pt x="386" y="88"/>
                </a:cubicBezTo>
                <a:cubicBezTo>
                  <a:pt x="386" y="43"/>
                  <a:pt x="386" y="43"/>
                  <a:pt x="386" y="43"/>
                </a:cubicBezTo>
                <a:cubicBezTo>
                  <a:pt x="386" y="19"/>
                  <a:pt x="405" y="0"/>
                  <a:pt x="429" y="0"/>
                </a:cubicBezTo>
                <a:close/>
                <a:moveTo>
                  <a:pt x="429" y="300"/>
                </a:moveTo>
                <a:cubicBezTo>
                  <a:pt x="358" y="300"/>
                  <a:pt x="300" y="357"/>
                  <a:pt x="300" y="428"/>
                </a:cubicBezTo>
                <a:cubicBezTo>
                  <a:pt x="300" y="499"/>
                  <a:pt x="358" y="557"/>
                  <a:pt x="429" y="557"/>
                </a:cubicBezTo>
                <a:cubicBezTo>
                  <a:pt x="500" y="557"/>
                  <a:pt x="558" y="499"/>
                  <a:pt x="558" y="428"/>
                </a:cubicBezTo>
                <a:cubicBezTo>
                  <a:pt x="558" y="357"/>
                  <a:pt x="500" y="300"/>
                  <a:pt x="429" y="30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33" name="Straight Connector 32">
            <a:extLst>
              <a:ext uri="{FF2B5EF4-FFF2-40B4-BE49-F238E27FC236}">
                <a16:creationId xmlns:a16="http://schemas.microsoft.com/office/drawing/2014/main" id="{BD23B738-1813-896D-339F-793010F18F97}"/>
              </a:ext>
            </a:extLst>
          </p:cNvPr>
          <p:cNvCxnSpPr>
            <a:cxnSpLocks/>
          </p:cNvCxnSpPr>
          <p:nvPr/>
        </p:nvCxnSpPr>
        <p:spPr>
          <a:xfrm>
            <a:off x="6691130" y="3991881"/>
            <a:ext cx="20275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886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66B5F9-9F88-DC6F-EF43-8923FF19578D}"/>
              </a:ext>
            </a:extLst>
          </p:cNvPr>
          <p:cNvSpPr/>
          <p:nvPr/>
        </p:nvSpPr>
        <p:spPr>
          <a:xfrm>
            <a:off x="0" y="0"/>
            <a:ext cx="990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B16C6D2-B469-3950-39D9-02AFF2E28A6A}"/>
              </a:ext>
            </a:extLst>
          </p:cNvPr>
          <p:cNvSpPr txBox="1"/>
          <p:nvPr/>
        </p:nvSpPr>
        <p:spPr>
          <a:xfrm>
            <a:off x="606425" y="2269273"/>
            <a:ext cx="3860254" cy="1674925"/>
          </a:xfrm>
          <a:prstGeom prst="rect">
            <a:avLst/>
          </a:prstGeom>
          <a:noFill/>
        </p:spPr>
        <p:txBody>
          <a:bodyPr wrap="square" lIns="0" tIns="0" rIns="0" bIns="0" anchor="ctr" anchorCtr="0">
            <a:noAutofit/>
          </a:bodyPr>
          <a:lstStyle/>
          <a:p>
            <a:pPr defTabSz="413126"/>
            <a:r>
              <a:rPr lang="en-US" sz="4800" b="1" dirty="0">
                <a:solidFill>
                  <a:schemeClr val="bg1"/>
                </a:solidFill>
                <a:latin typeface="Arial" panose="020B0604020202020204" pitchFamily="34" charset="0"/>
                <a:cs typeface="Arial" panose="020B0604020202020204" pitchFamily="34" charset="0"/>
              </a:rPr>
              <a:t>Financial Highlights </a:t>
            </a:r>
          </a:p>
        </p:txBody>
      </p:sp>
      <p:sp>
        <p:nvSpPr>
          <p:cNvPr id="21" name="TextBox 20">
            <a:extLst>
              <a:ext uri="{FF2B5EF4-FFF2-40B4-BE49-F238E27FC236}">
                <a16:creationId xmlns:a16="http://schemas.microsoft.com/office/drawing/2014/main" id="{C83CF41A-89B0-B37A-B7D5-279728D10E27}"/>
              </a:ext>
            </a:extLst>
          </p:cNvPr>
          <p:cNvSpPr txBox="1"/>
          <p:nvPr/>
        </p:nvSpPr>
        <p:spPr>
          <a:xfrm>
            <a:off x="606424" y="3944199"/>
            <a:ext cx="4222750" cy="640502"/>
          </a:xfrm>
          <a:prstGeom prst="rect">
            <a:avLst/>
          </a:prstGeom>
          <a:noFill/>
        </p:spPr>
        <p:txBody>
          <a:bodyPr wrap="square" lIns="0" tIns="0" rIns="0" bIns="0" anchor="ctr" anchorCtr="0">
            <a:noAutofit/>
          </a:bodyPr>
          <a:lstStyle/>
          <a:p>
            <a:pPr defTabSz="413126"/>
            <a:r>
              <a:rPr lang="en-US" sz="1600" dirty="0">
                <a:solidFill>
                  <a:schemeClr val="bg1"/>
                </a:solidFill>
                <a:latin typeface="Arial" panose="020B0604020202020204" pitchFamily="34" charset="0"/>
                <a:cs typeface="Arial" panose="020B0604020202020204" pitchFamily="34" charset="0"/>
              </a:rPr>
              <a:t>A solid track record of delivering stellar results</a:t>
            </a:r>
          </a:p>
        </p:txBody>
      </p:sp>
      <p:cxnSp>
        <p:nvCxnSpPr>
          <p:cNvPr id="22" name="Straight Connector 21">
            <a:extLst>
              <a:ext uri="{FF2B5EF4-FFF2-40B4-BE49-F238E27FC236}">
                <a16:creationId xmlns:a16="http://schemas.microsoft.com/office/drawing/2014/main" id="{FC681689-9E80-59F1-EDDC-F33A6DEC9BC8}"/>
              </a:ext>
            </a:extLst>
          </p:cNvPr>
          <p:cNvCxnSpPr/>
          <p:nvPr/>
        </p:nvCxnSpPr>
        <p:spPr>
          <a:xfrm>
            <a:off x="606425" y="3944203"/>
            <a:ext cx="4222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5">
            <a:extLst>
              <a:ext uri="{FF2B5EF4-FFF2-40B4-BE49-F238E27FC236}">
                <a16:creationId xmlns:a16="http://schemas.microsoft.com/office/drawing/2014/main" id="{C0EA27E5-557E-3575-89E2-25FB56A2DE6D}"/>
              </a:ext>
            </a:extLst>
          </p:cNvPr>
          <p:cNvSpPr>
            <a:spLocks noEditPoints="1"/>
          </p:cNvSpPr>
          <p:nvPr/>
        </p:nvSpPr>
        <p:spPr bwMode="auto">
          <a:xfrm>
            <a:off x="5081817" y="1485901"/>
            <a:ext cx="5584177" cy="5372100"/>
          </a:xfrm>
          <a:custGeom>
            <a:avLst/>
            <a:gdLst>
              <a:gd name="T0" fmla="*/ 0 w 1948"/>
              <a:gd name="T1" fmla="*/ 1024 h 1874"/>
              <a:gd name="T2" fmla="*/ 330 w 1948"/>
              <a:gd name="T3" fmla="*/ 1024 h 1874"/>
              <a:gd name="T4" fmla="*/ 330 w 1948"/>
              <a:gd name="T5" fmla="*/ 1874 h 1874"/>
              <a:gd name="T6" fmla="*/ 0 w 1948"/>
              <a:gd name="T7" fmla="*/ 1874 h 1874"/>
              <a:gd name="T8" fmla="*/ 0 w 1948"/>
              <a:gd name="T9" fmla="*/ 1024 h 1874"/>
              <a:gd name="T10" fmla="*/ 404 w 1948"/>
              <a:gd name="T11" fmla="*/ 1874 h 1874"/>
              <a:gd name="T12" fmla="*/ 735 w 1948"/>
              <a:gd name="T13" fmla="*/ 1874 h 1874"/>
              <a:gd name="T14" fmla="*/ 735 w 1948"/>
              <a:gd name="T15" fmla="*/ 807 h 1874"/>
              <a:gd name="T16" fmla="*/ 404 w 1948"/>
              <a:gd name="T17" fmla="*/ 807 h 1874"/>
              <a:gd name="T18" fmla="*/ 404 w 1948"/>
              <a:gd name="T19" fmla="*/ 1874 h 1874"/>
              <a:gd name="T20" fmla="*/ 165 w 1948"/>
              <a:gd name="T21" fmla="*/ 909 h 1874"/>
              <a:gd name="T22" fmla="*/ 325 w 1948"/>
              <a:gd name="T23" fmla="*/ 749 h 1874"/>
              <a:gd name="T24" fmla="*/ 319 w 1948"/>
              <a:gd name="T25" fmla="*/ 707 h 1874"/>
              <a:gd name="T26" fmla="*/ 470 w 1948"/>
              <a:gd name="T27" fmla="*/ 614 h 1874"/>
              <a:gd name="T28" fmla="*/ 569 w 1948"/>
              <a:gd name="T29" fmla="*/ 649 h 1874"/>
              <a:gd name="T30" fmla="*/ 729 w 1948"/>
              <a:gd name="T31" fmla="*/ 489 h 1874"/>
              <a:gd name="T32" fmla="*/ 726 w 1948"/>
              <a:gd name="T33" fmla="*/ 456 h 1874"/>
              <a:gd name="T34" fmla="*/ 862 w 1948"/>
              <a:gd name="T35" fmla="*/ 372 h 1874"/>
              <a:gd name="T36" fmla="*/ 974 w 1948"/>
              <a:gd name="T37" fmla="*/ 418 h 1874"/>
              <a:gd name="T38" fmla="*/ 1109 w 1948"/>
              <a:gd name="T39" fmla="*/ 343 h 1874"/>
              <a:gd name="T40" fmla="*/ 1219 w 1948"/>
              <a:gd name="T41" fmla="*/ 405 h 1874"/>
              <a:gd name="T42" fmla="*/ 1218 w 1948"/>
              <a:gd name="T43" fmla="*/ 425 h 1874"/>
              <a:gd name="T44" fmla="*/ 1378 w 1948"/>
              <a:gd name="T45" fmla="*/ 585 h 1874"/>
              <a:gd name="T46" fmla="*/ 1538 w 1948"/>
              <a:gd name="T47" fmla="*/ 425 h 1874"/>
              <a:gd name="T48" fmla="*/ 1532 w 1948"/>
              <a:gd name="T49" fmla="*/ 383 h 1874"/>
              <a:gd name="T50" fmla="*/ 1684 w 1948"/>
              <a:gd name="T51" fmla="*/ 285 h 1874"/>
              <a:gd name="T52" fmla="*/ 1783 w 1948"/>
              <a:gd name="T53" fmla="*/ 320 h 1874"/>
              <a:gd name="T54" fmla="*/ 1943 w 1948"/>
              <a:gd name="T55" fmla="*/ 160 h 1874"/>
              <a:gd name="T56" fmla="*/ 1783 w 1948"/>
              <a:gd name="T57" fmla="*/ 0 h 1874"/>
              <a:gd name="T58" fmla="*/ 1623 w 1948"/>
              <a:gd name="T59" fmla="*/ 160 h 1874"/>
              <a:gd name="T60" fmla="*/ 1625 w 1948"/>
              <a:gd name="T61" fmla="*/ 189 h 1874"/>
              <a:gd name="T62" fmla="*/ 1466 w 1948"/>
              <a:gd name="T63" fmla="*/ 292 h 1874"/>
              <a:gd name="T64" fmla="*/ 1378 w 1948"/>
              <a:gd name="T65" fmla="*/ 265 h 1874"/>
              <a:gd name="T66" fmla="*/ 1272 w 1948"/>
              <a:gd name="T67" fmla="*/ 306 h 1874"/>
              <a:gd name="T68" fmla="*/ 1130 w 1948"/>
              <a:gd name="T69" fmla="*/ 227 h 1874"/>
              <a:gd name="T70" fmla="*/ 973 w 1948"/>
              <a:gd name="T71" fmla="*/ 99 h 1874"/>
              <a:gd name="T72" fmla="*/ 813 w 1948"/>
              <a:gd name="T73" fmla="*/ 259 h 1874"/>
              <a:gd name="T74" fmla="*/ 814 w 1948"/>
              <a:gd name="T75" fmla="*/ 270 h 1874"/>
              <a:gd name="T76" fmla="*/ 665 w 1948"/>
              <a:gd name="T77" fmla="*/ 362 h 1874"/>
              <a:gd name="T78" fmla="*/ 569 w 1948"/>
              <a:gd name="T79" fmla="*/ 330 h 1874"/>
              <a:gd name="T80" fmla="*/ 409 w 1948"/>
              <a:gd name="T81" fmla="*/ 490 h 1874"/>
              <a:gd name="T82" fmla="*/ 411 w 1948"/>
              <a:gd name="T83" fmla="*/ 518 h 1874"/>
              <a:gd name="T84" fmla="*/ 252 w 1948"/>
              <a:gd name="T85" fmla="*/ 617 h 1874"/>
              <a:gd name="T86" fmla="*/ 164 w 1948"/>
              <a:gd name="T87" fmla="*/ 590 h 1874"/>
              <a:gd name="T88" fmla="*/ 4 w 1948"/>
              <a:gd name="T89" fmla="*/ 750 h 1874"/>
              <a:gd name="T90" fmla="*/ 165 w 1948"/>
              <a:gd name="T91" fmla="*/ 909 h 1874"/>
              <a:gd name="T92" fmla="*/ 808 w 1948"/>
              <a:gd name="T93" fmla="*/ 1874 h 1874"/>
              <a:gd name="T94" fmla="*/ 1139 w 1948"/>
              <a:gd name="T95" fmla="*/ 1874 h 1874"/>
              <a:gd name="T96" fmla="*/ 1139 w 1948"/>
              <a:gd name="T97" fmla="*/ 614 h 1874"/>
              <a:gd name="T98" fmla="*/ 808 w 1948"/>
              <a:gd name="T99" fmla="*/ 614 h 1874"/>
              <a:gd name="T100" fmla="*/ 808 w 1948"/>
              <a:gd name="T101" fmla="*/ 1874 h 1874"/>
              <a:gd name="T102" fmla="*/ 1618 w 1948"/>
              <a:gd name="T103" fmla="*/ 502 h 1874"/>
              <a:gd name="T104" fmla="*/ 1618 w 1948"/>
              <a:gd name="T105" fmla="*/ 1874 h 1874"/>
              <a:gd name="T106" fmla="*/ 1948 w 1948"/>
              <a:gd name="T107" fmla="*/ 1874 h 1874"/>
              <a:gd name="T108" fmla="*/ 1948 w 1948"/>
              <a:gd name="T109" fmla="*/ 502 h 1874"/>
              <a:gd name="T110" fmla="*/ 1618 w 1948"/>
              <a:gd name="T111" fmla="*/ 502 h 1874"/>
              <a:gd name="T112" fmla="*/ 1213 w 1948"/>
              <a:gd name="T113" fmla="*/ 1874 h 1874"/>
              <a:gd name="T114" fmla="*/ 1544 w 1948"/>
              <a:gd name="T115" fmla="*/ 1874 h 1874"/>
              <a:gd name="T116" fmla="*/ 1544 w 1948"/>
              <a:gd name="T117" fmla="*/ 720 h 1874"/>
              <a:gd name="T118" fmla="*/ 1213 w 1948"/>
              <a:gd name="T119" fmla="*/ 720 h 1874"/>
              <a:gd name="T120" fmla="*/ 1213 w 1948"/>
              <a:gd name="T121" fmla="*/ 1874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48" h="1874">
                <a:moveTo>
                  <a:pt x="0" y="1024"/>
                </a:moveTo>
                <a:cubicBezTo>
                  <a:pt x="330" y="1024"/>
                  <a:pt x="330" y="1024"/>
                  <a:pt x="330" y="1024"/>
                </a:cubicBezTo>
                <a:cubicBezTo>
                  <a:pt x="330" y="1874"/>
                  <a:pt x="330" y="1874"/>
                  <a:pt x="330" y="1874"/>
                </a:cubicBezTo>
                <a:cubicBezTo>
                  <a:pt x="0" y="1874"/>
                  <a:pt x="0" y="1874"/>
                  <a:pt x="0" y="1874"/>
                </a:cubicBezTo>
                <a:lnTo>
                  <a:pt x="0" y="1024"/>
                </a:lnTo>
                <a:close/>
                <a:moveTo>
                  <a:pt x="404" y="1874"/>
                </a:moveTo>
                <a:cubicBezTo>
                  <a:pt x="735" y="1874"/>
                  <a:pt x="735" y="1874"/>
                  <a:pt x="735" y="1874"/>
                </a:cubicBezTo>
                <a:cubicBezTo>
                  <a:pt x="735" y="807"/>
                  <a:pt x="735" y="807"/>
                  <a:pt x="735" y="807"/>
                </a:cubicBezTo>
                <a:cubicBezTo>
                  <a:pt x="404" y="807"/>
                  <a:pt x="404" y="807"/>
                  <a:pt x="404" y="807"/>
                </a:cubicBezTo>
                <a:lnTo>
                  <a:pt x="404" y="1874"/>
                </a:lnTo>
                <a:close/>
                <a:moveTo>
                  <a:pt x="165" y="909"/>
                </a:moveTo>
                <a:cubicBezTo>
                  <a:pt x="253" y="909"/>
                  <a:pt x="325" y="838"/>
                  <a:pt x="325" y="749"/>
                </a:cubicBezTo>
                <a:cubicBezTo>
                  <a:pt x="325" y="735"/>
                  <a:pt x="323" y="721"/>
                  <a:pt x="319" y="707"/>
                </a:cubicBezTo>
                <a:cubicBezTo>
                  <a:pt x="470" y="614"/>
                  <a:pt x="470" y="614"/>
                  <a:pt x="470" y="614"/>
                </a:cubicBezTo>
                <a:cubicBezTo>
                  <a:pt x="498" y="637"/>
                  <a:pt x="533" y="649"/>
                  <a:pt x="569" y="649"/>
                </a:cubicBezTo>
                <a:cubicBezTo>
                  <a:pt x="657" y="649"/>
                  <a:pt x="729" y="578"/>
                  <a:pt x="729" y="489"/>
                </a:cubicBezTo>
                <a:cubicBezTo>
                  <a:pt x="729" y="479"/>
                  <a:pt x="728" y="468"/>
                  <a:pt x="726" y="456"/>
                </a:cubicBezTo>
                <a:cubicBezTo>
                  <a:pt x="862" y="372"/>
                  <a:pt x="862" y="372"/>
                  <a:pt x="862" y="372"/>
                </a:cubicBezTo>
                <a:cubicBezTo>
                  <a:pt x="892" y="402"/>
                  <a:pt x="931" y="418"/>
                  <a:pt x="974" y="418"/>
                </a:cubicBezTo>
                <a:cubicBezTo>
                  <a:pt x="1029" y="418"/>
                  <a:pt x="1080" y="390"/>
                  <a:pt x="1109" y="343"/>
                </a:cubicBezTo>
                <a:cubicBezTo>
                  <a:pt x="1219" y="405"/>
                  <a:pt x="1219" y="405"/>
                  <a:pt x="1219" y="405"/>
                </a:cubicBezTo>
                <a:cubicBezTo>
                  <a:pt x="1219" y="411"/>
                  <a:pt x="1218" y="418"/>
                  <a:pt x="1218" y="425"/>
                </a:cubicBezTo>
                <a:cubicBezTo>
                  <a:pt x="1218" y="513"/>
                  <a:pt x="1290" y="585"/>
                  <a:pt x="1378" y="585"/>
                </a:cubicBezTo>
                <a:cubicBezTo>
                  <a:pt x="1466" y="585"/>
                  <a:pt x="1538" y="513"/>
                  <a:pt x="1538" y="425"/>
                </a:cubicBezTo>
                <a:cubicBezTo>
                  <a:pt x="1538" y="411"/>
                  <a:pt x="1536" y="397"/>
                  <a:pt x="1532" y="383"/>
                </a:cubicBezTo>
                <a:cubicBezTo>
                  <a:pt x="1684" y="285"/>
                  <a:pt x="1684" y="285"/>
                  <a:pt x="1684" y="285"/>
                </a:cubicBezTo>
                <a:cubicBezTo>
                  <a:pt x="1712" y="308"/>
                  <a:pt x="1747" y="320"/>
                  <a:pt x="1783" y="320"/>
                </a:cubicBezTo>
                <a:cubicBezTo>
                  <a:pt x="1871" y="320"/>
                  <a:pt x="1943" y="248"/>
                  <a:pt x="1943" y="160"/>
                </a:cubicBezTo>
                <a:cubicBezTo>
                  <a:pt x="1943" y="71"/>
                  <a:pt x="1871" y="0"/>
                  <a:pt x="1783" y="0"/>
                </a:cubicBezTo>
                <a:cubicBezTo>
                  <a:pt x="1694" y="0"/>
                  <a:pt x="1623" y="71"/>
                  <a:pt x="1623" y="160"/>
                </a:cubicBezTo>
                <a:cubicBezTo>
                  <a:pt x="1623" y="169"/>
                  <a:pt x="1624" y="179"/>
                  <a:pt x="1625" y="189"/>
                </a:cubicBezTo>
                <a:cubicBezTo>
                  <a:pt x="1466" y="292"/>
                  <a:pt x="1466" y="292"/>
                  <a:pt x="1466" y="292"/>
                </a:cubicBezTo>
                <a:cubicBezTo>
                  <a:pt x="1440" y="274"/>
                  <a:pt x="1410" y="265"/>
                  <a:pt x="1378" y="265"/>
                </a:cubicBezTo>
                <a:cubicBezTo>
                  <a:pt x="1339" y="265"/>
                  <a:pt x="1301" y="279"/>
                  <a:pt x="1272" y="306"/>
                </a:cubicBezTo>
                <a:cubicBezTo>
                  <a:pt x="1130" y="227"/>
                  <a:pt x="1130" y="227"/>
                  <a:pt x="1130" y="227"/>
                </a:cubicBezTo>
                <a:cubicBezTo>
                  <a:pt x="1115" y="153"/>
                  <a:pt x="1050" y="99"/>
                  <a:pt x="973" y="99"/>
                </a:cubicBezTo>
                <a:cubicBezTo>
                  <a:pt x="885" y="99"/>
                  <a:pt x="813" y="170"/>
                  <a:pt x="813" y="259"/>
                </a:cubicBezTo>
                <a:cubicBezTo>
                  <a:pt x="813" y="263"/>
                  <a:pt x="814" y="266"/>
                  <a:pt x="814" y="270"/>
                </a:cubicBezTo>
                <a:cubicBezTo>
                  <a:pt x="665" y="362"/>
                  <a:pt x="665" y="362"/>
                  <a:pt x="665" y="362"/>
                </a:cubicBezTo>
                <a:cubicBezTo>
                  <a:pt x="637" y="341"/>
                  <a:pt x="603" y="330"/>
                  <a:pt x="569" y="330"/>
                </a:cubicBezTo>
                <a:cubicBezTo>
                  <a:pt x="481" y="330"/>
                  <a:pt x="409" y="402"/>
                  <a:pt x="409" y="490"/>
                </a:cubicBezTo>
                <a:cubicBezTo>
                  <a:pt x="409" y="499"/>
                  <a:pt x="410" y="508"/>
                  <a:pt x="411" y="518"/>
                </a:cubicBezTo>
                <a:cubicBezTo>
                  <a:pt x="252" y="617"/>
                  <a:pt x="252" y="617"/>
                  <a:pt x="252" y="617"/>
                </a:cubicBezTo>
                <a:cubicBezTo>
                  <a:pt x="226" y="599"/>
                  <a:pt x="196" y="590"/>
                  <a:pt x="164" y="590"/>
                </a:cubicBezTo>
                <a:cubicBezTo>
                  <a:pt x="76" y="590"/>
                  <a:pt x="4" y="662"/>
                  <a:pt x="4" y="750"/>
                </a:cubicBezTo>
                <a:cubicBezTo>
                  <a:pt x="5" y="838"/>
                  <a:pt x="76" y="909"/>
                  <a:pt x="165" y="909"/>
                </a:cubicBezTo>
                <a:close/>
                <a:moveTo>
                  <a:pt x="808" y="1874"/>
                </a:moveTo>
                <a:cubicBezTo>
                  <a:pt x="1139" y="1874"/>
                  <a:pt x="1139" y="1874"/>
                  <a:pt x="1139" y="1874"/>
                </a:cubicBezTo>
                <a:cubicBezTo>
                  <a:pt x="1139" y="614"/>
                  <a:pt x="1139" y="614"/>
                  <a:pt x="1139" y="614"/>
                </a:cubicBezTo>
                <a:cubicBezTo>
                  <a:pt x="808" y="614"/>
                  <a:pt x="808" y="614"/>
                  <a:pt x="808" y="614"/>
                </a:cubicBezTo>
                <a:lnTo>
                  <a:pt x="808" y="1874"/>
                </a:lnTo>
                <a:close/>
                <a:moveTo>
                  <a:pt x="1618" y="502"/>
                </a:moveTo>
                <a:cubicBezTo>
                  <a:pt x="1618" y="1874"/>
                  <a:pt x="1618" y="1874"/>
                  <a:pt x="1618" y="1874"/>
                </a:cubicBezTo>
                <a:cubicBezTo>
                  <a:pt x="1948" y="1874"/>
                  <a:pt x="1948" y="1874"/>
                  <a:pt x="1948" y="1874"/>
                </a:cubicBezTo>
                <a:cubicBezTo>
                  <a:pt x="1948" y="502"/>
                  <a:pt x="1948" y="502"/>
                  <a:pt x="1948" y="502"/>
                </a:cubicBezTo>
                <a:lnTo>
                  <a:pt x="1618" y="502"/>
                </a:lnTo>
                <a:close/>
                <a:moveTo>
                  <a:pt x="1213" y="1874"/>
                </a:moveTo>
                <a:cubicBezTo>
                  <a:pt x="1544" y="1874"/>
                  <a:pt x="1544" y="1874"/>
                  <a:pt x="1544" y="1874"/>
                </a:cubicBezTo>
                <a:cubicBezTo>
                  <a:pt x="1544" y="720"/>
                  <a:pt x="1544" y="720"/>
                  <a:pt x="1544" y="720"/>
                </a:cubicBezTo>
                <a:cubicBezTo>
                  <a:pt x="1213" y="720"/>
                  <a:pt x="1213" y="720"/>
                  <a:pt x="1213" y="720"/>
                </a:cubicBezTo>
                <a:lnTo>
                  <a:pt x="1213" y="187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91887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Top Corners Rounded 9">
            <a:extLst>
              <a:ext uri="{FF2B5EF4-FFF2-40B4-BE49-F238E27FC236}">
                <a16:creationId xmlns:a16="http://schemas.microsoft.com/office/drawing/2014/main" id="{E636CDE5-B453-1202-2FF2-768AC0CE95F2}"/>
              </a:ext>
            </a:extLst>
          </p:cNvPr>
          <p:cNvSpPr/>
          <p:nvPr/>
        </p:nvSpPr>
        <p:spPr>
          <a:xfrm rot="5400000">
            <a:off x="4150017" y="-2664115"/>
            <a:ext cx="996372" cy="9296401"/>
          </a:xfrm>
          <a:prstGeom prst="round2SameRect">
            <a:avLst>
              <a:gd name="adj1" fmla="val 14289"/>
              <a:gd name="adj2" fmla="val 0"/>
            </a:avLst>
          </a:prstGeom>
          <a:solidFill>
            <a:schemeClr val="accent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grpSp>
        <p:nvGrpSpPr>
          <p:cNvPr id="42" name="Group 41">
            <a:extLst>
              <a:ext uri="{FF2B5EF4-FFF2-40B4-BE49-F238E27FC236}">
                <a16:creationId xmlns:a16="http://schemas.microsoft.com/office/drawing/2014/main" id="{4977AC25-A8BB-AA0D-4B63-AE8FB7173388}"/>
              </a:ext>
            </a:extLst>
          </p:cNvPr>
          <p:cNvGrpSpPr/>
          <p:nvPr/>
        </p:nvGrpSpPr>
        <p:grpSpPr>
          <a:xfrm>
            <a:off x="8352740" y="1641823"/>
            <a:ext cx="636856" cy="684524"/>
            <a:chOff x="-1739900" y="1195388"/>
            <a:chExt cx="763587" cy="820738"/>
          </a:xfrm>
          <a:solidFill>
            <a:schemeClr val="bg1">
              <a:lumMod val="95000"/>
            </a:schemeClr>
          </a:solidFill>
        </p:grpSpPr>
        <p:sp>
          <p:nvSpPr>
            <p:cNvPr id="14" name="Freeform 6">
              <a:extLst>
                <a:ext uri="{FF2B5EF4-FFF2-40B4-BE49-F238E27FC236}">
                  <a16:creationId xmlns:a16="http://schemas.microsoft.com/office/drawing/2014/main" id="{869F3DFA-9798-1BD6-5D2A-42D9EA59D9B1}"/>
                </a:ext>
              </a:extLst>
            </p:cNvPr>
            <p:cNvSpPr>
              <a:spLocks/>
            </p:cNvSpPr>
            <p:nvPr/>
          </p:nvSpPr>
          <p:spPr bwMode="auto">
            <a:xfrm>
              <a:off x="-1739900" y="1262063"/>
              <a:ext cx="73025" cy="647700"/>
            </a:xfrm>
            <a:custGeom>
              <a:avLst/>
              <a:gdLst>
                <a:gd name="T0" fmla="*/ 7 w 22"/>
                <a:gd name="T1" fmla="*/ 196 h 196"/>
                <a:gd name="T2" fmla="*/ 22 w 22"/>
                <a:gd name="T3" fmla="*/ 196 h 196"/>
                <a:gd name="T4" fmla="*/ 22 w 22"/>
                <a:gd name="T5" fmla="*/ 0 h 196"/>
                <a:gd name="T6" fmla="*/ 7 w 22"/>
                <a:gd name="T7" fmla="*/ 0 h 196"/>
                <a:gd name="T8" fmla="*/ 0 w 22"/>
                <a:gd name="T9" fmla="*/ 8 h 196"/>
                <a:gd name="T10" fmla="*/ 0 w 22"/>
                <a:gd name="T11" fmla="*/ 188 h 196"/>
                <a:gd name="T12" fmla="*/ 7 w 22"/>
                <a:gd name="T13" fmla="*/ 196 h 196"/>
              </a:gdLst>
              <a:ahLst/>
              <a:cxnLst>
                <a:cxn ang="0">
                  <a:pos x="T0" y="T1"/>
                </a:cxn>
                <a:cxn ang="0">
                  <a:pos x="T2" y="T3"/>
                </a:cxn>
                <a:cxn ang="0">
                  <a:pos x="T4" y="T5"/>
                </a:cxn>
                <a:cxn ang="0">
                  <a:pos x="T6" y="T7"/>
                </a:cxn>
                <a:cxn ang="0">
                  <a:pos x="T8" y="T9"/>
                </a:cxn>
                <a:cxn ang="0">
                  <a:pos x="T10" y="T11"/>
                </a:cxn>
                <a:cxn ang="0">
                  <a:pos x="T12" y="T13"/>
                </a:cxn>
              </a:cxnLst>
              <a:rect l="0" t="0" r="r" b="b"/>
              <a:pathLst>
                <a:path w="22" h="196">
                  <a:moveTo>
                    <a:pt x="7" y="196"/>
                  </a:moveTo>
                  <a:cubicBezTo>
                    <a:pt x="22" y="196"/>
                    <a:pt x="22" y="196"/>
                    <a:pt x="22" y="196"/>
                  </a:cubicBezTo>
                  <a:cubicBezTo>
                    <a:pt x="22" y="0"/>
                    <a:pt x="22" y="0"/>
                    <a:pt x="22" y="0"/>
                  </a:cubicBezTo>
                  <a:cubicBezTo>
                    <a:pt x="7" y="0"/>
                    <a:pt x="7" y="0"/>
                    <a:pt x="7" y="0"/>
                  </a:cubicBezTo>
                  <a:cubicBezTo>
                    <a:pt x="3" y="0"/>
                    <a:pt x="0" y="4"/>
                    <a:pt x="0" y="8"/>
                  </a:cubicBezTo>
                  <a:cubicBezTo>
                    <a:pt x="0" y="188"/>
                    <a:pt x="0" y="188"/>
                    <a:pt x="0" y="188"/>
                  </a:cubicBezTo>
                  <a:cubicBezTo>
                    <a:pt x="0" y="192"/>
                    <a:pt x="3" y="196"/>
                    <a:pt x="7"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7">
              <a:extLst>
                <a:ext uri="{FF2B5EF4-FFF2-40B4-BE49-F238E27FC236}">
                  <a16:creationId xmlns:a16="http://schemas.microsoft.com/office/drawing/2014/main" id="{3ED1CB64-0A6F-A633-C2AB-C8CBDCCCB89B}"/>
                </a:ext>
              </a:extLst>
            </p:cNvPr>
            <p:cNvSpPr>
              <a:spLocks noChangeArrowheads="1"/>
            </p:cNvSpPr>
            <p:nvPr/>
          </p:nvSpPr>
          <p:spPr bwMode="auto">
            <a:xfrm>
              <a:off x="-1639888" y="1262063"/>
              <a:ext cx="112712" cy="647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AD31CAE8-091C-3320-FB85-84FE1847C7D0}"/>
                </a:ext>
              </a:extLst>
            </p:cNvPr>
            <p:cNvSpPr>
              <a:spLocks noEditPoints="1"/>
            </p:cNvSpPr>
            <p:nvPr/>
          </p:nvSpPr>
          <p:spPr bwMode="auto">
            <a:xfrm>
              <a:off x="-1503363" y="1195388"/>
              <a:ext cx="527050" cy="820738"/>
            </a:xfrm>
            <a:custGeom>
              <a:avLst/>
              <a:gdLst>
                <a:gd name="T0" fmla="*/ 0 w 158"/>
                <a:gd name="T1" fmla="*/ 15 h 248"/>
                <a:gd name="T2" fmla="*/ 0 w 158"/>
                <a:gd name="T3" fmla="*/ 233 h 248"/>
                <a:gd name="T4" fmla="*/ 15 w 158"/>
                <a:gd name="T5" fmla="*/ 248 h 248"/>
                <a:gd name="T6" fmla="*/ 142 w 158"/>
                <a:gd name="T7" fmla="*/ 248 h 248"/>
                <a:gd name="T8" fmla="*/ 158 w 158"/>
                <a:gd name="T9" fmla="*/ 233 h 248"/>
                <a:gd name="T10" fmla="*/ 158 w 158"/>
                <a:gd name="T11" fmla="*/ 15 h 248"/>
                <a:gd name="T12" fmla="*/ 142 w 158"/>
                <a:gd name="T13" fmla="*/ 0 h 248"/>
                <a:gd name="T14" fmla="*/ 15 w 158"/>
                <a:gd name="T15" fmla="*/ 0 h 248"/>
                <a:gd name="T16" fmla="*/ 0 w 158"/>
                <a:gd name="T17" fmla="*/ 15 h 248"/>
                <a:gd name="T18" fmla="*/ 79 w 158"/>
                <a:gd name="T19" fmla="*/ 231 h 248"/>
                <a:gd name="T20" fmla="*/ 68 w 158"/>
                <a:gd name="T21" fmla="*/ 220 h 248"/>
                <a:gd name="T22" fmla="*/ 79 w 158"/>
                <a:gd name="T23" fmla="*/ 208 h 248"/>
                <a:gd name="T24" fmla="*/ 90 w 158"/>
                <a:gd name="T25" fmla="*/ 220 h 248"/>
                <a:gd name="T26" fmla="*/ 79 w 158"/>
                <a:gd name="T27" fmla="*/ 231 h 248"/>
                <a:gd name="T28" fmla="*/ 63 w 158"/>
                <a:gd name="T29" fmla="*/ 17 h 248"/>
                <a:gd name="T30" fmla="*/ 95 w 158"/>
                <a:gd name="T31" fmla="*/ 17 h 248"/>
                <a:gd name="T32" fmla="*/ 95 w 158"/>
                <a:gd name="T33" fmla="*/ 25 h 248"/>
                <a:gd name="T34" fmla="*/ 63 w 158"/>
                <a:gd name="T35" fmla="*/ 25 h 248"/>
                <a:gd name="T36" fmla="*/ 63 w 158"/>
                <a:gd name="T37" fmla="*/ 17 h 248"/>
                <a:gd name="T38" fmla="*/ 17 w 158"/>
                <a:gd name="T39" fmla="*/ 41 h 248"/>
                <a:gd name="T40" fmla="*/ 21 w 158"/>
                <a:gd name="T41" fmla="*/ 37 h 248"/>
                <a:gd name="T42" fmla="*/ 137 w 158"/>
                <a:gd name="T43" fmla="*/ 37 h 248"/>
                <a:gd name="T44" fmla="*/ 141 w 158"/>
                <a:gd name="T45" fmla="*/ 41 h 248"/>
                <a:gd name="T46" fmla="*/ 141 w 158"/>
                <a:gd name="T47" fmla="*/ 195 h 248"/>
                <a:gd name="T48" fmla="*/ 137 w 158"/>
                <a:gd name="T49" fmla="*/ 199 h 248"/>
                <a:gd name="T50" fmla="*/ 21 w 158"/>
                <a:gd name="T51" fmla="*/ 199 h 248"/>
                <a:gd name="T52" fmla="*/ 17 w 158"/>
                <a:gd name="T53" fmla="*/ 195 h 248"/>
                <a:gd name="T54" fmla="*/ 17 w 158"/>
                <a:gd name="T55" fmla="*/ 4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48">
                  <a:moveTo>
                    <a:pt x="0" y="15"/>
                  </a:moveTo>
                  <a:cubicBezTo>
                    <a:pt x="0" y="233"/>
                    <a:pt x="0" y="233"/>
                    <a:pt x="0" y="233"/>
                  </a:cubicBezTo>
                  <a:cubicBezTo>
                    <a:pt x="0" y="242"/>
                    <a:pt x="7" y="248"/>
                    <a:pt x="15" y="248"/>
                  </a:cubicBezTo>
                  <a:cubicBezTo>
                    <a:pt x="142" y="248"/>
                    <a:pt x="142" y="248"/>
                    <a:pt x="142" y="248"/>
                  </a:cubicBezTo>
                  <a:cubicBezTo>
                    <a:pt x="151" y="248"/>
                    <a:pt x="158" y="242"/>
                    <a:pt x="158" y="233"/>
                  </a:cubicBezTo>
                  <a:cubicBezTo>
                    <a:pt x="158" y="15"/>
                    <a:pt x="158" y="15"/>
                    <a:pt x="158" y="15"/>
                  </a:cubicBezTo>
                  <a:cubicBezTo>
                    <a:pt x="158" y="6"/>
                    <a:pt x="151" y="0"/>
                    <a:pt x="142" y="0"/>
                  </a:cubicBezTo>
                  <a:cubicBezTo>
                    <a:pt x="15" y="0"/>
                    <a:pt x="15" y="0"/>
                    <a:pt x="15" y="0"/>
                  </a:cubicBezTo>
                  <a:cubicBezTo>
                    <a:pt x="7" y="0"/>
                    <a:pt x="0" y="6"/>
                    <a:pt x="0" y="15"/>
                  </a:cubicBezTo>
                  <a:close/>
                  <a:moveTo>
                    <a:pt x="79" y="231"/>
                  </a:moveTo>
                  <a:cubicBezTo>
                    <a:pt x="73" y="231"/>
                    <a:pt x="68" y="226"/>
                    <a:pt x="68" y="220"/>
                  </a:cubicBezTo>
                  <a:cubicBezTo>
                    <a:pt x="68" y="214"/>
                    <a:pt x="73" y="208"/>
                    <a:pt x="79" y="208"/>
                  </a:cubicBezTo>
                  <a:cubicBezTo>
                    <a:pt x="85" y="208"/>
                    <a:pt x="90" y="214"/>
                    <a:pt x="90" y="220"/>
                  </a:cubicBezTo>
                  <a:cubicBezTo>
                    <a:pt x="90" y="226"/>
                    <a:pt x="85" y="231"/>
                    <a:pt x="79" y="231"/>
                  </a:cubicBezTo>
                  <a:close/>
                  <a:moveTo>
                    <a:pt x="63" y="17"/>
                  </a:moveTo>
                  <a:cubicBezTo>
                    <a:pt x="95" y="17"/>
                    <a:pt x="95" y="17"/>
                    <a:pt x="95" y="17"/>
                  </a:cubicBezTo>
                  <a:cubicBezTo>
                    <a:pt x="95" y="25"/>
                    <a:pt x="95" y="25"/>
                    <a:pt x="95" y="25"/>
                  </a:cubicBezTo>
                  <a:cubicBezTo>
                    <a:pt x="63" y="25"/>
                    <a:pt x="63" y="25"/>
                    <a:pt x="63" y="25"/>
                  </a:cubicBezTo>
                  <a:lnTo>
                    <a:pt x="63" y="17"/>
                  </a:lnTo>
                  <a:close/>
                  <a:moveTo>
                    <a:pt x="17" y="41"/>
                  </a:moveTo>
                  <a:cubicBezTo>
                    <a:pt x="17" y="39"/>
                    <a:pt x="19" y="37"/>
                    <a:pt x="21" y="37"/>
                  </a:cubicBezTo>
                  <a:cubicBezTo>
                    <a:pt x="137" y="37"/>
                    <a:pt x="137" y="37"/>
                    <a:pt x="137" y="37"/>
                  </a:cubicBezTo>
                  <a:cubicBezTo>
                    <a:pt x="139" y="37"/>
                    <a:pt x="141" y="39"/>
                    <a:pt x="141" y="41"/>
                  </a:cubicBezTo>
                  <a:cubicBezTo>
                    <a:pt x="141" y="195"/>
                    <a:pt x="141" y="195"/>
                    <a:pt x="141" y="195"/>
                  </a:cubicBezTo>
                  <a:cubicBezTo>
                    <a:pt x="141" y="197"/>
                    <a:pt x="139" y="199"/>
                    <a:pt x="137" y="199"/>
                  </a:cubicBezTo>
                  <a:cubicBezTo>
                    <a:pt x="21" y="199"/>
                    <a:pt x="21" y="199"/>
                    <a:pt x="21" y="199"/>
                  </a:cubicBezTo>
                  <a:cubicBezTo>
                    <a:pt x="19" y="199"/>
                    <a:pt x="17" y="197"/>
                    <a:pt x="17" y="195"/>
                  </a:cubicBezTo>
                  <a:lnTo>
                    <a:pt x="17"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Rectangle: Top Corners Rounded 6">
            <a:extLst>
              <a:ext uri="{FF2B5EF4-FFF2-40B4-BE49-F238E27FC236}">
                <a16:creationId xmlns:a16="http://schemas.microsoft.com/office/drawing/2014/main" id="{B3AA0F38-9385-3F36-6AB3-1EC1C8C75A00}"/>
              </a:ext>
            </a:extLst>
          </p:cNvPr>
          <p:cNvSpPr/>
          <p:nvPr/>
        </p:nvSpPr>
        <p:spPr>
          <a:xfrm rot="5400000">
            <a:off x="4135728" y="1286166"/>
            <a:ext cx="996372" cy="9324972"/>
          </a:xfrm>
          <a:prstGeom prst="round2SameRect">
            <a:avLst>
              <a:gd name="adj1" fmla="val 14289"/>
              <a:gd name="adj2" fmla="val 0"/>
            </a:avLst>
          </a:prstGeom>
          <a:solidFill>
            <a:schemeClr val="accent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5" name="Rectangle: Top Corners Rounded 4">
            <a:extLst>
              <a:ext uri="{FF2B5EF4-FFF2-40B4-BE49-F238E27FC236}">
                <a16:creationId xmlns:a16="http://schemas.microsoft.com/office/drawing/2014/main" id="{4DCE3F4A-9868-2A72-BEC2-6EFCF33032CA}"/>
              </a:ext>
            </a:extLst>
          </p:cNvPr>
          <p:cNvSpPr/>
          <p:nvPr/>
        </p:nvSpPr>
        <p:spPr>
          <a:xfrm rot="5400000">
            <a:off x="4150016" y="309312"/>
            <a:ext cx="996372" cy="9296401"/>
          </a:xfrm>
          <a:prstGeom prst="round2SameRect">
            <a:avLst>
              <a:gd name="adj1" fmla="val 14289"/>
              <a:gd name="adj2" fmla="val 0"/>
            </a:avLst>
          </a:prstGeom>
          <a:solidFill>
            <a:schemeClr val="bg1">
              <a:lumMod val="95000"/>
            </a:schemeClr>
          </a:solidFill>
          <a:ln>
            <a:noFill/>
          </a:ln>
          <a:effectLst>
            <a:outerShdw blurRad="508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4" name="Rectangle: Top Corners Rounded 3">
            <a:extLst>
              <a:ext uri="{FF2B5EF4-FFF2-40B4-BE49-F238E27FC236}">
                <a16:creationId xmlns:a16="http://schemas.microsoft.com/office/drawing/2014/main" id="{038DF9B1-DED6-1147-076A-14591E3CBAEB}"/>
              </a:ext>
            </a:extLst>
          </p:cNvPr>
          <p:cNvSpPr/>
          <p:nvPr/>
        </p:nvSpPr>
        <p:spPr>
          <a:xfrm rot="5400000">
            <a:off x="4135731" y="-696118"/>
            <a:ext cx="996372" cy="9324975"/>
          </a:xfrm>
          <a:prstGeom prst="round2SameRect">
            <a:avLst>
              <a:gd name="adj1" fmla="val 14289"/>
              <a:gd name="adj2" fmla="val 0"/>
            </a:avLst>
          </a:prstGeom>
          <a:solidFill>
            <a:schemeClr val="accent2"/>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3" name="Rectangle: Top Corners Rounded 2">
            <a:extLst>
              <a:ext uri="{FF2B5EF4-FFF2-40B4-BE49-F238E27FC236}">
                <a16:creationId xmlns:a16="http://schemas.microsoft.com/office/drawing/2014/main" id="{42E870B3-B69E-CCDA-5711-2F56C9175BB4}"/>
              </a:ext>
            </a:extLst>
          </p:cNvPr>
          <p:cNvSpPr/>
          <p:nvPr/>
        </p:nvSpPr>
        <p:spPr>
          <a:xfrm rot="5400000">
            <a:off x="4150015" y="-1672969"/>
            <a:ext cx="996372" cy="9296400"/>
          </a:xfrm>
          <a:prstGeom prst="round2SameRect">
            <a:avLst>
              <a:gd name="adj1" fmla="val 14289"/>
              <a:gd name="adj2" fmla="val 0"/>
            </a:avLst>
          </a:prstGeom>
          <a:solidFill>
            <a:schemeClr val="bg1">
              <a:lumMod val="95000"/>
            </a:schemeClr>
          </a:solidFill>
          <a:ln>
            <a:noFill/>
          </a:ln>
          <a:effectLst>
            <a:outerShdw blurRad="50800" dist="38100" dir="8100000" algn="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2" name="Title 1">
            <a:extLst>
              <a:ext uri="{FF2B5EF4-FFF2-40B4-BE49-F238E27FC236}">
                <a16:creationId xmlns:a16="http://schemas.microsoft.com/office/drawing/2014/main" id="{8166804E-C021-978B-D5B1-E7EA9FABE3FD}"/>
              </a:ext>
            </a:extLst>
          </p:cNvPr>
          <p:cNvSpPr>
            <a:spLocks noGrp="1"/>
          </p:cNvSpPr>
          <p:nvPr>
            <p:ph type="title"/>
          </p:nvPr>
        </p:nvSpPr>
        <p:spPr>
          <a:xfrm>
            <a:off x="606424" y="412751"/>
            <a:ext cx="4965701" cy="692149"/>
          </a:xfrm>
        </p:spPr>
        <p:txBody>
          <a:bodyPr/>
          <a:lstStyle/>
          <a:p>
            <a:r>
              <a:rPr lang="en-US" dirty="0"/>
              <a:t>Egypt’s Pioneer and Accelerator of Digital Transformation </a:t>
            </a:r>
          </a:p>
        </p:txBody>
      </p:sp>
      <p:sp>
        <p:nvSpPr>
          <p:cNvPr id="17" name="Rectangle 16">
            <a:extLst>
              <a:ext uri="{FF2B5EF4-FFF2-40B4-BE49-F238E27FC236}">
                <a16:creationId xmlns:a16="http://schemas.microsoft.com/office/drawing/2014/main" id="{59143C3D-3CE7-FA6F-B677-FD40BFD47D17}"/>
              </a:ext>
            </a:extLst>
          </p:cNvPr>
          <p:cNvSpPr/>
          <p:nvPr/>
        </p:nvSpPr>
        <p:spPr>
          <a:xfrm>
            <a:off x="606425" y="1575139"/>
            <a:ext cx="7099304" cy="431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nchorCtr="0"/>
          <a:lstStyle/>
          <a:p>
            <a:r>
              <a:rPr lang="en-US" sz="1200" b="1" dirty="0">
                <a:solidFill>
                  <a:schemeClr val="bg1"/>
                </a:solidFill>
              </a:rPr>
              <a:t>The Group boasts a portfolio of subsidiaries that has enabled e-finance’s growth across multiple markets and unlocked synergies across its business lines</a:t>
            </a:r>
          </a:p>
        </p:txBody>
      </p:sp>
      <p:sp>
        <p:nvSpPr>
          <p:cNvPr id="9" name="Rectangle 8">
            <a:extLst>
              <a:ext uri="{FF2B5EF4-FFF2-40B4-BE49-F238E27FC236}">
                <a16:creationId xmlns:a16="http://schemas.microsoft.com/office/drawing/2014/main" id="{57837191-D79A-2CBF-E89E-DE7337ED1A4D}"/>
              </a:ext>
            </a:extLst>
          </p:cNvPr>
          <p:cNvSpPr/>
          <p:nvPr/>
        </p:nvSpPr>
        <p:spPr>
          <a:xfrm>
            <a:off x="606425" y="2151309"/>
            <a:ext cx="7099304" cy="343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t" anchorCtr="0"/>
          <a:lstStyle/>
          <a:p>
            <a:r>
              <a:rPr lang="en-US" sz="900" i="1" dirty="0">
                <a:solidFill>
                  <a:schemeClr val="bg1"/>
                </a:solidFill>
              </a:rPr>
              <a:t>The group’s portfolio companies cover a wide span of activities that fuel digital transformation, including digital payment processing, bill aggregation, cloud hosting services, card management as well as  e-commerce marketplace platforms</a:t>
            </a:r>
          </a:p>
        </p:txBody>
      </p:sp>
      <p:sp>
        <p:nvSpPr>
          <p:cNvPr id="18" name="Rectangle 17">
            <a:extLst>
              <a:ext uri="{FF2B5EF4-FFF2-40B4-BE49-F238E27FC236}">
                <a16:creationId xmlns:a16="http://schemas.microsoft.com/office/drawing/2014/main" id="{746A9E38-77BD-4BBE-0C7B-2B21DA375F12}"/>
              </a:ext>
            </a:extLst>
          </p:cNvPr>
          <p:cNvSpPr/>
          <p:nvPr/>
        </p:nvSpPr>
        <p:spPr>
          <a:xfrm>
            <a:off x="606425" y="3593595"/>
            <a:ext cx="7099304" cy="431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nchorCtr="0"/>
          <a:lstStyle/>
          <a:p>
            <a:r>
              <a:rPr lang="en-US" sz="1200" b="1" dirty="0">
                <a:solidFill>
                  <a:schemeClr val="bg1"/>
                </a:solidFill>
              </a:rPr>
              <a:t>Expanding in Egypt’s aggressively growing c. EGP 300 billion retail e-payments sector</a:t>
            </a:r>
          </a:p>
        </p:txBody>
      </p:sp>
      <p:sp>
        <p:nvSpPr>
          <p:cNvPr id="19" name="Rectangle 18">
            <a:extLst>
              <a:ext uri="{FF2B5EF4-FFF2-40B4-BE49-F238E27FC236}">
                <a16:creationId xmlns:a16="http://schemas.microsoft.com/office/drawing/2014/main" id="{2A054F7E-C699-45CF-BA9B-079B48CA0A89}"/>
              </a:ext>
            </a:extLst>
          </p:cNvPr>
          <p:cNvSpPr/>
          <p:nvPr/>
        </p:nvSpPr>
        <p:spPr>
          <a:xfrm>
            <a:off x="606425" y="4001053"/>
            <a:ext cx="7099304" cy="343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t" anchorCtr="0"/>
          <a:lstStyle/>
          <a:p>
            <a:r>
              <a:rPr lang="en-US" sz="900" i="1" dirty="0">
                <a:solidFill>
                  <a:schemeClr val="bg1"/>
                </a:solidFill>
              </a:rPr>
              <a:t>e-finance is looking to further expand its presence in the e-payments space and is aiming to capture a larger share of this market – which is expected to reach c. EGP 1.2 trillion by 2025 – through its various digital channels and payment infrastructure</a:t>
            </a:r>
          </a:p>
        </p:txBody>
      </p:sp>
      <p:sp>
        <p:nvSpPr>
          <p:cNvPr id="21" name="Rectangle 20">
            <a:extLst>
              <a:ext uri="{FF2B5EF4-FFF2-40B4-BE49-F238E27FC236}">
                <a16:creationId xmlns:a16="http://schemas.microsoft.com/office/drawing/2014/main" id="{0C7BD9C8-EF21-9891-E366-11BD011B9F1B}"/>
              </a:ext>
            </a:extLst>
          </p:cNvPr>
          <p:cNvSpPr/>
          <p:nvPr/>
        </p:nvSpPr>
        <p:spPr>
          <a:xfrm>
            <a:off x="606425" y="5599614"/>
            <a:ext cx="7099304" cy="431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nchorCtr="0"/>
          <a:lstStyle/>
          <a:p>
            <a:r>
              <a:rPr lang="en-US" sz="1200" b="1" dirty="0">
                <a:solidFill>
                  <a:schemeClr val="bg1"/>
                </a:solidFill>
              </a:rPr>
              <a:t>Multi-pronged growth strategy aiming to deliver on ambitious EGP 2 billion net income target</a:t>
            </a:r>
          </a:p>
        </p:txBody>
      </p:sp>
      <p:sp>
        <p:nvSpPr>
          <p:cNvPr id="22" name="Rectangle 21">
            <a:extLst>
              <a:ext uri="{FF2B5EF4-FFF2-40B4-BE49-F238E27FC236}">
                <a16:creationId xmlns:a16="http://schemas.microsoft.com/office/drawing/2014/main" id="{7530E96F-68AB-38A3-4987-8A104C633B17}"/>
              </a:ext>
            </a:extLst>
          </p:cNvPr>
          <p:cNvSpPr/>
          <p:nvPr/>
        </p:nvSpPr>
        <p:spPr>
          <a:xfrm>
            <a:off x="606425" y="6069841"/>
            <a:ext cx="7099304" cy="343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t" anchorCtr="0"/>
          <a:lstStyle/>
          <a:p>
            <a:r>
              <a:rPr lang="en-US" sz="900" i="1" dirty="0">
                <a:solidFill>
                  <a:schemeClr val="bg1"/>
                </a:solidFill>
              </a:rPr>
              <a:t>The Group is eyeing to exceed the EGP 2 billion mark at the bottom-line level by 2025, whilst maintaining a healthy net profit margin of over c. 35% </a:t>
            </a:r>
          </a:p>
        </p:txBody>
      </p:sp>
      <p:sp>
        <p:nvSpPr>
          <p:cNvPr id="26" name="Rectangle 25">
            <a:extLst>
              <a:ext uri="{FF2B5EF4-FFF2-40B4-BE49-F238E27FC236}">
                <a16:creationId xmlns:a16="http://schemas.microsoft.com/office/drawing/2014/main" id="{4914D314-F403-87F1-EC79-97CFF066A2C7}"/>
              </a:ext>
            </a:extLst>
          </p:cNvPr>
          <p:cNvSpPr/>
          <p:nvPr/>
        </p:nvSpPr>
        <p:spPr>
          <a:xfrm>
            <a:off x="606425" y="2585994"/>
            <a:ext cx="7099304" cy="431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en-US" sz="1200" b="1" dirty="0">
                <a:solidFill>
                  <a:schemeClr val="accent2"/>
                </a:solidFill>
              </a:rPr>
              <a:t>Solid strides in digitally transforming some of the largest sectors in Egypt</a:t>
            </a:r>
          </a:p>
        </p:txBody>
      </p:sp>
      <p:sp>
        <p:nvSpPr>
          <p:cNvPr id="27" name="Rectangle 26">
            <a:extLst>
              <a:ext uri="{FF2B5EF4-FFF2-40B4-BE49-F238E27FC236}">
                <a16:creationId xmlns:a16="http://schemas.microsoft.com/office/drawing/2014/main" id="{7FDD52E1-4DD0-89E2-17AA-A47445BCA79E}"/>
              </a:ext>
            </a:extLst>
          </p:cNvPr>
          <p:cNvSpPr/>
          <p:nvPr/>
        </p:nvSpPr>
        <p:spPr>
          <a:xfrm>
            <a:off x="606425" y="2983437"/>
            <a:ext cx="7099304" cy="343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t" anchorCtr="0"/>
          <a:lstStyle/>
          <a:p>
            <a:r>
              <a:rPr lang="en-US" sz="900" i="1" dirty="0">
                <a:solidFill>
                  <a:schemeClr val="bg1">
                    <a:lumMod val="50000"/>
                  </a:schemeClr>
                </a:solidFill>
              </a:rPr>
              <a:t>E-finance’s comprehensive offering has enhanced the digital capacities across key sectors, including tourism, agriculture, transportation, health, retail, financial and social inclusion</a:t>
            </a:r>
          </a:p>
        </p:txBody>
      </p:sp>
      <p:sp>
        <p:nvSpPr>
          <p:cNvPr id="29" name="Rectangle 28">
            <a:extLst>
              <a:ext uri="{FF2B5EF4-FFF2-40B4-BE49-F238E27FC236}">
                <a16:creationId xmlns:a16="http://schemas.microsoft.com/office/drawing/2014/main" id="{05958646-E307-530E-5D71-5A04BDDA9964}"/>
              </a:ext>
            </a:extLst>
          </p:cNvPr>
          <p:cNvSpPr/>
          <p:nvPr/>
        </p:nvSpPr>
        <p:spPr>
          <a:xfrm>
            <a:off x="606425" y="4598118"/>
            <a:ext cx="7099304" cy="431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en-US" sz="1200" b="1" dirty="0">
                <a:solidFill>
                  <a:schemeClr val="accent2"/>
                </a:solidFill>
              </a:rPr>
              <a:t>Investing in world-class technologies that have driven the Group’s growth story</a:t>
            </a:r>
          </a:p>
        </p:txBody>
      </p:sp>
      <p:sp>
        <p:nvSpPr>
          <p:cNvPr id="30" name="Rectangle 29">
            <a:extLst>
              <a:ext uri="{FF2B5EF4-FFF2-40B4-BE49-F238E27FC236}">
                <a16:creationId xmlns:a16="http://schemas.microsoft.com/office/drawing/2014/main" id="{A1C8F363-A039-11A3-93FD-07B1B0872D87}"/>
              </a:ext>
            </a:extLst>
          </p:cNvPr>
          <p:cNvSpPr/>
          <p:nvPr/>
        </p:nvSpPr>
        <p:spPr>
          <a:xfrm>
            <a:off x="606425" y="5014082"/>
            <a:ext cx="7099304" cy="343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t" anchorCtr="0"/>
          <a:lstStyle/>
          <a:p>
            <a:r>
              <a:rPr lang="en-US" sz="900" i="1" dirty="0">
                <a:solidFill>
                  <a:schemeClr val="bg1">
                    <a:lumMod val="50000"/>
                  </a:schemeClr>
                </a:solidFill>
              </a:rPr>
              <a:t>The Group’s innovative and growing tech infrastructure will allow it to tap various avenues of growth by utilizing advanced technologies, including e-KYC, cybersecurity, blockchain, artificial intelligence, and machine learning</a:t>
            </a:r>
          </a:p>
        </p:txBody>
      </p:sp>
      <p:cxnSp>
        <p:nvCxnSpPr>
          <p:cNvPr id="16" name="Straight Connector 15">
            <a:extLst>
              <a:ext uri="{FF2B5EF4-FFF2-40B4-BE49-F238E27FC236}">
                <a16:creationId xmlns:a16="http://schemas.microsoft.com/office/drawing/2014/main" id="{01E42029-1BFB-7A77-09DA-2A8D70154D75}"/>
              </a:ext>
            </a:extLst>
          </p:cNvPr>
          <p:cNvCxnSpPr>
            <a:cxnSpLocks/>
          </p:cNvCxnSpPr>
          <p:nvPr/>
        </p:nvCxnSpPr>
        <p:spPr>
          <a:xfrm>
            <a:off x="606425" y="2011610"/>
            <a:ext cx="689016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F0E85C6-F488-9BE5-85D0-FC2CAEF76271}"/>
              </a:ext>
            </a:extLst>
          </p:cNvPr>
          <p:cNvCxnSpPr>
            <a:cxnSpLocks/>
          </p:cNvCxnSpPr>
          <p:nvPr/>
        </p:nvCxnSpPr>
        <p:spPr>
          <a:xfrm>
            <a:off x="606425" y="3962954"/>
            <a:ext cx="689016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D8BDDFB-0D2A-B84A-C389-B2AE20780B3F}"/>
              </a:ext>
            </a:extLst>
          </p:cNvPr>
          <p:cNvCxnSpPr>
            <a:cxnSpLocks/>
          </p:cNvCxnSpPr>
          <p:nvPr/>
        </p:nvCxnSpPr>
        <p:spPr>
          <a:xfrm>
            <a:off x="606425" y="6031742"/>
            <a:ext cx="689016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260B5AA-F4C9-4A1C-8D21-324AD2D3D18A}"/>
              </a:ext>
            </a:extLst>
          </p:cNvPr>
          <p:cNvCxnSpPr>
            <a:cxnSpLocks/>
          </p:cNvCxnSpPr>
          <p:nvPr/>
        </p:nvCxnSpPr>
        <p:spPr>
          <a:xfrm>
            <a:off x="606425" y="2945338"/>
            <a:ext cx="6890169"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3469BC-B9DB-C1B7-664A-46DBF6A115C9}"/>
              </a:ext>
            </a:extLst>
          </p:cNvPr>
          <p:cNvCxnSpPr>
            <a:cxnSpLocks/>
          </p:cNvCxnSpPr>
          <p:nvPr/>
        </p:nvCxnSpPr>
        <p:spPr>
          <a:xfrm>
            <a:off x="606425" y="4976105"/>
            <a:ext cx="6890169"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Freeform 5">
            <a:extLst>
              <a:ext uri="{FF2B5EF4-FFF2-40B4-BE49-F238E27FC236}">
                <a16:creationId xmlns:a16="http://schemas.microsoft.com/office/drawing/2014/main" id="{4F518C04-5790-94CC-DD05-B5AA9C5BB77B}"/>
              </a:ext>
            </a:extLst>
          </p:cNvPr>
          <p:cNvSpPr>
            <a:spLocks noEditPoints="1"/>
          </p:cNvSpPr>
          <p:nvPr/>
        </p:nvSpPr>
        <p:spPr bwMode="auto">
          <a:xfrm>
            <a:off x="8343580" y="3617332"/>
            <a:ext cx="655176" cy="698075"/>
          </a:xfrm>
          <a:custGeom>
            <a:avLst/>
            <a:gdLst>
              <a:gd name="T0" fmla="*/ 6 w 240"/>
              <a:gd name="T1" fmla="*/ 251 h 258"/>
              <a:gd name="T2" fmla="*/ 150 w 240"/>
              <a:gd name="T3" fmla="*/ 258 h 258"/>
              <a:gd name="T4" fmla="*/ 172 w 240"/>
              <a:gd name="T5" fmla="*/ 236 h 258"/>
              <a:gd name="T6" fmla="*/ 0 w 240"/>
              <a:gd name="T7" fmla="*/ 223 h 258"/>
              <a:gd name="T8" fmla="*/ 73 w 240"/>
              <a:gd name="T9" fmla="*/ 236 h 258"/>
              <a:gd name="T10" fmla="*/ 103 w 240"/>
              <a:gd name="T11" fmla="*/ 240 h 258"/>
              <a:gd name="T12" fmla="*/ 73 w 240"/>
              <a:gd name="T13" fmla="*/ 245 h 258"/>
              <a:gd name="T14" fmla="*/ 73 w 240"/>
              <a:gd name="T15" fmla="*/ 236 h 258"/>
              <a:gd name="T16" fmla="*/ 172 w 240"/>
              <a:gd name="T17" fmla="*/ 193 h 258"/>
              <a:gd name="T18" fmla="*/ 0 w 240"/>
              <a:gd name="T19" fmla="*/ 215 h 258"/>
              <a:gd name="T20" fmla="*/ 6 w 240"/>
              <a:gd name="T21" fmla="*/ 7 h 258"/>
              <a:gd name="T22" fmla="*/ 52 w 240"/>
              <a:gd name="T23" fmla="*/ 0 h 258"/>
              <a:gd name="T24" fmla="*/ 55 w 240"/>
              <a:gd name="T25" fmla="*/ 22 h 258"/>
              <a:gd name="T26" fmla="*/ 107 w 240"/>
              <a:gd name="T27" fmla="*/ 26 h 258"/>
              <a:gd name="T28" fmla="*/ 120 w 240"/>
              <a:gd name="T29" fmla="*/ 13 h 258"/>
              <a:gd name="T30" fmla="*/ 150 w 240"/>
              <a:gd name="T31" fmla="*/ 0 h 258"/>
              <a:gd name="T32" fmla="*/ 172 w 240"/>
              <a:gd name="T33" fmla="*/ 22 h 258"/>
              <a:gd name="T34" fmla="*/ 69 w 240"/>
              <a:gd name="T35" fmla="*/ 48 h 258"/>
              <a:gd name="T36" fmla="*/ 39 w 240"/>
              <a:gd name="T37" fmla="*/ 78 h 258"/>
              <a:gd name="T38" fmla="*/ 48 w 240"/>
              <a:gd name="T39" fmla="*/ 184 h 258"/>
              <a:gd name="T40" fmla="*/ 60 w 240"/>
              <a:gd name="T41" fmla="*/ 13 h 258"/>
              <a:gd name="T42" fmla="*/ 112 w 240"/>
              <a:gd name="T43" fmla="*/ 0 h 258"/>
              <a:gd name="T44" fmla="*/ 107 w 240"/>
              <a:gd name="T45" fmla="*/ 18 h 258"/>
              <a:gd name="T46" fmla="*/ 60 w 240"/>
              <a:gd name="T47" fmla="*/ 13 h 258"/>
              <a:gd name="T48" fmla="*/ 107 w 240"/>
              <a:gd name="T49" fmla="*/ 103 h 258"/>
              <a:gd name="T50" fmla="*/ 82 w 240"/>
              <a:gd name="T51" fmla="*/ 108 h 258"/>
              <a:gd name="T52" fmla="*/ 77 w 240"/>
              <a:gd name="T53" fmla="*/ 90 h 258"/>
              <a:gd name="T54" fmla="*/ 103 w 240"/>
              <a:gd name="T55" fmla="*/ 86 h 258"/>
              <a:gd name="T56" fmla="*/ 219 w 240"/>
              <a:gd name="T57" fmla="*/ 56 h 258"/>
              <a:gd name="T58" fmla="*/ 54 w 240"/>
              <a:gd name="T59" fmla="*/ 62 h 258"/>
              <a:gd name="T60" fmla="*/ 47 w 240"/>
              <a:gd name="T61" fmla="*/ 163 h 258"/>
              <a:gd name="T62" fmla="*/ 69 w 240"/>
              <a:gd name="T63" fmla="*/ 185 h 258"/>
              <a:gd name="T64" fmla="*/ 234 w 240"/>
              <a:gd name="T65" fmla="*/ 178 h 258"/>
              <a:gd name="T66" fmla="*/ 240 w 240"/>
              <a:gd name="T67" fmla="*/ 78 h 258"/>
              <a:gd name="T68" fmla="*/ 219 w 240"/>
              <a:gd name="T69" fmla="*/ 56 h 258"/>
              <a:gd name="T70" fmla="*/ 77 w 240"/>
              <a:gd name="T71" fmla="*/ 159 h 258"/>
              <a:gd name="T72" fmla="*/ 77 w 240"/>
              <a:gd name="T73" fmla="*/ 150 h 258"/>
              <a:gd name="T74" fmla="*/ 103 w 240"/>
              <a:gd name="T75" fmla="*/ 155 h 258"/>
              <a:gd name="T76" fmla="*/ 82 w 240"/>
              <a:gd name="T77" fmla="*/ 116 h 258"/>
              <a:gd name="T78" fmla="*/ 69 w 240"/>
              <a:gd name="T79" fmla="*/ 103 h 258"/>
              <a:gd name="T80" fmla="*/ 72 w 240"/>
              <a:gd name="T81" fmla="*/ 81 h 258"/>
              <a:gd name="T82" fmla="*/ 103 w 240"/>
              <a:gd name="T83" fmla="*/ 78 h 258"/>
              <a:gd name="T84" fmla="*/ 116 w 240"/>
              <a:gd name="T85" fmla="*/ 90 h 258"/>
              <a:gd name="T86" fmla="*/ 112 w 240"/>
              <a:gd name="T87" fmla="*/ 112 h 258"/>
              <a:gd name="T88" fmla="*/ 82 w 240"/>
              <a:gd name="T89" fmla="*/ 116 h 258"/>
              <a:gd name="T90" fmla="*/ 116 w 240"/>
              <a:gd name="T91" fmla="*/ 159 h 258"/>
              <a:gd name="T92" fmla="*/ 116 w 240"/>
              <a:gd name="T93" fmla="*/ 150 h 258"/>
              <a:gd name="T94" fmla="*/ 142 w 240"/>
              <a:gd name="T95" fmla="*/ 155 h 258"/>
              <a:gd name="T96" fmla="*/ 176 w 240"/>
              <a:gd name="T97" fmla="*/ 159 h 258"/>
              <a:gd name="T98" fmla="*/ 150 w 240"/>
              <a:gd name="T99" fmla="*/ 155 h 258"/>
              <a:gd name="T100" fmla="*/ 176 w 240"/>
              <a:gd name="T101" fmla="*/ 150 h 258"/>
              <a:gd name="T102" fmla="*/ 176 w 240"/>
              <a:gd name="T103" fmla="*/ 159 h 258"/>
              <a:gd name="T104" fmla="*/ 193 w 240"/>
              <a:gd name="T105" fmla="*/ 159 h 258"/>
              <a:gd name="T106" fmla="*/ 193 w 240"/>
              <a:gd name="T107" fmla="*/ 150 h 258"/>
              <a:gd name="T108" fmla="*/ 219 w 240"/>
              <a:gd name="T109" fmla="*/ 15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0" h="258">
                <a:moveTo>
                  <a:pt x="0" y="236"/>
                </a:moveTo>
                <a:cubicBezTo>
                  <a:pt x="0" y="242"/>
                  <a:pt x="2" y="247"/>
                  <a:pt x="6" y="251"/>
                </a:cubicBezTo>
                <a:cubicBezTo>
                  <a:pt x="10" y="255"/>
                  <a:pt x="16" y="258"/>
                  <a:pt x="22" y="258"/>
                </a:cubicBezTo>
                <a:cubicBezTo>
                  <a:pt x="150" y="258"/>
                  <a:pt x="150" y="258"/>
                  <a:pt x="150" y="258"/>
                </a:cubicBezTo>
                <a:cubicBezTo>
                  <a:pt x="156" y="258"/>
                  <a:pt x="161" y="255"/>
                  <a:pt x="165" y="251"/>
                </a:cubicBezTo>
                <a:cubicBezTo>
                  <a:pt x="169" y="247"/>
                  <a:pt x="172" y="242"/>
                  <a:pt x="172" y="236"/>
                </a:cubicBezTo>
                <a:cubicBezTo>
                  <a:pt x="172" y="223"/>
                  <a:pt x="172" y="223"/>
                  <a:pt x="172" y="223"/>
                </a:cubicBezTo>
                <a:cubicBezTo>
                  <a:pt x="0" y="223"/>
                  <a:pt x="0" y="223"/>
                  <a:pt x="0" y="223"/>
                </a:cubicBezTo>
                <a:lnTo>
                  <a:pt x="0" y="236"/>
                </a:lnTo>
                <a:close/>
                <a:moveTo>
                  <a:pt x="73" y="236"/>
                </a:moveTo>
                <a:cubicBezTo>
                  <a:pt x="99" y="236"/>
                  <a:pt x="99" y="236"/>
                  <a:pt x="99" y="236"/>
                </a:cubicBezTo>
                <a:cubicBezTo>
                  <a:pt x="101" y="236"/>
                  <a:pt x="103" y="238"/>
                  <a:pt x="103" y="240"/>
                </a:cubicBezTo>
                <a:cubicBezTo>
                  <a:pt x="103" y="243"/>
                  <a:pt x="101" y="245"/>
                  <a:pt x="99" y="245"/>
                </a:cubicBezTo>
                <a:cubicBezTo>
                  <a:pt x="73" y="245"/>
                  <a:pt x="73" y="245"/>
                  <a:pt x="73" y="245"/>
                </a:cubicBezTo>
                <a:cubicBezTo>
                  <a:pt x="71" y="245"/>
                  <a:pt x="69" y="243"/>
                  <a:pt x="69" y="240"/>
                </a:cubicBezTo>
                <a:cubicBezTo>
                  <a:pt x="69" y="238"/>
                  <a:pt x="71" y="236"/>
                  <a:pt x="73" y="236"/>
                </a:cubicBezTo>
                <a:close/>
                <a:moveTo>
                  <a:pt x="69" y="193"/>
                </a:moveTo>
                <a:cubicBezTo>
                  <a:pt x="172" y="193"/>
                  <a:pt x="172" y="193"/>
                  <a:pt x="172" y="193"/>
                </a:cubicBezTo>
                <a:cubicBezTo>
                  <a:pt x="172" y="215"/>
                  <a:pt x="172" y="215"/>
                  <a:pt x="172" y="215"/>
                </a:cubicBezTo>
                <a:cubicBezTo>
                  <a:pt x="0" y="215"/>
                  <a:pt x="0" y="215"/>
                  <a:pt x="0" y="215"/>
                </a:cubicBezTo>
                <a:cubicBezTo>
                  <a:pt x="0" y="22"/>
                  <a:pt x="0" y="22"/>
                  <a:pt x="0" y="22"/>
                </a:cubicBezTo>
                <a:cubicBezTo>
                  <a:pt x="0" y="16"/>
                  <a:pt x="2" y="11"/>
                  <a:pt x="6" y="7"/>
                </a:cubicBezTo>
                <a:cubicBezTo>
                  <a:pt x="10" y="3"/>
                  <a:pt x="16" y="0"/>
                  <a:pt x="22" y="0"/>
                </a:cubicBezTo>
                <a:cubicBezTo>
                  <a:pt x="52" y="0"/>
                  <a:pt x="52" y="0"/>
                  <a:pt x="52" y="0"/>
                </a:cubicBezTo>
                <a:cubicBezTo>
                  <a:pt x="52" y="13"/>
                  <a:pt x="52" y="13"/>
                  <a:pt x="52" y="13"/>
                </a:cubicBezTo>
                <a:cubicBezTo>
                  <a:pt x="52" y="17"/>
                  <a:pt x="53" y="20"/>
                  <a:pt x="55" y="22"/>
                </a:cubicBezTo>
                <a:cubicBezTo>
                  <a:pt x="58" y="25"/>
                  <a:pt x="61" y="26"/>
                  <a:pt x="64" y="26"/>
                </a:cubicBezTo>
                <a:cubicBezTo>
                  <a:pt x="107" y="26"/>
                  <a:pt x="107" y="26"/>
                  <a:pt x="107" y="26"/>
                </a:cubicBezTo>
                <a:cubicBezTo>
                  <a:pt x="111" y="26"/>
                  <a:pt x="114" y="25"/>
                  <a:pt x="116" y="22"/>
                </a:cubicBezTo>
                <a:cubicBezTo>
                  <a:pt x="119" y="20"/>
                  <a:pt x="120" y="17"/>
                  <a:pt x="120" y="13"/>
                </a:cubicBezTo>
                <a:cubicBezTo>
                  <a:pt x="120" y="0"/>
                  <a:pt x="120" y="0"/>
                  <a:pt x="120" y="0"/>
                </a:cubicBezTo>
                <a:cubicBezTo>
                  <a:pt x="150" y="0"/>
                  <a:pt x="150" y="0"/>
                  <a:pt x="150" y="0"/>
                </a:cubicBezTo>
                <a:cubicBezTo>
                  <a:pt x="156" y="0"/>
                  <a:pt x="161" y="3"/>
                  <a:pt x="165" y="7"/>
                </a:cubicBezTo>
                <a:cubicBezTo>
                  <a:pt x="169" y="11"/>
                  <a:pt x="172" y="16"/>
                  <a:pt x="172" y="22"/>
                </a:cubicBezTo>
                <a:cubicBezTo>
                  <a:pt x="172" y="48"/>
                  <a:pt x="172" y="48"/>
                  <a:pt x="172" y="48"/>
                </a:cubicBezTo>
                <a:cubicBezTo>
                  <a:pt x="69" y="48"/>
                  <a:pt x="69" y="48"/>
                  <a:pt x="69" y="48"/>
                </a:cubicBezTo>
                <a:cubicBezTo>
                  <a:pt x="61" y="48"/>
                  <a:pt x="53" y="51"/>
                  <a:pt x="48" y="56"/>
                </a:cubicBezTo>
                <a:cubicBezTo>
                  <a:pt x="42" y="62"/>
                  <a:pt x="39" y="70"/>
                  <a:pt x="39" y="78"/>
                </a:cubicBezTo>
                <a:cubicBezTo>
                  <a:pt x="39" y="163"/>
                  <a:pt x="39" y="163"/>
                  <a:pt x="39" y="163"/>
                </a:cubicBezTo>
                <a:cubicBezTo>
                  <a:pt x="39" y="171"/>
                  <a:pt x="42" y="179"/>
                  <a:pt x="48" y="184"/>
                </a:cubicBezTo>
                <a:cubicBezTo>
                  <a:pt x="53" y="190"/>
                  <a:pt x="61" y="193"/>
                  <a:pt x="69" y="193"/>
                </a:cubicBezTo>
                <a:close/>
                <a:moveTo>
                  <a:pt x="60" y="13"/>
                </a:moveTo>
                <a:cubicBezTo>
                  <a:pt x="60" y="0"/>
                  <a:pt x="60" y="0"/>
                  <a:pt x="60" y="0"/>
                </a:cubicBezTo>
                <a:cubicBezTo>
                  <a:pt x="112" y="0"/>
                  <a:pt x="112" y="0"/>
                  <a:pt x="112" y="0"/>
                </a:cubicBezTo>
                <a:cubicBezTo>
                  <a:pt x="112" y="13"/>
                  <a:pt x="112" y="13"/>
                  <a:pt x="112" y="13"/>
                </a:cubicBezTo>
                <a:cubicBezTo>
                  <a:pt x="112" y="16"/>
                  <a:pt x="110" y="18"/>
                  <a:pt x="107" y="18"/>
                </a:cubicBezTo>
                <a:cubicBezTo>
                  <a:pt x="64" y="18"/>
                  <a:pt x="64" y="18"/>
                  <a:pt x="64" y="18"/>
                </a:cubicBezTo>
                <a:cubicBezTo>
                  <a:pt x="62" y="18"/>
                  <a:pt x="60" y="16"/>
                  <a:pt x="60" y="13"/>
                </a:cubicBezTo>
                <a:close/>
                <a:moveTo>
                  <a:pt x="107" y="90"/>
                </a:moveTo>
                <a:cubicBezTo>
                  <a:pt x="107" y="103"/>
                  <a:pt x="107" y="103"/>
                  <a:pt x="107" y="103"/>
                </a:cubicBezTo>
                <a:cubicBezTo>
                  <a:pt x="107" y="106"/>
                  <a:pt x="105" y="108"/>
                  <a:pt x="103" y="108"/>
                </a:cubicBezTo>
                <a:cubicBezTo>
                  <a:pt x="82" y="108"/>
                  <a:pt x="82" y="108"/>
                  <a:pt x="82" y="108"/>
                </a:cubicBezTo>
                <a:cubicBezTo>
                  <a:pt x="79" y="108"/>
                  <a:pt x="77" y="106"/>
                  <a:pt x="77" y="103"/>
                </a:cubicBezTo>
                <a:cubicBezTo>
                  <a:pt x="77" y="90"/>
                  <a:pt x="77" y="90"/>
                  <a:pt x="77" y="90"/>
                </a:cubicBezTo>
                <a:cubicBezTo>
                  <a:pt x="77" y="88"/>
                  <a:pt x="79" y="86"/>
                  <a:pt x="82" y="86"/>
                </a:cubicBezTo>
                <a:cubicBezTo>
                  <a:pt x="103" y="86"/>
                  <a:pt x="103" y="86"/>
                  <a:pt x="103" y="86"/>
                </a:cubicBezTo>
                <a:cubicBezTo>
                  <a:pt x="105" y="86"/>
                  <a:pt x="107" y="88"/>
                  <a:pt x="107" y="90"/>
                </a:cubicBezTo>
                <a:close/>
                <a:moveTo>
                  <a:pt x="219" y="56"/>
                </a:moveTo>
                <a:cubicBezTo>
                  <a:pt x="69" y="56"/>
                  <a:pt x="69" y="56"/>
                  <a:pt x="69" y="56"/>
                </a:cubicBezTo>
                <a:cubicBezTo>
                  <a:pt x="63" y="56"/>
                  <a:pt x="58" y="58"/>
                  <a:pt x="54" y="62"/>
                </a:cubicBezTo>
                <a:cubicBezTo>
                  <a:pt x="50" y="66"/>
                  <a:pt x="47" y="72"/>
                  <a:pt x="47" y="78"/>
                </a:cubicBezTo>
                <a:cubicBezTo>
                  <a:pt x="47" y="163"/>
                  <a:pt x="47" y="163"/>
                  <a:pt x="47" y="163"/>
                </a:cubicBezTo>
                <a:cubicBezTo>
                  <a:pt x="47" y="169"/>
                  <a:pt x="50" y="174"/>
                  <a:pt x="54" y="178"/>
                </a:cubicBezTo>
                <a:cubicBezTo>
                  <a:pt x="58" y="182"/>
                  <a:pt x="63" y="185"/>
                  <a:pt x="69" y="185"/>
                </a:cubicBezTo>
                <a:cubicBezTo>
                  <a:pt x="219" y="185"/>
                  <a:pt x="219" y="185"/>
                  <a:pt x="219" y="185"/>
                </a:cubicBezTo>
                <a:cubicBezTo>
                  <a:pt x="224" y="185"/>
                  <a:pt x="230" y="182"/>
                  <a:pt x="234" y="178"/>
                </a:cubicBezTo>
                <a:cubicBezTo>
                  <a:pt x="238" y="174"/>
                  <a:pt x="240" y="169"/>
                  <a:pt x="240" y="163"/>
                </a:cubicBezTo>
                <a:cubicBezTo>
                  <a:pt x="240" y="78"/>
                  <a:pt x="240" y="78"/>
                  <a:pt x="240" y="78"/>
                </a:cubicBezTo>
                <a:cubicBezTo>
                  <a:pt x="240" y="72"/>
                  <a:pt x="238" y="66"/>
                  <a:pt x="234" y="62"/>
                </a:cubicBezTo>
                <a:cubicBezTo>
                  <a:pt x="230" y="58"/>
                  <a:pt x="224" y="56"/>
                  <a:pt x="219" y="56"/>
                </a:cubicBezTo>
                <a:close/>
                <a:moveTo>
                  <a:pt x="99" y="159"/>
                </a:moveTo>
                <a:cubicBezTo>
                  <a:pt x="77" y="159"/>
                  <a:pt x="77" y="159"/>
                  <a:pt x="77" y="159"/>
                </a:cubicBezTo>
                <a:cubicBezTo>
                  <a:pt x="75" y="159"/>
                  <a:pt x="73" y="157"/>
                  <a:pt x="73" y="155"/>
                </a:cubicBezTo>
                <a:cubicBezTo>
                  <a:pt x="73" y="152"/>
                  <a:pt x="75" y="150"/>
                  <a:pt x="77" y="150"/>
                </a:cubicBezTo>
                <a:cubicBezTo>
                  <a:pt x="99" y="150"/>
                  <a:pt x="99" y="150"/>
                  <a:pt x="99" y="150"/>
                </a:cubicBezTo>
                <a:cubicBezTo>
                  <a:pt x="101" y="150"/>
                  <a:pt x="103" y="152"/>
                  <a:pt x="103" y="155"/>
                </a:cubicBezTo>
                <a:cubicBezTo>
                  <a:pt x="103" y="157"/>
                  <a:pt x="101" y="159"/>
                  <a:pt x="99" y="159"/>
                </a:cubicBezTo>
                <a:close/>
                <a:moveTo>
                  <a:pt x="82" y="116"/>
                </a:moveTo>
                <a:cubicBezTo>
                  <a:pt x="78" y="116"/>
                  <a:pt x="75" y="115"/>
                  <a:pt x="72" y="112"/>
                </a:cubicBezTo>
                <a:cubicBezTo>
                  <a:pt x="70" y="110"/>
                  <a:pt x="69" y="107"/>
                  <a:pt x="69" y="103"/>
                </a:cubicBezTo>
                <a:cubicBezTo>
                  <a:pt x="69" y="90"/>
                  <a:pt x="69" y="90"/>
                  <a:pt x="69" y="90"/>
                </a:cubicBezTo>
                <a:cubicBezTo>
                  <a:pt x="69" y="87"/>
                  <a:pt x="70" y="84"/>
                  <a:pt x="72" y="81"/>
                </a:cubicBezTo>
                <a:cubicBezTo>
                  <a:pt x="75" y="79"/>
                  <a:pt x="78" y="78"/>
                  <a:pt x="82" y="78"/>
                </a:cubicBezTo>
                <a:cubicBezTo>
                  <a:pt x="103" y="78"/>
                  <a:pt x="103" y="78"/>
                  <a:pt x="103" y="78"/>
                </a:cubicBezTo>
                <a:cubicBezTo>
                  <a:pt x="106" y="78"/>
                  <a:pt x="110" y="79"/>
                  <a:pt x="112" y="81"/>
                </a:cubicBezTo>
                <a:cubicBezTo>
                  <a:pt x="114" y="84"/>
                  <a:pt x="116" y="87"/>
                  <a:pt x="116" y="90"/>
                </a:cubicBezTo>
                <a:cubicBezTo>
                  <a:pt x="116" y="103"/>
                  <a:pt x="116" y="103"/>
                  <a:pt x="116" y="103"/>
                </a:cubicBezTo>
                <a:cubicBezTo>
                  <a:pt x="116" y="107"/>
                  <a:pt x="114" y="110"/>
                  <a:pt x="112" y="112"/>
                </a:cubicBezTo>
                <a:cubicBezTo>
                  <a:pt x="110" y="115"/>
                  <a:pt x="106" y="116"/>
                  <a:pt x="103" y="116"/>
                </a:cubicBezTo>
                <a:lnTo>
                  <a:pt x="82" y="116"/>
                </a:lnTo>
                <a:close/>
                <a:moveTo>
                  <a:pt x="137" y="159"/>
                </a:moveTo>
                <a:cubicBezTo>
                  <a:pt x="116" y="159"/>
                  <a:pt x="116" y="159"/>
                  <a:pt x="116" y="159"/>
                </a:cubicBezTo>
                <a:cubicBezTo>
                  <a:pt x="113" y="159"/>
                  <a:pt x="112" y="157"/>
                  <a:pt x="112" y="155"/>
                </a:cubicBezTo>
                <a:cubicBezTo>
                  <a:pt x="112" y="152"/>
                  <a:pt x="113" y="150"/>
                  <a:pt x="116" y="150"/>
                </a:cubicBezTo>
                <a:cubicBezTo>
                  <a:pt x="137" y="150"/>
                  <a:pt x="137" y="150"/>
                  <a:pt x="137" y="150"/>
                </a:cubicBezTo>
                <a:cubicBezTo>
                  <a:pt x="140" y="150"/>
                  <a:pt x="142" y="152"/>
                  <a:pt x="142" y="155"/>
                </a:cubicBezTo>
                <a:cubicBezTo>
                  <a:pt x="142" y="157"/>
                  <a:pt x="140" y="159"/>
                  <a:pt x="137" y="159"/>
                </a:cubicBezTo>
                <a:close/>
                <a:moveTo>
                  <a:pt x="176" y="159"/>
                </a:moveTo>
                <a:cubicBezTo>
                  <a:pt x="154" y="159"/>
                  <a:pt x="154" y="159"/>
                  <a:pt x="154" y="159"/>
                </a:cubicBezTo>
                <a:cubicBezTo>
                  <a:pt x="152" y="159"/>
                  <a:pt x="150" y="157"/>
                  <a:pt x="150" y="155"/>
                </a:cubicBezTo>
                <a:cubicBezTo>
                  <a:pt x="150" y="152"/>
                  <a:pt x="152" y="150"/>
                  <a:pt x="154" y="150"/>
                </a:cubicBezTo>
                <a:cubicBezTo>
                  <a:pt x="176" y="150"/>
                  <a:pt x="176" y="150"/>
                  <a:pt x="176" y="150"/>
                </a:cubicBezTo>
                <a:cubicBezTo>
                  <a:pt x="178" y="150"/>
                  <a:pt x="180" y="152"/>
                  <a:pt x="180" y="155"/>
                </a:cubicBezTo>
                <a:cubicBezTo>
                  <a:pt x="180" y="157"/>
                  <a:pt x="178" y="159"/>
                  <a:pt x="176" y="159"/>
                </a:cubicBezTo>
                <a:close/>
                <a:moveTo>
                  <a:pt x="214" y="159"/>
                </a:moveTo>
                <a:cubicBezTo>
                  <a:pt x="193" y="159"/>
                  <a:pt x="193" y="159"/>
                  <a:pt x="193" y="159"/>
                </a:cubicBezTo>
                <a:cubicBezTo>
                  <a:pt x="191" y="159"/>
                  <a:pt x="189" y="157"/>
                  <a:pt x="189" y="155"/>
                </a:cubicBezTo>
                <a:cubicBezTo>
                  <a:pt x="189" y="152"/>
                  <a:pt x="191" y="150"/>
                  <a:pt x="193" y="150"/>
                </a:cubicBezTo>
                <a:cubicBezTo>
                  <a:pt x="214" y="150"/>
                  <a:pt x="214" y="150"/>
                  <a:pt x="214" y="150"/>
                </a:cubicBezTo>
                <a:cubicBezTo>
                  <a:pt x="217" y="150"/>
                  <a:pt x="219" y="152"/>
                  <a:pt x="219" y="155"/>
                </a:cubicBezTo>
                <a:cubicBezTo>
                  <a:pt x="219" y="157"/>
                  <a:pt x="217" y="159"/>
                  <a:pt x="214" y="159"/>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B16CCB09-549D-F9B9-7AD9-14F3C66320ED}"/>
              </a:ext>
            </a:extLst>
          </p:cNvPr>
          <p:cNvSpPr>
            <a:spLocks noEditPoints="1"/>
          </p:cNvSpPr>
          <p:nvPr/>
        </p:nvSpPr>
        <p:spPr bwMode="auto">
          <a:xfrm>
            <a:off x="8320783" y="2628808"/>
            <a:ext cx="700771" cy="698075"/>
          </a:xfrm>
          <a:custGeom>
            <a:avLst/>
            <a:gdLst>
              <a:gd name="T0" fmla="*/ 124 w 248"/>
              <a:gd name="T1" fmla="*/ 0 h 249"/>
              <a:gd name="T2" fmla="*/ 36 w 248"/>
              <a:gd name="T3" fmla="*/ 37 h 249"/>
              <a:gd name="T4" fmla="*/ 0 w 248"/>
              <a:gd name="T5" fmla="*/ 125 h 249"/>
              <a:gd name="T6" fmla="*/ 36 w 248"/>
              <a:gd name="T7" fmla="*/ 213 h 249"/>
              <a:gd name="T8" fmla="*/ 124 w 248"/>
              <a:gd name="T9" fmla="*/ 249 h 249"/>
              <a:gd name="T10" fmla="*/ 212 w 248"/>
              <a:gd name="T11" fmla="*/ 213 h 249"/>
              <a:gd name="T12" fmla="*/ 248 w 248"/>
              <a:gd name="T13" fmla="*/ 125 h 249"/>
              <a:gd name="T14" fmla="*/ 212 w 248"/>
              <a:gd name="T15" fmla="*/ 37 h 249"/>
              <a:gd name="T16" fmla="*/ 124 w 248"/>
              <a:gd name="T17" fmla="*/ 0 h 249"/>
              <a:gd name="T18" fmla="*/ 116 w 248"/>
              <a:gd name="T19" fmla="*/ 111 h 249"/>
              <a:gd name="T20" fmla="*/ 109 w 248"/>
              <a:gd name="T21" fmla="*/ 108 h 249"/>
              <a:gd name="T22" fmla="*/ 98 w 248"/>
              <a:gd name="T23" fmla="*/ 97 h 249"/>
              <a:gd name="T24" fmla="*/ 98 w 248"/>
              <a:gd name="T25" fmla="*/ 157 h 249"/>
              <a:gd name="T26" fmla="*/ 93 w 248"/>
              <a:gd name="T27" fmla="*/ 165 h 249"/>
              <a:gd name="T28" fmla="*/ 83 w 248"/>
              <a:gd name="T29" fmla="*/ 165 h 249"/>
              <a:gd name="T30" fmla="*/ 78 w 248"/>
              <a:gd name="T31" fmla="*/ 157 h 249"/>
              <a:gd name="T32" fmla="*/ 78 w 248"/>
              <a:gd name="T33" fmla="*/ 97 h 249"/>
              <a:gd name="T34" fmla="*/ 67 w 248"/>
              <a:gd name="T35" fmla="*/ 108 h 249"/>
              <a:gd name="T36" fmla="*/ 58 w 248"/>
              <a:gd name="T37" fmla="*/ 110 h 249"/>
              <a:gd name="T38" fmla="*/ 51 w 248"/>
              <a:gd name="T39" fmla="*/ 104 h 249"/>
              <a:gd name="T40" fmla="*/ 54 w 248"/>
              <a:gd name="T41" fmla="*/ 95 h 249"/>
              <a:gd name="T42" fmla="*/ 81 w 248"/>
              <a:gd name="T43" fmla="*/ 67 h 249"/>
              <a:gd name="T44" fmla="*/ 84 w 248"/>
              <a:gd name="T45" fmla="*/ 65 h 249"/>
              <a:gd name="T46" fmla="*/ 92 w 248"/>
              <a:gd name="T47" fmla="*/ 65 h 249"/>
              <a:gd name="T48" fmla="*/ 95 w 248"/>
              <a:gd name="T49" fmla="*/ 67 h 249"/>
              <a:gd name="T50" fmla="*/ 122 w 248"/>
              <a:gd name="T51" fmla="*/ 95 h 249"/>
              <a:gd name="T52" fmla="*/ 122 w 248"/>
              <a:gd name="T53" fmla="*/ 95 h 249"/>
              <a:gd name="T54" fmla="*/ 125 w 248"/>
              <a:gd name="T55" fmla="*/ 101 h 249"/>
              <a:gd name="T56" fmla="*/ 122 w 248"/>
              <a:gd name="T57" fmla="*/ 108 h 249"/>
              <a:gd name="T58" fmla="*/ 116 w 248"/>
              <a:gd name="T59" fmla="*/ 111 h 249"/>
              <a:gd name="T60" fmla="*/ 195 w 248"/>
              <a:gd name="T61" fmla="*/ 155 h 249"/>
              <a:gd name="T62" fmla="*/ 167 w 248"/>
              <a:gd name="T63" fmla="*/ 182 h 249"/>
              <a:gd name="T64" fmla="*/ 164 w 248"/>
              <a:gd name="T65" fmla="*/ 185 h 249"/>
              <a:gd name="T66" fmla="*/ 157 w 248"/>
              <a:gd name="T67" fmla="*/ 185 h 249"/>
              <a:gd name="T68" fmla="*/ 153 w 248"/>
              <a:gd name="T69" fmla="*/ 182 h 249"/>
              <a:gd name="T70" fmla="*/ 126 w 248"/>
              <a:gd name="T71" fmla="*/ 155 h 249"/>
              <a:gd name="T72" fmla="*/ 126 w 248"/>
              <a:gd name="T73" fmla="*/ 155 h 249"/>
              <a:gd name="T74" fmla="*/ 123 w 248"/>
              <a:gd name="T75" fmla="*/ 146 h 249"/>
              <a:gd name="T76" fmla="*/ 130 w 248"/>
              <a:gd name="T77" fmla="*/ 139 h 249"/>
              <a:gd name="T78" fmla="*/ 139 w 248"/>
              <a:gd name="T79" fmla="*/ 141 h 249"/>
              <a:gd name="T80" fmla="*/ 151 w 248"/>
              <a:gd name="T81" fmla="*/ 153 h 249"/>
              <a:gd name="T82" fmla="*/ 151 w 248"/>
              <a:gd name="T83" fmla="*/ 93 h 249"/>
              <a:gd name="T84" fmla="*/ 155 w 248"/>
              <a:gd name="T85" fmla="*/ 85 h 249"/>
              <a:gd name="T86" fmla="*/ 165 w 248"/>
              <a:gd name="T87" fmla="*/ 85 h 249"/>
              <a:gd name="T88" fmla="*/ 170 w 248"/>
              <a:gd name="T89" fmla="*/ 93 h 249"/>
              <a:gd name="T90" fmla="*/ 170 w 248"/>
              <a:gd name="T91" fmla="*/ 153 h 249"/>
              <a:gd name="T92" fmla="*/ 181 w 248"/>
              <a:gd name="T93" fmla="*/ 141 h 249"/>
              <a:gd name="T94" fmla="*/ 181 w 248"/>
              <a:gd name="T95" fmla="*/ 141 h 249"/>
              <a:gd name="T96" fmla="*/ 190 w 248"/>
              <a:gd name="T97" fmla="*/ 139 h 249"/>
              <a:gd name="T98" fmla="*/ 197 w 248"/>
              <a:gd name="T99" fmla="*/ 146 h 249"/>
              <a:gd name="T100" fmla="*/ 195 w 248"/>
              <a:gd name="T101" fmla="*/ 15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249">
                <a:moveTo>
                  <a:pt x="124" y="0"/>
                </a:moveTo>
                <a:cubicBezTo>
                  <a:pt x="91" y="0"/>
                  <a:pt x="59" y="14"/>
                  <a:pt x="36" y="37"/>
                </a:cubicBezTo>
                <a:cubicBezTo>
                  <a:pt x="13" y="60"/>
                  <a:pt x="0" y="92"/>
                  <a:pt x="0" y="125"/>
                </a:cubicBezTo>
                <a:cubicBezTo>
                  <a:pt x="0" y="158"/>
                  <a:pt x="13" y="189"/>
                  <a:pt x="36" y="213"/>
                </a:cubicBezTo>
                <a:cubicBezTo>
                  <a:pt x="59" y="236"/>
                  <a:pt x="91" y="249"/>
                  <a:pt x="124" y="249"/>
                </a:cubicBezTo>
                <a:cubicBezTo>
                  <a:pt x="157" y="249"/>
                  <a:pt x="189" y="236"/>
                  <a:pt x="212" y="213"/>
                </a:cubicBezTo>
                <a:cubicBezTo>
                  <a:pt x="235" y="189"/>
                  <a:pt x="248" y="158"/>
                  <a:pt x="248" y="125"/>
                </a:cubicBezTo>
                <a:cubicBezTo>
                  <a:pt x="248" y="92"/>
                  <a:pt x="235" y="60"/>
                  <a:pt x="212" y="37"/>
                </a:cubicBezTo>
                <a:cubicBezTo>
                  <a:pt x="189" y="14"/>
                  <a:pt x="157" y="0"/>
                  <a:pt x="124" y="0"/>
                </a:cubicBezTo>
                <a:close/>
                <a:moveTo>
                  <a:pt x="116" y="111"/>
                </a:moveTo>
                <a:cubicBezTo>
                  <a:pt x="113" y="111"/>
                  <a:pt x="111" y="110"/>
                  <a:pt x="109" y="108"/>
                </a:cubicBezTo>
                <a:cubicBezTo>
                  <a:pt x="98" y="97"/>
                  <a:pt x="98" y="97"/>
                  <a:pt x="98" y="97"/>
                </a:cubicBezTo>
                <a:cubicBezTo>
                  <a:pt x="98" y="157"/>
                  <a:pt x="98" y="157"/>
                  <a:pt x="98" y="157"/>
                </a:cubicBezTo>
                <a:cubicBezTo>
                  <a:pt x="98" y="160"/>
                  <a:pt x="96" y="163"/>
                  <a:pt x="93" y="165"/>
                </a:cubicBezTo>
                <a:cubicBezTo>
                  <a:pt x="90" y="167"/>
                  <a:pt x="86" y="167"/>
                  <a:pt x="83" y="165"/>
                </a:cubicBezTo>
                <a:cubicBezTo>
                  <a:pt x="80" y="163"/>
                  <a:pt x="78" y="160"/>
                  <a:pt x="78" y="157"/>
                </a:cubicBezTo>
                <a:cubicBezTo>
                  <a:pt x="78" y="97"/>
                  <a:pt x="78" y="97"/>
                  <a:pt x="78" y="97"/>
                </a:cubicBezTo>
                <a:cubicBezTo>
                  <a:pt x="67" y="108"/>
                  <a:pt x="67" y="108"/>
                  <a:pt x="67" y="108"/>
                </a:cubicBezTo>
                <a:cubicBezTo>
                  <a:pt x="65" y="110"/>
                  <a:pt x="61" y="111"/>
                  <a:pt x="58" y="110"/>
                </a:cubicBezTo>
                <a:cubicBezTo>
                  <a:pt x="55" y="109"/>
                  <a:pt x="52" y="107"/>
                  <a:pt x="51" y="104"/>
                </a:cubicBezTo>
                <a:cubicBezTo>
                  <a:pt x="50" y="101"/>
                  <a:pt x="51" y="97"/>
                  <a:pt x="54" y="95"/>
                </a:cubicBezTo>
                <a:cubicBezTo>
                  <a:pt x="81" y="67"/>
                  <a:pt x="81" y="67"/>
                  <a:pt x="81" y="67"/>
                </a:cubicBezTo>
                <a:cubicBezTo>
                  <a:pt x="82" y="66"/>
                  <a:pt x="83" y="65"/>
                  <a:pt x="84" y="65"/>
                </a:cubicBezTo>
                <a:cubicBezTo>
                  <a:pt x="87" y="64"/>
                  <a:pt x="89" y="64"/>
                  <a:pt x="92" y="65"/>
                </a:cubicBezTo>
                <a:cubicBezTo>
                  <a:pt x="93" y="65"/>
                  <a:pt x="94" y="66"/>
                  <a:pt x="95" y="67"/>
                </a:cubicBezTo>
                <a:cubicBezTo>
                  <a:pt x="122" y="95"/>
                  <a:pt x="122" y="95"/>
                  <a:pt x="122" y="95"/>
                </a:cubicBezTo>
                <a:cubicBezTo>
                  <a:pt x="122" y="95"/>
                  <a:pt x="122" y="95"/>
                  <a:pt x="122" y="95"/>
                </a:cubicBezTo>
                <a:cubicBezTo>
                  <a:pt x="124" y="96"/>
                  <a:pt x="125" y="99"/>
                  <a:pt x="125" y="101"/>
                </a:cubicBezTo>
                <a:cubicBezTo>
                  <a:pt x="125" y="104"/>
                  <a:pt x="124" y="106"/>
                  <a:pt x="122" y="108"/>
                </a:cubicBezTo>
                <a:cubicBezTo>
                  <a:pt x="121" y="110"/>
                  <a:pt x="118" y="111"/>
                  <a:pt x="116" y="111"/>
                </a:cubicBezTo>
                <a:close/>
                <a:moveTo>
                  <a:pt x="195" y="155"/>
                </a:moveTo>
                <a:cubicBezTo>
                  <a:pt x="167" y="182"/>
                  <a:pt x="167" y="182"/>
                  <a:pt x="167" y="182"/>
                </a:cubicBezTo>
                <a:cubicBezTo>
                  <a:pt x="166" y="183"/>
                  <a:pt x="165" y="184"/>
                  <a:pt x="164" y="185"/>
                </a:cubicBezTo>
                <a:cubicBezTo>
                  <a:pt x="162" y="186"/>
                  <a:pt x="159" y="186"/>
                  <a:pt x="157" y="185"/>
                </a:cubicBezTo>
                <a:cubicBezTo>
                  <a:pt x="155" y="184"/>
                  <a:pt x="154" y="183"/>
                  <a:pt x="153" y="182"/>
                </a:cubicBezTo>
                <a:cubicBezTo>
                  <a:pt x="126" y="155"/>
                  <a:pt x="126" y="155"/>
                  <a:pt x="126" y="155"/>
                </a:cubicBezTo>
                <a:cubicBezTo>
                  <a:pt x="126" y="155"/>
                  <a:pt x="126" y="155"/>
                  <a:pt x="126" y="155"/>
                </a:cubicBezTo>
                <a:cubicBezTo>
                  <a:pt x="123" y="152"/>
                  <a:pt x="122" y="149"/>
                  <a:pt x="123" y="146"/>
                </a:cubicBezTo>
                <a:cubicBezTo>
                  <a:pt x="124" y="142"/>
                  <a:pt x="127" y="140"/>
                  <a:pt x="130" y="139"/>
                </a:cubicBezTo>
                <a:cubicBezTo>
                  <a:pt x="133" y="138"/>
                  <a:pt x="137" y="139"/>
                  <a:pt x="139" y="141"/>
                </a:cubicBezTo>
                <a:cubicBezTo>
                  <a:pt x="151" y="153"/>
                  <a:pt x="151" y="153"/>
                  <a:pt x="151" y="153"/>
                </a:cubicBezTo>
                <a:cubicBezTo>
                  <a:pt x="151" y="93"/>
                  <a:pt x="151" y="93"/>
                  <a:pt x="151" y="93"/>
                </a:cubicBezTo>
                <a:cubicBezTo>
                  <a:pt x="151" y="89"/>
                  <a:pt x="152" y="86"/>
                  <a:pt x="155" y="85"/>
                </a:cubicBezTo>
                <a:cubicBezTo>
                  <a:pt x="158" y="83"/>
                  <a:pt x="162" y="83"/>
                  <a:pt x="165" y="85"/>
                </a:cubicBezTo>
                <a:cubicBezTo>
                  <a:pt x="168" y="86"/>
                  <a:pt x="170" y="89"/>
                  <a:pt x="170" y="93"/>
                </a:cubicBezTo>
                <a:cubicBezTo>
                  <a:pt x="170" y="153"/>
                  <a:pt x="170" y="153"/>
                  <a:pt x="170" y="153"/>
                </a:cubicBezTo>
                <a:cubicBezTo>
                  <a:pt x="181" y="141"/>
                  <a:pt x="181" y="141"/>
                  <a:pt x="181" y="141"/>
                </a:cubicBezTo>
                <a:cubicBezTo>
                  <a:pt x="181" y="141"/>
                  <a:pt x="181" y="141"/>
                  <a:pt x="181" y="141"/>
                </a:cubicBezTo>
                <a:cubicBezTo>
                  <a:pt x="184" y="139"/>
                  <a:pt x="187" y="138"/>
                  <a:pt x="190" y="139"/>
                </a:cubicBezTo>
                <a:cubicBezTo>
                  <a:pt x="193" y="140"/>
                  <a:pt x="196" y="143"/>
                  <a:pt x="197" y="146"/>
                </a:cubicBezTo>
                <a:cubicBezTo>
                  <a:pt x="198" y="149"/>
                  <a:pt x="197" y="152"/>
                  <a:pt x="195" y="15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3" name="Group 42">
            <a:extLst>
              <a:ext uri="{FF2B5EF4-FFF2-40B4-BE49-F238E27FC236}">
                <a16:creationId xmlns:a16="http://schemas.microsoft.com/office/drawing/2014/main" id="{089C7239-DC37-DC40-392C-CEC73F702825}"/>
              </a:ext>
            </a:extLst>
          </p:cNvPr>
          <p:cNvGrpSpPr/>
          <p:nvPr/>
        </p:nvGrpSpPr>
        <p:grpSpPr>
          <a:xfrm>
            <a:off x="8311985" y="4588517"/>
            <a:ext cx="718367" cy="698075"/>
            <a:chOff x="-1700213" y="3532188"/>
            <a:chExt cx="842962" cy="819150"/>
          </a:xfrm>
          <a:solidFill>
            <a:schemeClr val="accent1"/>
          </a:solidFill>
        </p:grpSpPr>
        <p:sp>
          <p:nvSpPr>
            <p:cNvPr id="32" name="Freeform 10">
              <a:extLst>
                <a:ext uri="{FF2B5EF4-FFF2-40B4-BE49-F238E27FC236}">
                  <a16:creationId xmlns:a16="http://schemas.microsoft.com/office/drawing/2014/main" id="{27D1102E-6094-5167-6900-A8AEF6049251}"/>
                </a:ext>
              </a:extLst>
            </p:cNvPr>
            <p:cNvSpPr>
              <a:spLocks/>
            </p:cNvSpPr>
            <p:nvPr/>
          </p:nvSpPr>
          <p:spPr bwMode="auto">
            <a:xfrm>
              <a:off x="-1243013" y="3541713"/>
              <a:ext cx="246062" cy="144463"/>
            </a:xfrm>
            <a:custGeom>
              <a:avLst/>
              <a:gdLst>
                <a:gd name="T0" fmla="*/ 21 w 74"/>
                <a:gd name="T1" fmla="*/ 41 h 44"/>
                <a:gd name="T2" fmla="*/ 33 w 74"/>
                <a:gd name="T3" fmla="*/ 18 h 44"/>
                <a:gd name="T4" fmla="*/ 48 w 74"/>
                <a:gd name="T5" fmla="*/ 18 h 44"/>
                <a:gd name="T6" fmla="*/ 62 w 74"/>
                <a:gd name="T7" fmla="*/ 26 h 44"/>
                <a:gd name="T8" fmla="*/ 73 w 74"/>
                <a:gd name="T9" fmla="*/ 12 h 44"/>
                <a:gd name="T10" fmla="*/ 58 w 74"/>
                <a:gd name="T11" fmla="*/ 1 h 44"/>
                <a:gd name="T12" fmla="*/ 48 w 74"/>
                <a:gd name="T13" fmla="*/ 9 h 44"/>
                <a:gd name="T14" fmla="*/ 30 w 74"/>
                <a:gd name="T15" fmla="*/ 9 h 44"/>
                <a:gd name="T16" fmla="*/ 26 w 74"/>
                <a:gd name="T17" fmla="*/ 12 h 44"/>
                <a:gd name="T18" fmla="*/ 15 w 74"/>
                <a:gd name="T19" fmla="*/ 35 h 44"/>
                <a:gd name="T20" fmla="*/ 0 w 74"/>
                <a:gd name="T21" fmla="*/ 35 h 44"/>
                <a:gd name="T22" fmla="*/ 0 w 74"/>
                <a:gd name="T23" fmla="*/ 44 h 44"/>
                <a:gd name="T24" fmla="*/ 17 w 74"/>
                <a:gd name="T25" fmla="*/ 44 h 44"/>
                <a:gd name="T26" fmla="*/ 21 w 74"/>
                <a:gd name="T27"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44">
                  <a:moveTo>
                    <a:pt x="21" y="41"/>
                  </a:moveTo>
                  <a:cubicBezTo>
                    <a:pt x="33" y="18"/>
                    <a:pt x="33" y="18"/>
                    <a:pt x="33" y="18"/>
                  </a:cubicBezTo>
                  <a:cubicBezTo>
                    <a:pt x="48" y="18"/>
                    <a:pt x="48" y="18"/>
                    <a:pt x="48" y="18"/>
                  </a:cubicBezTo>
                  <a:cubicBezTo>
                    <a:pt x="50" y="24"/>
                    <a:pt x="56" y="27"/>
                    <a:pt x="62" y="26"/>
                  </a:cubicBezTo>
                  <a:cubicBezTo>
                    <a:pt x="69" y="25"/>
                    <a:pt x="74" y="19"/>
                    <a:pt x="73" y="12"/>
                  </a:cubicBezTo>
                  <a:cubicBezTo>
                    <a:pt x="72" y="5"/>
                    <a:pt x="65" y="0"/>
                    <a:pt x="58" y="1"/>
                  </a:cubicBezTo>
                  <a:cubicBezTo>
                    <a:pt x="53" y="2"/>
                    <a:pt x="50" y="5"/>
                    <a:pt x="48" y="9"/>
                  </a:cubicBezTo>
                  <a:cubicBezTo>
                    <a:pt x="30" y="9"/>
                    <a:pt x="30" y="9"/>
                    <a:pt x="30" y="9"/>
                  </a:cubicBezTo>
                  <a:cubicBezTo>
                    <a:pt x="29" y="9"/>
                    <a:pt x="27" y="10"/>
                    <a:pt x="26" y="12"/>
                  </a:cubicBezTo>
                  <a:cubicBezTo>
                    <a:pt x="15" y="35"/>
                    <a:pt x="15" y="35"/>
                    <a:pt x="15" y="35"/>
                  </a:cubicBezTo>
                  <a:cubicBezTo>
                    <a:pt x="0" y="35"/>
                    <a:pt x="0" y="35"/>
                    <a:pt x="0" y="35"/>
                  </a:cubicBezTo>
                  <a:cubicBezTo>
                    <a:pt x="0" y="44"/>
                    <a:pt x="0" y="44"/>
                    <a:pt x="0" y="44"/>
                  </a:cubicBezTo>
                  <a:cubicBezTo>
                    <a:pt x="17" y="44"/>
                    <a:pt x="17" y="44"/>
                    <a:pt x="17" y="44"/>
                  </a:cubicBezTo>
                  <a:cubicBezTo>
                    <a:pt x="19" y="44"/>
                    <a:pt x="21" y="43"/>
                    <a:pt x="21"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1">
              <a:extLst>
                <a:ext uri="{FF2B5EF4-FFF2-40B4-BE49-F238E27FC236}">
                  <a16:creationId xmlns:a16="http://schemas.microsoft.com/office/drawing/2014/main" id="{3FD8446A-FCE6-636E-C08E-78CD1D7B1F61}"/>
                </a:ext>
              </a:extLst>
            </p:cNvPr>
            <p:cNvSpPr>
              <a:spLocks/>
            </p:cNvSpPr>
            <p:nvPr/>
          </p:nvSpPr>
          <p:spPr bwMode="auto">
            <a:xfrm>
              <a:off x="-1100138" y="3670300"/>
              <a:ext cx="212725" cy="98425"/>
            </a:xfrm>
            <a:custGeom>
              <a:avLst/>
              <a:gdLst>
                <a:gd name="T0" fmla="*/ 39 w 64"/>
                <a:gd name="T1" fmla="*/ 18 h 30"/>
                <a:gd name="T2" fmla="*/ 52 w 64"/>
                <a:gd name="T3" fmla="*/ 26 h 30"/>
                <a:gd name="T4" fmla="*/ 64 w 64"/>
                <a:gd name="T5" fmla="*/ 13 h 30"/>
                <a:gd name="T6" fmla="*/ 52 w 64"/>
                <a:gd name="T7" fmla="*/ 0 h 30"/>
                <a:gd name="T8" fmla="*/ 39 w 64"/>
                <a:gd name="T9" fmla="*/ 9 h 30"/>
                <a:gd name="T10" fmla="*/ 22 w 64"/>
                <a:gd name="T11" fmla="*/ 9 h 30"/>
                <a:gd name="T12" fmla="*/ 18 w 64"/>
                <a:gd name="T13" fmla="*/ 11 h 30"/>
                <a:gd name="T14" fmla="*/ 11 w 64"/>
                <a:gd name="T15" fmla="*/ 22 h 30"/>
                <a:gd name="T16" fmla="*/ 0 w 64"/>
                <a:gd name="T17" fmla="*/ 22 h 30"/>
                <a:gd name="T18" fmla="*/ 0 w 64"/>
                <a:gd name="T19" fmla="*/ 30 h 30"/>
                <a:gd name="T20" fmla="*/ 13 w 64"/>
                <a:gd name="T21" fmla="*/ 30 h 30"/>
                <a:gd name="T22" fmla="*/ 17 w 64"/>
                <a:gd name="T23" fmla="*/ 28 h 30"/>
                <a:gd name="T24" fmla="*/ 24 w 64"/>
                <a:gd name="T25" fmla="*/ 18 h 30"/>
                <a:gd name="T26" fmla="*/ 39 w 64"/>
                <a:gd name="T2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30">
                  <a:moveTo>
                    <a:pt x="39" y="18"/>
                  </a:moveTo>
                  <a:cubicBezTo>
                    <a:pt x="41" y="23"/>
                    <a:pt x="46" y="26"/>
                    <a:pt x="52" y="26"/>
                  </a:cubicBezTo>
                  <a:cubicBezTo>
                    <a:pt x="59" y="26"/>
                    <a:pt x="64" y="20"/>
                    <a:pt x="64" y="13"/>
                  </a:cubicBezTo>
                  <a:cubicBezTo>
                    <a:pt x="64" y="6"/>
                    <a:pt x="59" y="0"/>
                    <a:pt x="52" y="0"/>
                  </a:cubicBezTo>
                  <a:cubicBezTo>
                    <a:pt x="46" y="0"/>
                    <a:pt x="41" y="4"/>
                    <a:pt x="39" y="9"/>
                  </a:cubicBezTo>
                  <a:cubicBezTo>
                    <a:pt x="22" y="9"/>
                    <a:pt x="22" y="9"/>
                    <a:pt x="22" y="9"/>
                  </a:cubicBezTo>
                  <a:cubicBezTo>
                    <a:pt x="20" y="9"/>
                    <a:pt x="19" y="10"/>
                    <a:pt x="18" y="11"/>
                  </a:cubicBezTo>
                  <a:cubicBezTo>
                    <a:pt x="11" y="22"/>
                    <a:pt x="11" y="22"/>
                    <a:pt x="11" y="22"/>
                  </a:cubicBezTo>
                  <a:cubicBezTo>
                    <a:pt x="0" y="22"/>
                    <a:pt x="0" y="22"/>
                    <a:pt x="0" y="22"/>
                  </a:cubicBezTo>
                  <a:cubicBezTo>
                    <a:pt x="0" y="30"/>
                    <a:pt x="0" y="30"/>
                    <a:pt x="0" y="30"/>
                  </a:cubicBezTo>
                  <a:cubicBezTo>
                    <a:pt x="13" y="30"/>
                    <a:pt x="13" y="30"/>
                    <a:pt x="13" y="30"/>
                  </a:cubicBezTo>
                  <a:cubicBezTo>
                    <a:pt x="14" y="30"/>
                    <a:pt x="16" y="30"/>
                    <a:pt x="17" y="28"/>
                  </a:cubicBezTo>
                  <a:cubicBezTo>
                    <a:pt x="24" y="18"/>
                    <a:pt x="24" y="18"/>
                    <a:pt x="24" y="18"/>
                  </a:cubicBezTo>
                  <a:lnTo>
                    <a:pt x="3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2">
              <a:extLst>
                <a:ext uri="{FF2B5EF4-FFF2-40B4-BE49-F238E27FC236}">
                  <a16:creationId xmlns:a16="http://schemas.microsoft.com/office/drawing/2014/main" id="{B6A4F43F-E775-C05C-02D3-710C7C628A5F}"/>
                </a:ext>
              </a:extLst>
            </p:cNvPr>
            <p:cNvSpPr>
              <a:spLocks/>
            </p:cNvSpPr>
            <p:nvPr/>
          </p:nvSpPr>
          <p:spPr bwMode="auto">
            <a:xfrm>
              <a:off x="-1027113" y="3898900"/>
              <a:ext cx="169862" cy="85725"/>
            </a:xfrm>
            <a:custGeom>
              <a:avLst/>
              <a:gdLst>
                <a:gd name="T0" fmla="*/ 38 w 51"/>
                <a:gd name="T1" fmla="*/ 0 h 26"/>
                <a:gd name="T2" fmla="*/ 26 w 51"/>
                <a:gd name="T3" fmla="*/ 9 h 26"/>
                <a:gd name="T4" fmla="*/ 0 w 51"/>
                <a:gd name="T5" fmla="*/ 9 h 26"/>
                <a:gd name="T6" fmla="*/ 0 w 51"/>
                <a:gd name="T7" fmla="*/ 17 h 26"/>
                <a:gd name="T8" fmla="*/ 26 w 51"/>
                <a:gd name="T9" fmla="*/ 17 h 26"/>
                <a:gd name="T10" fmla="*/ 38 w 51"/>
                <a:gd name="T11" fmla="*/ 26 h 26"/>
                <a:gd name="T12" fmla="*/ 51 w 51"/>
                <a:gd name="T13" fmla="*/ 13 h 26"/>
                <a:gd name="T14" fmla="*/ 38 w 51"/>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6">
                  <a:moveTo>
                    <a:pt x="38" y="0"/>
                  </a:moveTo>
                  <a:cubicBezTo>
                    <a:pt x="33" y="0"/>
                    <a:pt x="28" y="4"/>
                    <a:pt x="26" y="9"/>
                  </a:cubicBezTo>
                  <a:cubicBezTo>
                    <a:pt x="0" y="9"/>
                    <a:pt x="0" y="9"/>
                    <a:pt x="0" y="9"/>
                  </a:cubicBezTo>
                  <a:cubicBezTo>
                    <a:pt x="0" y="17"/>
                    <a:pt x="0" y="17"/>
                    <a:pt x="0" y="17"/>
                  </a:cubicBezTo>
                  <a:cubicBezTo>
                    <a:pt x="26" y="17"/>
                    <a:pt x="26" y="17"/>
                    <a:pt x="26" y="17"/>
                  </a:cubicBezTo>
                  <a:cubicBezTo>
                    <a:pt x="28" y="22"/>
                    <a:pt x="33" y="26"/>
                    <a:pt x="38" y="26"/>
                  </a:cubicBezTo>
                  <a:cubicBezTo>
                    <a:pt x="45" y="26"/>
                    <a:pt x="51" y="20"/>
                    <a:pt x="51" y="13"/>
                  </a:cubicBezTo>
                  <a:cubicBezTo>
                    <a:pt x="51" y="6"/>
                    <a:pt x="45" y="0"/>
                    <a:pt x="3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3">
              <a:extLst>
                <a:ext uri="{FF2B5EF4-FFF2-40B4-BE49-F238E27FC236}">
                  <a16:creationId xmlns:a16="http://schemas.microsoft.com/office/drawing/2014/main" id="{4502D8C5-456A-5A71-0C46-B3530AD20293}"/>
                </a:ext>
              </a:extLst>
            </p:cNvPr>
            <p:cNvSpPr>
              <a:spLocks/>
            </p:cNvSpPr>
            <p:nvPr/>
          </p:nvSpPr>
          <p:spPr bwMode="auto">
            <a:xfrm>
              <a:off x="-1087438" y="4095750"/>
              <a:ext cx="200025" cy="130175"/>
            </a:xfrm>
            <a:custGeom>
              <a:avLst/>
              <a:gdLst>
                <a:gd name="T0" fmla="*/ 60 w 60"/>
                <a:gd name="T1" fmla="*/ 26 h 39"/>
                <a:gd name="T2" fmla="*/ 48 w 60"/>
                <a:gd name="T3" fmla="*/ 13 h 39"/>
                <a:gd name="T4" fmla="*/ 35 w 60"/>
                <a:gd name="T5" fmla="*/ 21 h 39"/>
                <a:gd name="T6" fmla="*/ 25 w 60"/>
                <a:gd name="T7" fmla="*/ 21 h 39"/>
                <a:gd name="T8" fmla="*/ 17 w 60"/>
                <a:gd name="T9" fmla="*/ 3 h 39"/>
                <a:gd name="T10" fmla="*/ 13 w 60"/>
                <a:gd name="T11" fmla="*/ 0 h 39"/>
                <a:gd name="T12" fmla="*/ 0 w 60"/>
                <a:gd name="T13" fmla="*/ 0 h 39"/>
                <a:gd name="T14" fmla="*/ 0 w 60"/>
                <a:gd name="T15" fmla="*/ 9 h 39"/>
                <a:gd name="T16" fmla="*/ 10 w 60"/>
                <a:gd name="T17" fmla="*/ 9 h 39"/>
                <a:gd name="T18" fmla="*/ 18 w 60"/>
                <a:gd name="T19" fmla="*/ 27 h 39"/>
                <a:gd name="T20" fmla="*/ 22 w 60"/>
                <a:gd name="T21" fmla="*/ 30 h 39"/>
                <a:gd name="T22" fmla="*/ 35 w 60"/>
                <a:gd name="T23" fmla="*/ 30 h 39"/>
                <a:gd name="T24" fmla="*/ 48 w 60"/>
                <a:gd name="T25" fmla="*/ 39 h 39"/>
                <a:gd name="T26" fmla="*/ 60 w 60"/>
                <a:gd name="T2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39">
                  <a:moveTo>
                    <a:pt x="60" y="26"/>
                  </a:moveTo>
                  <a:cubicBezTo>
                    <a:pt x="60" y="19"/>
                    <a:pt x="55" y="13"/>
                    <a:pt x="48" y="13"/>
                  </a:cubicBezTo>
                  <a:cubicBezTo>
                    <a:pt x="42" y="13"/>
                    <a:pt x="37" y="16"/>
                    <a:pt x="35" y="21"/>
                  </a:cubicBezTo>
                  <a:cubicBezTo>
                    <a:pt x="25" y="21"/>
                    <a:pt x="25" y="21"/>
                    <a:pt x="25" y="21"/>
                  </a:cubicBezTo>
                  <a:cubicBezTo>
                    <a:pt x="17" y="3"/>
                    <a:pt x="17" y="3"/>
                    <a:pt x="17" y="3"/>
                  </a:cubicBezTo>
                  <a:cubicBezTo>
                    <a:pt x="17" y="1"/>
                    <a:pt x="15" y="0"/>
                    <a:pt x="13" y="0"/>
                  </a:cubicBezTo>
                  <a:cubicBezTo>
                    <a:pt x="0" y="0"/>
                    <a:pt x="0" y="0"/>
                    <a:pt x="0" y="0"/>
                  </a:cubicBezTo>
                  <a:cubicBezTo>
                    <a:pt x="0" y="9"/>
                    <a:pt x="0" y="9"/>
                    <a:pt x="0" y="9"/>
                  </a:cubicBezTo>
                  <a:cubicBezTo>
                    <a:pt x="10" y="9"/>
                    <a:pt x="10" y="9"/>
                    <a:pt x="10" y="9"/>
                  </a:cubicBezTo>
                  <a:cubicBezTo>
                    <a:pt x="18" y="27"/>
                    <a:pt x="18" y="27"/>
                    <a:pt x="18" y="27"/>
                  </a:cubicBezTo>
                  <a:cubicBezTo>
                    <a:pt x="19" y="29"/>
                    <a:pt x="20" y="30"/>
                    <a:pt x="22" y="30"/>
                  </a:cubicBezTo>
                  <a:cubicBezTo>
                    <a:pt x="35" y="30"/>
                    <a:pt x="35" y="30"/>
                    <a:pt x="35" y="30"/>
                  </a:cubicBezTo>
                  <a:cubicBezTo>
                    <a:pt x="37" y="35"/>
                    <a:pt x="42" y="39"/>
                    <a:pt x="48" y="39"/>
                  </a:cubicBezTo>
                  <a:cubicBezTo>
                    <a:pt x="55" y="39"/>
                    <a:pt x="60" y="33"/>
                    <a:pt x="6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4">
              <a:extLst>
                <a:ext uri="{FF2B5EF4-FFF2-40B4-BE49-F238E27FC236}">
                  <a16:creationId xmlns:a16="http://schemas.microsoft.com/office/drawing/2014/main" id="{6D996F8D-042F-7477-D7D0-03CC1D6E1900}"/>
                </a:ext>
              </a:extLst>
            </p:cNvPr>
            <p:cNvSpPr>
              <a:spLocks/>
            </p:cNvSpPr>
            <p:nvPr/>
          </p:nvSpPr>
          <p:spPr bwMode="auto">
            <a:xfrm>
              <a:off x="-1243013" y="4195763"/>
              <a:ext cx="242887" cy="155575"/>
            </a:xfrm>
            <a:custGeom>
              <a:avLst/>
              <a:gdLst>
                <a:gd name="T0" fmla="*/ 60 w 73"/>
                <a:gd name="T1" fmla="*/ 47 h 47"/>
                <a:gd name="T2" fmla="*/ 73 w 73"/>
                <a:gd name="T3" fmla="*/ 34 h 47"/>
                <a:gd name="T4" fmla="*/ 60 w 73"/>
                <a:gd name="T5" fmla="*/ 21 h 47"/>
                <a:gd name="T6" fmla="*/ 48 w 73"/>
                <a:gd name="T7" fmla="*/ 30 h 47"/>
                <a:gd name="T8" fmla="*/ 33 w 73"/>
                <a:gd name="T9" fmla="*/ 30 h 47"/>
                <a:gd name="T10" fmla="*/ 26 w 73"/>
                <a:gd name="T11" fmla="*/ 3 h 47"/>
                <a:gd name="T12" fmla="*/ 22 w 73"/>
                <a:gd name="T13" fmla="*/ 0 h 47"/>
                <a:gd name="T14" fmla="*/ 0 w 73"/>
                <a:gd name="T15" fmla="*/ 0 h 47"/>
                <a:gd name="T16" fmla="*/ 0 w 73"/>
                <a:gd name="T17" fmla="*/ 9 h 47"/>
                <a:gd name="T18" fmla="*/ 18 w 73"/>
                <a:gd name="T19" fmla="*/ 9 h 47"/>
                <a:gd name="T20" fmla="*/ 26 w 73"/>
                <a:gd name="T21" fmla="*/ 35 h 47"/>
                <a:gd name="T22" fmla="*/ 30 w 73"/>
                <a:gd name="T23" fmla="*/ 39 h 47"/>
                <a:gd name="T24" fmla="*/ 48 w 73"/>
                <a:gd name="T25" fmla="*/ 39 h 47"/>
                <a:gd name="T26" fmla="*/ 60 w 73"/>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7">
                  <a:moveTo>
                    <a:pt x="60" y="47"/>
                  </a:moveTo>
                  <a:cubicBezTo>
                    <a:pt x="67" y="47"/>
                    <a:pt x="73" y="41"/>
                    <a:pt x="73" y="34"/>
                  </a:cubicBezTo>
                  <a:cubicBezTo>
                    <a:pt x="73" y="27"/>
                    <a:pt x="67" y="21"/>
                    <a:pt x="60" y="21"/>
                  </a:cubicBezTo>
                  <a:cubicBezTo>
                    <a:pt x="55" y="21"/>
                    <a:pt x="50" y="25"/>
                    <a:pt x="48" y="30"/>
                  </a:cubicBezTo>
                  <a:cubicBezTo>
                    <a:pt x="33" y="30"/>
                    <a:pt x="33" y="30"/>
                    <a:pt x="33" y="30"/>
                  </a:cubicBezTo>
                  <a:cubicBezTo>
                    <a:pt x="26" y="3"/>
                    <a:pt x="26" y="3"/>
                    <a:pt x="26" y="3"/>
                  </a:cubicBezTo>
                  <a:cubicBezTo>
                    <a:pt x="25" y="1"/>
                    <a:pt x="24" y="0"/>
                    <a:pt x="22" y="0"/>
                  </a:cubicBezTo>
                  <a:cubicBezTo>
                    <a:pt x="0" y="0"/>
                    <a:pt x="0" y="0"/>
                    <a:pt x="0" y="0"/>
                  </a:cubicBezTo>
                  <a:cubicBezTo>
                    <a:pt x="0" y="9"/>
                    <a:pt x="0" y="9"/>
                    <a:pt x="0" y="9"/>
                  </a:cubicBezTo>
                  <a:cubicBezTo>
                    <a:pt x="18" y="9"/>
                    <a:pt x="18" y="9"/>
                    <a:pt x="18" y="9"/>
                  </a:cubicBezTo>
                  <a:cubicBezTo>
                    <a:pt x="26" y="35"/>
                    <a:pt x="26" y="35"/>
                    <a:pt x="26" y="35"/>
                  </a:cubicBezTo>
                  <a:cubicBezTo>
                    <a:pt x="27" y="37"/>
                    <a:pt x="28" y="39"/>
                    <a:pt x="30" y="39"/>
                  </a:cubicBezTo>
                  <a:cubicBezTo>
                    <a:pt x="48" y="39"/>
                    <a:pt x="48" y="39"/>
                    <a:pt x="48" y="39"/>
                  </a:cubicBezTo>
                  <a:cubicBezTo>
                    <a:pt x="50" y="44"/>
                    <a:pt x="55" y="47"/>
                    <a:pt x="6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5">
              <a:extLst>
                <a:ext uri="{FF2B5EF4-FFF2-40B4-BE49-F238E27FC236}">
                  <a16:creationId xmlns:a16="http://schemas.microsoft.com/office/drawing/2014/main" id="{1365A991-1711-43C2-7F3B-F9F9A9CA7564}"/>
                </a:ext>
              </a:extLst>
            </p:cNvPr>
            <p:cNvSpPr>
              <a:spLocks noEditPoints="1"/>
            </p:cNvSpPr>
            <p:nvPr/>
          </p:nvSpPr>
          <p:spPr bwMode="auto">
            <a:xfrm>
              <a:off x="-1512888" y="3713163"/>
              <a:ext cx="455612" cy="452438"/>
            </a:xfrm>
            <a:custGeom>
              <a:avLst/>
              <a:gdLst>
                <a:gd name="T0" fmla="*/ 0 w 137"/>
                <a:gd name="T1" fmla="*/ 69 h 137"/>
                <a:gd name="T2" fmla="*/ 68 w 137"/>
                <a:gd name="T3" fmla="*/ 137 h 137"/>
                <a:gd name="T4" fmla="*/ 137 w 137"/>
                <a:gd name="T5" fmla="*/ 69 h 137"/>
                <a:gd name="T6" fmla="*/ 68 w 137"/>
                <a:gd name="T7" fmla="*/ 0 h 137"/>
                <a:gd name="T8" fmla="*/ 0 w 137"/>
                <a:gd name="T9" fmla="*/ 69 h 137"/>
                <a:gd name="T10" fmla="*/ 98 w 137"/>
                <a:gd name="T11" fmla="*/ 60 h 137"/>
                <a:gd name="T12" fmla="*/ 111 w 137"/>
                <a:gd name="T13" fmla="*/ 56 h 137"/>
                <a:gd name="T14" fmla="*/ 116 w 137"/>
                <a:gd name="T15" fmla="*/ 73 h 137"/>
                <a:gd name="T16" fmla="*/ 107 w 137"/>
                <a:gd name="T17" fmla="*/ 86 h 137"/>
                <a:gd name="T18" fmla="*/ 120 w 137"/>
                <a:gd name="T19" fmla="*/ 99 h 137"/>
                <a:gd name="T20" fmla="*/ 73 w 137"/>
                <a:gd name="T21" fmla="*/ 129 h 137"/>
                <a:gd name="T22" fmla="*/ 73 w 137"/>
                <a:gd name="T23" fmla="*/ 116 h 137"/>
                <a:gd name="T24" fmla="*/ 90 w 137"/>
                <a:gd name="T25" fmla="*/ 112 h 137"/>
                <a:gd name="T26" fmla="*/ 90 w 137"/>
                <a:gd name="T27" fmla="*/ 99 h 137"/>
                <a:gd name="T28" fmla="*/ 77 w 137"/>
                <a:gd name="T29" fmla="*/ 86 h 137"/>
                <a:gd name="T30" fmla="*/ 56 w 137"/>
                <a:gd name="T31" fmla="*/ 103 h 137"/>
                <a:gd name="T32" fmla="*/ 38 w 137"/>
                <a:gd name="T33" fmla="*/ 90 h 137"/>
                <a:gd name="T34" fmla="*/ 16 w 137"/>
                <a:gd name="T35" fmla="*/ 98 h 137"/>
                <a:gd name="T36" fmla="*/ 8 w 137"/>
                <a:gd name="T37" fmla="*/ 69 h 137"/>
                <a:gd name="T38" fmla="*/ 8 w 137"/>
                <a:gd name="T39" fmla="*/ 68 h 137"/>
                <a:gd name="T40" fmla="*/ 30 w 137"/>
                <a:gd name="T41" fmla="*/ 73 h 137"/>
                <a:gd name="T42" fmla="*/ 34 w 137"/>
                <a:gd name="T43" fmla="*/ 60 h 137"/>
                <a:gd name="T44" fmla="*/ 51 w 137"/>
                <a:gd name="T45" fmla="*/ 60 h 137"/>
                <a:gd name="T46" fmla="*/ 64 w 137"/>
                <a:gd name="T47" fmla="*/ 39 h 137"/>
                <a:gd name="T48" fmla="*/ 47 w 137"/>
                <a:gd name="T49" fmla="*/ 30 h 137"/>
                <a:gd name="T50" fmla="*/ 40 w 137"/>
                <a:gd name="T51" fmla="*/ 16 h 137"/>
                <a:gd name="T52" fmla="*/ 68 w 137"/>
                <a:gd name="T53" fmla="*/ 9 h 137"/>
                <a:gd name="T54" fmla="*/ 110 w 137"/>
                <a:gd name="T55" fmla="*/ 26 h 137"/>
                <a:gd name="T56" fmla="*/ 90 w 137"/>
                <a:gd name="T57" fmla="*/ 26 h 137"/>
                <a:gd name="T58" fmla="*/ 86 w 137"/>
                <a:gd name="T59" fmla="*/ 43 h 137"/>
                <a:gd name="T60" fmla="*/ 98 w 137"/>
                <a:gd name="T61" fmla="*/ 6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7" h="137">
                  <a:moveTo>
                    <a:pt x="0" y="69"/>
                  </a:moveTo>
                  <a:cubicBezTo>
                    <a:pt x="0" y="107"/>
                    <a:pt x="31" y="137"/>
                    <a:pt x="68" y="137"/>
                  </a:cubicBezTo>
                  <a:cubicBezTo>
                    <a:pt x="106" y="137"/>
                    <a:pt x="137" y="107"/>
                    <a:pt x="137" y="69"/>
                  </a:cubicBezTo>
                  <a:cubicBezTo>
                    <a:pt x="137" y="31"/>
                    <a:pt x="106" y="0"/>
                    <a:pt x="68" y="0"/>
                  </a:cubicBezTo>
                  <a:cubicBezTo>
                    <a:pt x="31" y="0"/>
                    <a:pt x="0" y="31"/>
                    <a:pt x="0" y="69"/>
                  </a:cubicBezTo>
                  <a:close/>
                  <a:moveTo>
                    <a:pt x="98" y="60"/>
                  </a:moveTo>
                  <a:cubicBezTo>
                    <a:pt x="111" y="56"/>
                    <a:pt x="111" y="56"/>
                    <a:pt x="111" y="56"/>
                  </a:cubicBezTo>
                  <a:cubicBezTo>
                    <a:pt x="116" y="73"/>
                    <a:pt x="116" y="73"/>
                    <a:pt x="116" y="73"/>
                  </a:cubicBezTo>
                  <a:cubicBezTo>
                    <a:pt x="107" y="86"/>
                    <a:pt x="107" y="86"/>
                    <a:pt x="107" y="86"/>
                  </a:cubicBezTo>
                  <a:cubicBezTo>
                    <a:pt x="120" y="99"/>
                    <a:pt x="120" y="99"/>
                    <a:pt x="120" y="99"/>
                  </a:cubicBezTo>
                  <a:cubicBezTo>
                    <a:pt x="110" y="116"/>
                    <a:pt x="93" y="127"/>
                    <a:pt x="73" y="129"/>
                  </a:cubicBezTo>
                  <a:cubicBezTo>
                    <a:pt x="73" y="116"/>
                    <a:pt x="73" y="116"/>
                    <a:pt x="73" y="116"/>
                  </a:cubicBezTo>
                  <a:cubicBezTo>
                    <a:pt x="90" y="112"/>
                    <a:pt x="90" y="112"/>
                    <a:pt x="90" y="112"/>
                  </a:cubicBezTo>
                  <a:cubicBezTo>
                    <a:pt x="90" y="99"/>
                    <a:pt x="90" y="99"/>
                    <a:pt x="90" y="99"/>
                  </a:cubicBezTo>
                  <a:cubicBezTo>
                    <a:pt x="77" y="86"/>
                    <a:pt x="77" y="86"/>
                    <a:pt x="77" y="86"/>
                  </a:cubicBezTo>
                  <a:cubicBezTo>
                    <a:pt x="56" y="103"/>
                    <a:pt x="56" y="103"/>
                    <a:pt x="56" y="103"/>
                  </a:cubicBezTo>
                  <a:cubicBezTo>
                    <a:pt x="38" y="90"/>
                    <a:pt x="38" y="90"/>
                    <a:pt x="38" y="90"/>
                  </a:cubicBezTo>
                  <a:cubicBezTo>
                    <a:pt x="16" y="98"/>
                    <a:pt x="16" y="98"/>
                    <a:pt x="16" y="98"/>
                  </a:cubicBezTo>
                  <a:cubicBezTo>
                    <a:pt x="11" y="89"/>
                    <a:pt x="8" y="79"/>
                    <a:pt x="8" y="69"/>
                  </a:cubicBezTo>
                  <a:cubicBezTo>
                    <a:pt x="8" y="69"/>
                    <a:pt x="8" y="68"/>
                    <a:pt x="8" y="68"/>
                  </a:cubicBezTo>
                  <a:cubicBezTo>
                    <a:pt x="30" y="73"/>
                    <a:pt x="30" y="73"/>
                    <a:pt x="30" y="73"/>
                  </a:cubicBezTo>
                  <a:cubicBezTo>
                    <a:pt x="34" y="60"/>
                    <a:pt x="34" y="60"/>
                    <a:pt x="34" y="60"/>
                  </a:cubicBezTo>
                  <a:cubicBezTo>
                    <a:pt x="51" y="60"/>
                    <a:pt x="51" y="60"/>
                    <a:pt x="51" y="60"/>
                  </a:cubicBezTo>
                  <a:cubicBezTo>
                    <a:pt x="64" y="39"/>
                    <a:pt x="64" y="39"/>
                    <a:pt x="64" y="39"/>
                  </a:cubicBezTo>
                  <a:cubicBezTo>
                    <a:pt x="47" y="30"/>
                    <a:pt x="47" y="30"/>
                    <a:pt x="47" y="30"/>
                  </a:cubicBezTo>
                  <a:cubicBezTo>
                    <a:pt x="40" y="16"/>
                    <a:pt x="40" y="16"/>
                    <a:pt x="40" y="16"/>
                  </a:cubicBezTo>
                  <a:cubicBezTo>
                    <a:pt x="48" y="11"/>
                    <a:pt x="58" y="9"/>
                    <a:pt x="68" y="9"/>
                  </a:cubicBezTo>
                  <a:cubicBezTo>
                    <a:pt x="85" y="9"/>
                    <a:pt x="99" y="15"/>
                    <a:pt x="110" y="26"/>
                  </a:cubicBezTo>
                  <a:cubicBezTo>
                    <a:pt x="90" y="26"/>
                    <a:pt x="90" y="26"/>
                    <a:pt x="90" y="26"/>
                  </a:cubicBezTo>
                  <a:cubicBezTo>
                    <a:pt x="86" y="43"/>
                    <a:pt x="86" y="43"/>
                    <a:pt x="86" y="43"/>
                  </a:cubicBezTo>
                  <a:lnTo>
                    <a:pt x="98"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6">
              <a:extLst>
                <a:ext uri="{FF2B5EF4-FFF2-40B4-BE49-F238E27FC236}">
                  <a16:creationId xmlns:a16="http://schemas.microsoft.com/office/drawing/2014/main" id="{2598AB9D-0E24-5E80-8B22-20DDE7BFF6D3}"/>
                </a:ext>
              </a:extLst>
            </p:cNvPr>
            <p:cNvSpPr>
              <a:spLocks/>
            </p:cNvSpPr>
            <p:nvPr/>
          </p:nvSpPr>
          <p:spPr bwMode="auto">
            <a:xfrm>
              <a:off x="-1700213" y="3532188"/>
              <a:ext cx="412750" cy="819150"/>
            </a:xfrm>
            <a:custGeom>
              <a:avLst/>
              <a:gdLst>
                <a:gd name="T0" fmla="*/ 77 w 124"/>
                <a:gd name="T1" fmla="*/ 240 h 248"/>
                <a:gd name="T2" fmla="*/ 84 w 124"/>
                <a:gd name="T3" fmla="*/ 228 h 248"/>
                <a:gd name="T4" fmla="*/ 107 w 124"/>
                <a:gd name="T5" fmla="*/ 234 h 248"/>
                <a:gd name="T6" fmla="*/ 107 w 124"/>
                <a:gd name="T7" fmla="*/ 248 h 248"/>
                <a:gd name="T8" fmla="*/ 124 w 124"/>
                <a:gd name="T9" fmla="*/ 248 h 248"/>
                <a:gd name="T10" fmla="*/ 124 w 124"/>
                <a:gd name="T11" fmla="*/ 205 h 248"/>
                <a:gd name="T12" fmla="*/ 43 w 124"/>
                <a:gd name="T13" fmla="*/ 124 h 248"/>
                <a:gd name="T14" fmla="*/ 124 w 124"/>
                <a:gd name="T15" fmla="*/ 42 h 248"/>
                <a:gd name="T16" fmla="*/ 124 w 124"/>
                <a:gd name="T17" fmla="*/ 0 h 248"/>
                <a:gd name="T18" fmla="*/ 107 w 124"/>
                <a:gd name="T19" fmla="*/ 0 h 248"/>
                <a:gd name="T20" fmla="*/ 107 w 124"/>
                <a:gd name="T21" fmla="*/ 14 h 248"/>
                <a:gd name="T22" fmla="*/ 84 w 124"/>
                <a:gd name="T23" fmla="*/ 20 h 248"/>
                <a:gd name="T24" fmla="*/ 77 w 124"/>
                <a:gd name="T25" fmla="*/ 8 h 248"/>
                <a:gd name="T26" fmla="*/ 47 w 124"/>
                <a:gd name="T27" fmla="*/ 25 h 248"/>
                <a:gd name="T28" fmla="*/ 54 w 124"/>
                <a:gd name="T29" fmla="*/ 37 h 248"/>
                <a:gd name="T30" fmla="*/ 38 w 124"/>
                <a:gd name="T31" fmla="*/ 54 h 248"/>
                <a:gd name="T32" fmla="*/ 25 w 124"/>
                <a:gd name="T33" fmla="*/ 47 h 248"/>
                <a:gd name="T34" fmla="*/ 8 w 124"/>
                <a:gd name="T35" fmla="*/ 77 h 248"/>
                <a:gd name="T36" fmla="*/ 20 w 124"/>
                <a:gd name="T37" fmla="*/ 84 h 248"/>
                <a:gd name="T38" fmla="*/ 14 w 124"/>
                <a:gd name="T39" fmla="*/ 107 h 248"/>
                <a:gd name="T40" fmla="*/ 0 w 124"/>
                <a:gd name="T41" fmla="*/ 107 h 248"/>
                <a:gd name="T42" fmla="*/ 0 w 124"/>
                <a:gd name="T43" fmla="*/ 141 h 248"/>
                <a:gd name="T44" fmla="*/ 14 w 124"/>
                <a:gd name="T45" fmla="*/ 141 h 248"/>
                <a:gd name="T46" fmla="*/ 20 w 124"/>
                <a:gd name="T47" fmla="*/ 164 h 248"/>
                <a:gd name="T48" fmla="*/ 8 w 124"/>
                <a:gd name="T49" fmla="*/ 171 h 248"/>
                <a:gd name="T50" fmla="*/ 25 w 124"/>
                <a:gd name="T51" fmla="*/ 201 h 248"/>
                <a:gd name="T52" fmla="*/ 38 w 124"/>
                <a:gd name="T53" fmla="*/ 194 h 248"/>
                <a:gd name="T54" fmla="*/ 54 w 124"/>
                <a:gd name="T55" fmla="*/ 211 h 248"/>
                <a:gd name="T56" fmla="*/ 47 w 124"/>
                <a:gd name="T57" fmla="*/ 223 h 248"/>
                <a:gd name="T58" fmla="*/ 77 w 124"/>
                <a:gd name="T59" fmla="*/ 2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248">
                  <a:moveTo>
                    <a:pt x="77" y="240"/>
                  </a:moveTo>
                  <a:cubicBezTo>
                    <a:pt x="84" y="228"/>
                    <a:pt x="84" y="228"/>
                    <a:pt x="84" y="228"/>
                  </a:cubicBezTo>
                  <a:cubicBezTo>
                    <a:pt x="92" y="231"/>
                    <a:pt x="99" y="233"/>
                    <a:pt x="107" y="234"/>
                  </a:cubicBezTo>
                  <a:cubicBezTo>
                    <a:pt x="107" y="248"/>
                    <a:pt x="107" y="248"/>
                    <a:pt x="107" y="248"/>
                  </a:cubicBezTo>
                  <a:cubicBezTo>
                    <a:pt x="124" y="248"/>
                    <a:pt x="124" y="248"/>
                    <a:pt x="124" y="248"/>
                  </a:cubicBezTo>
                  <a:cubicBezTo>
                    <a:pt x="124" y="205"/>
                    <a:pt x="124" y="205"/>
                    <a:pt x="124" y="205"/>
                  </a:cubicBezTo>
                  <a:cubicBezTo>
                    <a:pt x="79" y="205"/>
                    <a:pt x="43" y="169"/>
                    <a:pt x="43" y="124"/>
                  </a:cubicBezTo>
                  <a:cubicBezTo>
                    <a:pt x="43" y="79"/>
                    <a:pt x="79" y="42"/>
                    <a:pt x="124" y="42"/>
                  </a:cubicBezTo>
                  <a:cubicBezTo>
                    <a:pt x="124" y="0"/>
                    <a:pt x="124" y="0"/>
                    <a:pt x="124" y="0"/>
                  </a:cubicBezTo>
                  <a:cubicBezTo>
                    <a:pt x="107" y="0"/>
                    <a:pt x="107" y="0"/>
                    <a:pt x="107" y="0"/>
                  </a:cubicBezTo>
                  <a:cubicBezTo>
                    <a:pt x="107" y="14"/>
                    <a:pt x="107" y="14"/>
                    <a:pt x="107" y="14"/>
                  </a:cubicBezTo>
                  <a:cubicBezTo>
                    <a:pt x="99" y="15"/>
                    <a:pt x="92" y="17"/>
                    <a:pt x="84" y="20"/>
                  </a:cubicBezTo>
                  <a:cubicBezTo>
                    <a:pt x="77" y="8"/>
                    <a:pt x="77" y="8"/>
                    <a:pt x="77" y="8"/>
                  </a:cubicBezTo>
                  <a:cubicBezTo>
                    <a:pt x="47" y="25"/>
                    <a:pt x="47" y="25"/>
                    <a:pt x="47" y="25"/>
                  </a:cubicBezTo>
                  <a:cubicBezTo>
                    <a:pt x="54" y="37"/>
                    <a:pt x="54" y="37"/>
                    <a:pt x="54" y="37"/>
                  </a:cubicBezTo>
                  <a:cubicBezTo>
                    <a:pt x="48" y="42"/>
                    <a:pt x="43" y="48"/>
                    <a:pt x="38" y="54"/>
                  </a:cubicBezTo>
                  <a:cubicBezTo>
                    <a:pt x="25" y="47"/>
                    <a:pt x="25" y="47"/>
                    <a:pt x="25" y="47"/>
                  </a:cubicBezTo>
                  <a:cubicBezTo>
                    <a:pt x="8" y="77"/>
                    <a:pt x="8" y="77"/>
                    <a:pt x="8" y="77"/>
                  </a:cubicBezTo>
                  <a:cubicBezTo>
                    <a:pt x="20" y="84"/>
                    <a:pt x="20" y="84"/>
                    <a:pt x="20" y="84"/>
                  </a:cubicBezTo>
                  <a:cubicBezTo>
                    <a:pt x="18" y="91"/>
                    <a:pt x="15" y="99"/>
                    <a:pt x="14" y="107"/>
                  </a:cubicBezTo>
                  <a:cubicBezTo>
                    <a:pt x="0" y="107"/>
                    <a:pt x="0" y="107"/>
                    <a:pt x="0" y="107"/>
                  </a:cubicBezTo>
                  <a:cubicBezTo>
                    <a:pt x="0" y="141"/>
                    <a:pt x="0" y="141"/>
                    <a:pt x="0" y="141"/>
                  </a:cubicBezTo>
                  <a:cubicBezTo>
                    <a:pt x="14" y="141"/>
                    <a:pt x="14" y="141"/>
                    <a:pt x="14" y="141"/>
                  </a:cubicBezTo>
                  <a:cubicBezTo>
                    <a:pt x="15" y="149"/>
                    <a:pt x="18" y="157"/>
                    <a:pt x="20" y="164"/>
                  </a:cubicBezTo>
                  <a:cubicBezTo>
                    <a:pt x="8" y="171"/>
                    <a:pt x="8" y="171"/>
                    <a:pt x="8" y="171"/>
                  </a:cubicBezTo>
                  <a:cubicBezTo>
                    <a:pt x="25" y="201"/>
                    <a:pt x="25" y="201"/>
                    <a:pt x="25" y="201"/>
                  </a:cubicBezTo>
                  <a:cubicBezTo>
                    <a:pt x="38" y="194"/>
                    <a:pt x="38" y="194"/>
                    <a:pt x="38" y="194"/>
                  </a:cubicBezTo>
                  <a:cubicBezTo>
                    <a:pt x="43" y="200"/>
                    <a:pt x="48" y="206"/>
                    <a:pt x="54" y="211"/>
                  </a:cubicBezTo>
                  <a:cubicBezTo>
                    <a:pt x="47" y="223"/>
                    <a:pt x="47" y="223"/>
                    <a:pt x="47" y="223"/>
                  </a:cubicBezTo>
                  <a:lnTo>
                    <a:pt x="77"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Freeform 17">
            <a:extLst>
              <a:ext uri="{FF2B5EF4-FFF2-40B4-BE49-F238E27FC236}">
                <a16:creationId xmlns:a16="http://schemas.microsoft.com/office/drawing/2014/main" id="{34ECA300-82C3-48FD-86D7-6EBCE33F3D24}"/>
              </a:ext>
            </a:extLst>
          </p:cNvPr>
          <p:cNvSpPr>
            <a:spLocks noEditPoints="1"/>
          </p:cNvSpPr>
          <p:nvPr/>
        </p:nvSpPr>
        <p:spPr bwMode="auto">
          <a:xfrm>
            <a:off x="8322131" y="5599614"/>
            <a:ext cx="698075" cy="698075"/>
          </a:xfrm>
          <a:custGeom>
            <a:avLst/>
            <a:gdLst>
              <a:gd name="T0" fmla="*/ 101 w 243"/>
              <a:gd name="T1" fmla="*/ 211 h 245"/>
              <a:gd name="T2" fmla="*/ 151 w 243"/>
              <a:gd name="T3" fmla="*/ 191 h 245"/>
              <a:gd name="T4" fmla="*/ 164 w 243"/>
              <a:gd name="T5" fmla="*/ 116 h 245"/>
              <a:gd name="T6" fmla="*/ 155 w 243"/>
              <a:gd name="T7" fmla="*/ 123 h 245"/>
              <a:gd name="T8" fmla="*/ 143 w 243"/>
              <a:gd name="T9" fmla="*/ 123 h 245"/>
              <a:gd name="T10" fmla="*/ 149 w 243"/>
              <a:gd name="T11" fmla="*/ 82 h 245"/>
              <a:gd name="T12" fmla="*/ 190 w 243"/>
              <a:gd name="T13" fmla="*/ 88 h 245"/>
              <a:gd name="T14" fmla="*/ 164 w 243"/>
              <a:gd name="T15" fmla="*/ 95 h 245"/>
              <a:gd name="T16" fmla="*/ 183 w 243"/>
              <a:gd name="T17" fmla="*/ 145 h 245"/>
              <a:gd name="T18" fmla="*/ 105 w 243"/>
              <a:gd name="T19" fmla="*/ 223 h 245"/>
              <a:gd name="T20" fmla="*/ 74 w 243"/>
              <a:gd name="T21" fmla="*/ 245 h 245"/>
              <a:gd name="T22" fmla="*/ 74 w 243"/>
              <a:gd name="T23" fmla="*/ 189 h 245"/>
              <a:gd name="T24" fmla="*/ 55 w 243"/>
              <a:gd name="T25" fmla="*/ 83 h 245"/>
              <a:gd name="T26" fmla="*/ 0 w 243"/>
              <a:gd name="T27" fmla="*/ 83 h 245"/>
              <a:gd name="T28" fmla="*/ 94 w 243"/>
              <a:gd name="T29" fmla="*/ 0 h 245"/>
              <a:gd name="T30" fmla="*/ 94 w 243"/>
              <a:gd name="T31" fmla="*/ 55 h 245"/>
              <a:gd name="T32" fmla="*/ 94 w 243"/>
              <a:gd name="T33" fmla="*/ 0 h 245"/>
              <a:gd name="T34" fmla="*/ 240 w 243"/>
              <a:gd name="T35" fmla="*/ 164 h 245"/>
              <a:gd name="T36" fmla="*/ 225 w 243"/>
              <a:gd name="T37" fmla="*/ 187 h 245"/>
              <a:gd name="T38" fmla="*/ 240 w 243"/>
              <a:gd name="T39" fmla="*/ 211 h 245"/>
              <a:gd name="T40" fmla="*/ 217 w 243"/>
              <a:gd name="T41" fmla="*/ 196 h 245"/>
              <a:gd name="T42" fmla="*/ 193 w 243"/>
              <a:gd name="T43" fmla="*/ 211 h 245"/>
              <a:gd name="T44" fmla="*/ 208 w 243"/>
              <a:gd name="T45" fmla="*/ 187 h 245"/>
              <a:gd name="T46" fmla="*/ 193 w 243"/>
              <a:gd name="T47" fmla="*/ 164 h 245"/>
              <a:gd name="T48" fmla="*/ 217 w 243"/>
              <a:gd name="T49" fmla="*/ 178 h 245"/>
              <a:gd name="T50" fmla="*/ 42 w 243"/>
              <a:gd name="T51" fmla="*/ 131 h 245"/>
              <a:gd name="T52" fmla="*/ 50 w 243"/>
              <a:gd name="T53" fmla="*/ 140 h 245"/>
              <a:gd name="T54" fmla="*/ 50 w 243"/>
              <a:gd name="T55" fmla="*/ 170 h 245"/>
              <a:gd name="T56" fmla="*/ 42 w 243"/>
              <a:gd name="T57" fmla="*/ 179 h 245"/>
              <a:gd name="T58" fmla="*/ 12 w 243"/>
              <a:gd name="T59" fmla="*/ 179 h 245"/>
              <a:gd name="T60" fmla="*/ 3 w 243"/>
              <a:gd name="T61" fmla="*/ 170 h 245"/>
              <a:gd name="T62" fmla="*/ 3 w 243"/>
              <a:gd name="T63" fmla="*/ 140 h 245"/>
              <a:gd name="T64" fmla="*/ 12 w 243"/>
              <a:gd name="T65" fmla="*/ 131 h 245"/>
              <a:gd name="T66" fmla="*/ 42 w 243"/>
              <a:gd name="T67" fmla="*/ 131 h 245"/>
              <a:gd name="T68" fmla="*/ 123 w 243"/>
              <a:gd name="T69" fmla="*/ 91 h 245"/>
              <a:gd name="T70" fmla="*/ 108 w 243"/>
              <a:gd name="T71" fmla="*/ 115 h 245"/>
              <a:gd name="T72" fmla="*/ 123 w 243"/>
              <a:gd name="T73" fmla="*/ 138 h 245"/>
              <a:gd name="T74" fmla="*/ 100 w 243"/>
              <a:gd name="T75" fmla="*/ 123 h 245"/>
              <a:gd name="T76" fmla="*/ 76 w 243"/>
              <a:gd name="T77" fmla="*/ 138 h 245"/>
              <a:gd name="T78" fmla="*/ 91 w 243"/>
              <a:gd name="T79" fmla="*/ 115 h 245"/>
              <a:gd name="T80" fmla="*/ 76 w 243"/>
              <a:gd name="T81" fmla="*/ 91 h 245"/>
              <a:gd name="T82" fmla="*/ 100 w 243"/>
              <a:gd name="T83" fmla="*/ 10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3" h="245">
                <a:moveTo>
                  <a:pt x="74" y="189"/>
                </a:moveTo>
                <a:cubicBezTo>
                  <a:pt x="87" y="189"/>
                  <a:pt x="98" y="199"/>
                  <a:pt x="101" y="211"/>
                </a:cubicBezTo>
                <a:cubicBezTo>
                  <a:pt x="105" y="211"/>
                  <a:pt x="105" y="211"/>
                  <a:pt x="105" y="211"/>
                </a:cubicBezTo>
                <a:cubicBezTo>
                  <a:pt x="123" y="211"/>
                  <a:pt x="139" y="203"/>
                  <a:pt x="151" y="191"/>
                </a:cubicBezTo>
                <a:cubicBezTo>
                  <a:pt x="163" y="180"/>
                  <a:pt x="171" y="163"/>
                  <a:pt x="171" y="145"/>
                </a:cubicBezTo>
                <a:cubicBezTo>
                  <a:pt x="171" y="135"/>
                  <a:pt x="168" y="125"/>
                  <a:pt x="164" y="116"/>
                </a:cubicBezTo>
                <a:cubicBezTo>
                  <a:pt x="162" y="111"/>
                  <a:pt x="159" y="107"/>
                  <a:pt x="155" y="103"/>
                </a:cubicBezTo>
                <a:cubicBezTo>
                  <a:pt x="155" y="123"/>
                  <a:pt x="155" y="123"/>
                  <a:pt x="155" y="123"/>
                </a:cubicBezTo>
                <a:cubicBezTo>
                  <a:pt x="155" y="126"/>
                  <a:pt x="153" y="129"/>
                  <a:pt x="149" y="129"/>
                </a:cubicBezTo>
                <a:cubicBezTo>
                  <a:pt x="146" y="129"/>
                  <a:pt x="143" y="126"/>
                  <a:pt x="143" y="123"/>
                </a:cubicBezTo>
                <a:cubicBezTo>
                  <a:pt x="143" y="88"/>
                  <a:pt x="143" y="88"/>
                  <a:pt x="143" y="88"/>
                </a:cubicBezTo>
                <a:cubicBezTo>
                  <a:pt x="143" y="85"/>
                  <a:pt x="146" y="82"/>
                  <a:pt x="149" y="82"/>
                </a:cubicBezTo>
                <a:cubicBezTo>
                  <a:pt x="184" y="82"/>
                  <a:pt x="184" y="82"/>
                  <a:pt x="184" y="82"/>
                </a:cubicBezTo>
                <a:cubicBezTo>
                  <a:pt x="187" y="82"/>
                  <a:pt x="190" y="85"/>
                  <a:pt x="190" y="88"/>
                </a:cubicBezTo>
                <a:cubicBezTo>
                  <a:pt x="190" y="92"/>
                  <a:pt x="187" y="95"/>
                  <a:pt x="184" y="95"/>
                </a:cubicBezTo>
                <a:cubicBezTo>
                  <a:pt x="164" y="95"/>
                  <a:pt x="164" y="95"/>
                  <a:pt x="164" y="95"/>
                </a:cubicBezTo>
                <a:cubicBezTo>
                  <a:pt x="169" y="99"/>
                  <a:pt x="172" y="105"/>
                  <a:pt x="175" y="111"/>
                </a:cubicBezTo>
                <a:cubicBezTo>
                  <a:pt x="180" y="121"/>
                  <a:pt x="183" y="133"/>
                  <a:pt x="183" y="145"/>
                </a:cubicBezTo>
                <a:cubicBezTo>
                  <a:pt x="183" y="166"/>
                  <a:pt x="174" y="186"/>
                  <a:pt x="160" y="200"/>
                </a:cubicBezTo>
                <a:cubicBezTo>
                  <a:pt x="146" y="214"/>
                  <a:pt x="126" y="223"/>
                  <a:pt x="105" y="223"/>
                </a:cubicBezTo>
                <a:cubicBezTo>
                  <a:pt x="101" y="223"/>
                  <a:pt x="101" y="223"/>
                  <a:pt x="101" y="223"/>
                </a:cubicBezTo>
                <a:cubicBezTo>
                  <a:pt x="98" y="235"/>
                  <a:pt x="87" y="245"/>
                  <a:pt x="74" y="245"/>
                </a:cubicBezTo>
                <a:cubicBezTo>
                  <a:pt x="59" y="245"/>
                  <a:pt x="47" y="232"/>
                  <a:pt x="47" y="217"/>
                </a:cubicBezTo>
                <a:cubicBezTo>
                  <a:pt x="47" y="202"/>
                  <a:pt x="59" y="189"/>
                  <a:pt x="74" y="189"/>
                </a:cubicBezTo>
                <a:close/>
                <a:moveTo>
                  <a:pt x="27" y="56"/>
                </a:moveTo>
                <a:cubicBezTo>
                  <a:pt x="42" y="56"/>
                  <a:pt x="55" y="68"/>
                  <a:pt x="55" y="83"/>
                </a:cubicBezTo>
                <a:cubicBezTo>
                  <a:pt x="55" y="98"/>
                  <a:pt x="42" y="111"/>
                  <a:pt x="27" y="111"/>
                </a:cubicBezTo>
                <a:cubicBezTo>
                  <a:pt x="12" y="111"/>
                  <a:pt x="0" y="98"/>
                  <a:pt x="0" y="83"/>
                </a:cubicBezTo>
                <a:cubicBezTo>
                  <a:pt x="0" y="68"/>
                  <a:pt x="12" y="56"/>
                  <a:pt x="27" y="56"/>
                </a:cubicBezTo>
                <a:close/>
                <a:moveTo>
                  <a:pt x="94" y="0"/>
                </a:moveTo>
                <a:cubicBezTo>
                  <a:pt x="110" y="0"/>
                  <a:pt x="122" y="13"/>
                  <a:pt x="122" y="28"/>
                </a:cubicBezTo>
                <a:cubicBezTo>
                  <a:pt x="122" y="43"/>
                  <a:pt x="110" y="55"/>
                  <a:pt x="94" y="55"/>
                </a:cubicBezTo>
                <a:cubicBezTo>
                  <a:pt x="79" y="55"/>
                  <a:pt x="67" y="43"/>
                  <a:pt x="67" y="28"/>
                </a:cubicBezTo>
                <a:cubicBezTo>
                  <a:pt x="67" y="13"/>
                  <a:pt x="79" y="0"/>
                  <a:pt x="94" y="0"/>
                </a:cubicBezTo>
                <a:close/>
                <a:moveTo>
                  <a:pt x="231" y="164"/>
                </a:moveTo>
                <a:cubicBezTo>
                  <a:pt x="234" y="161"/>
                  <a:pt x="238" y="161"/>
                  <a:pt x="240" y="164"/>
                </a:cubicBezTo>
                <a:cubicBezTo>
                  <a:pt x="243" y="166"/>
                  <a:pt x="243" y="170"/>
                  <a:pt x="240" y="172"/>
                </a:cubicBezTo>
                <a:cubicBezTo>
                  <a:pt x="225" y="187"/>
                  <a:pt x="225" y="187"/>
                  <a:pt x="225" y="187"/>
                </a:cubicBezTo>
                <a:cubicBezTo>
                  <a:pt x="240" y="202"/>
                  <a:pt x="240" y="202"/>
                  <a:pt x="240" y="202"/>
                </a:cubicBezTo>
                <a:cubicBezTo>
                  <a:pt x="243" y="204"/>
                  <a:pt x="243" y="208"/>
                  <a:pt x="240" y="211"/>
                </a:cubicBezTo>
                <a:cubicBezTo>
                  <a:pt x="238" y="213"/>
                  <a:pt x="234" y="213"/>
                  <a:pt x="231" y="211"/>
                </a:cubicBezTo>
                <a:cubicBezTo>
                  <a:pt x="217" y="196"/>
                  <a:pt x="217" y="196"/>
                  <a:pt x="217" y="196"/>
                </a:cubicBezTo>
                <a:cubicBezTo>
                  <a:pt x="202" y="211"/>
                  <a:pt x="202" y="211"/>
                  <a:pt x="202" y="211"/>
                </a:cubicBezTo>
                <a:cubicBezTo>
                  <a:pt x="199" y="213"/>
                  <a:pt x="195" y="213"/>
                  <a:pt x="193" y="211"/>
                </a:cubicBezTo>
                <a:cubicBezTo>
                  <a:pt x="191" y="208"/>
                  <a:pt x="191" y="204"/>
                  <a:pt x="193" y="202"/>
                </a:cubicBezTo>
                <a:cubicBezTo>
                  <a:pt x="208" y="187"/>
                  <a:pt x="208" y="187"/>
                  <a:pt x="208" y="187"/>
                </a:cubicBezTo>
                <a:cubicBezTo>
                  <a:pt x="193" y="172"/>
                  <a:pt x="193" y="172"/>
                  <a:pt x="193" y="172"/>
                </a:cubicBezTo>
                <a:cubicBezTo>
                  <a:pt x="191" y="170"/>
                  <a:pt x="191" y="166"/>
                  <a:pt x="193" y="164"/>
                </a:cubicBezTo>
                <a:cubicBezTo>
                  <a:pt x="195" y="161"/>
                  <a:pt x="199" y="161"/>
                  <a:pt x="202" y="164"/>
                </a:cubicBezTo>
                <a:cubicBezTo>
                  <a:pt x="217" y="178"/>
                  <a:pt x="217" y="178"/>
                  <a:pt x="217" y="178"/>
                </a:cubicBezTo>
                <a:lnTo>
                  <a:pt x="231" y="164"/>
                </a:lnTo>
                <a:close/>
                <a:moveTo>
                  <a:pt x="42" y="131"/>
                </a:moveTo>
                <a:cubicBezTo>
                  <a:pt x="44" y="129"/>
                  <a:pt x="48" y="129"/>
                  <a:pt x="50" y="131"/>
                </a:cubicBezTo>
                <a:cubicBezTo>
                  <a:pt x="53" y="134"/>
                  <a:pt x="53" y="138"/>
                  <a:pt x="50" y="140"/>
                </a:cubicBezTo>
                <a:cubicBezTo>
                  <a:pt x="35" y="155"/>
                  <a:pt x="35" y="155"/>
                  <a:pt x="35" y="155"/>
                </a:cubicBezTo>
                <a:cubicBezTo>
                  <a:pt x="50" y="170"/>
                  <a:pt x="50" y="170"/>
                  <a:pt x="50" y="170"/>
                </a:cubicBezTo>
                <a:cubicBezTo>
                  <a:pt x="53" y="172"/>
                  <a:pt x="53" y="176"/>
                  <a:pt x="50" y="179"/>
                </a:cubicBezTo>
                <a:cubicBezTo>
                  <a:pt x="48" y="181"/>
                  <a:pt x="44" y="181"/>
                  <a:pt x="42" y="179"/>
                </a:cubicBezTo>
                <a:cubicBezTo>
                  <a:pt x="27" y="164"/>
                  <a:pt x="27" y="164"/>
                  <a:pt x="27" y="164"/>
                </a:cubicBezTo>
                <a:cubicBezTo>
                  <a:pt x="12" y="179"/>
                  <a:pt x="12" y="179"/>
                  <a:pt x="12" y="179"/>
                </a:cubicBezTo>
                <a:cubicBezTo>
                  <a:pt x="9" y="181"/>
                  <a:pt x="6" y="181"/>
                  <a:pt x="3" y="179"/>
                </a:cubicBezTo>
                <a:cubicBezTo>
                  <a:pt x="1" y="176"/>
                  <a:pt x="1" y="172"/>
                  <a:pt x="3" y="170"/>
                </a:cubicBezTo>
                <a:cubicBezTo>
                  <a:pt x="18" y="155"/>
                  <a:pt x="18" y="155"/>
                  <a:pt x="18" y="155"/>
                </a:cubicBezTo>
                <a:cubicBezTo>
                  <a:pt x="3" y="140"/>
                  <a:pt x="3" y="140"/>
                  <a:pt x="3" y="140"/>
                </a:cubicBezTo>
                <a:cubicBezTo>
                  <a:pt x="1" y="138"/>
                  <a:pt x="1" y="134"/>
                  <a:pt x="3" y="131"/>
                </a:cubicBezTo>
                <a:cubicBezTo>
                  <a:pt x="6" y="129"/>
                  <a:pt x="9" y="129"/>
                  <a:pt x="12" y="131"/>
                </a:cubicBezTo>
                <a:cubicBezTo>
                  <a:pt x="27" y="146"/>
                  <a:pt x="27" y="146"/>
                  <a:pt x="27" y="146"/>
                </a:cubicBezTo>
                <a:lnTo>
                  <a:pt x="42" y="131"/>
                </a:lnTo>
                <a:close/>
                <a:moveTo>
                  <a:pt x="114" y="91"/>
                </a:moveTo>
                <a:cubicBezTo>
                  <a:pt x="117" y="89"/>
                  <a:pt x="121" y="89"/>
                  <a:pt x="123" y="91"/>
                </a:cubicBezTo>
                <a:cubicBezTo>
                  <a:pt x="126" y="93"/>
                  <a:pt x="126" y="97"/>
                  <a:pt x="123" y="100"/>
                </a:cubicBezTo>
                <a:cubicBezTo>
                  <a:pt x="108" y="115"/>
                  <a:pt x="108" y="115"/>
                  <a:pt x="108" y="115"/>
                </a:cubicBezTo>
                <a:cubicBezTo>
                  <a:pt x="123" y="129"/>
                  <a:pt x="123" y="129"/>
                  <a:pt x="123" y="129"/>
                </a:cubicBezTo>
                <a:cubicBezTo>
                  <a:pt x="126" y="132"/>
                  <a:pt x="126" y="136"/>
                  <a:pt x="123" y="138"/>
                </a:cubicBezTo>
                <a:cubicBezTo>
                  <a:pt x="121" y="141"/>
                  <a:pt x="117" y="141"/>
                  <a:pt x="114" y="138"/>
                </a:cubicBezTo>
                <a:cubicBezTo>
                  <a:pt x="100" y="123"/>
                  <a:pt x="100" y="123"/>
                  <a:pt x="100" y="123"/>
                </a:cubicBezTo>
                <a:cubicBezTo>
                  <a:pt x="85" y="138"/>
                  <a:pt x="85" y="138"/>
                  <a:pt x="85" y="138"/>
                </a:cubicBezTo>
                <a:cubicBezTo>
                  <a:pt x="82" y="141"/>
                  <a:pt x="78" y="141"/>
                  <a:pt x="76" y="138"/>
                </a:cubicBezTo>
                <a:cubicBezTo>
                  <a:pt x="74" y="136"/>
                  <a:pt x="74" y="132"/>
                  <a:pt x="76" y="129"/>
                </a:cubicBezTo>
                <a:cubicBezTo>
                  <a:pt x="91" y="115"/>
                  <a:pt x="91" y="115"/>
                  <a:pt x="91" y="115"/>
                </a:cubicBezTo>
                <a:cubicBezTo>
                  <a:pt x="76" y="100"/>
                  <a:pt x="76" y="100"/>
                  <a:pt x="76" y="100"/>
                </a:cubicBezTo>
                <a:cubicBezTo>
                  <a:pt x="74" y="97"/>
                  <a:pt x="74" y="93"/>
                  <a:pt x="76" y="91"/>
                </a:cubicBezTo>
                <a:cubicBezTo>
                  <a:pt x="78" y="89"/>
                  <a:pt x="82" y="89"/>
                  <a:pt x="85" y="91"/>
                </a:cubicBezTo>
                <a:cubicBezTo>
                  <a:pt x="100" y="106"/>
                  <a:pt x="100" y="106"/>
                  <a:pt x="100" y="106"/>
                </a:cubicBezTo>
                <a:lnTo>
                  <a:pt x="114" y="91"/>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88129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9D80FC6-7864-5129-BAFD-DC0BC37E6627}"/>
              </a:ext>
            </a:extLst>
          </p:cNvPr>
          <p:cNvSpPr/>
          <p:nvPr/>
        </p:nvSpPr>
        <p:spPr>
          <a:xfrm>
            <a:off x="606425" y="1485900"/>
            <a:ext cx="4222750" cy="2387599"/>
          </a:xfrm>
          <a:prstGeom prst="roundRect">
            <a:avLst>
              <a:gd name="adj" fmla="val 6283"/>
            </a:avLst>
          </a:prstGeom>
          <a:solidFill>
            <a:schemeClr val="accent2"/>
          </a:solidFill>
          <a:ln>
            <a:noFill/>
          </a:ln>
          <a:effectLst>
            <a:outerShdw blurRad="76200" dist="635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bIns="0" rtlCol="0" anchor="t" anchorCtr="0"/>
          <a:lstStyle/>
          <a:p>
            <a:r>
              <a:rPr lang="en-US" sz="1200" b="1" dirty="0">
                <a:solidFill>
                  <a:schemeClr val="bg1"/>
                </a:solidFill>
              </a:rPr>
              <a:t>Revenue </a:t>
            </a:r>
            <a:r>
              <a:rPr lang="en-US" sz="1000" dirty="0">
                <a:solidFill>
                  <a:schemeClr val="bg1"/>
                </a:solidFill>
              </a:rPr>
              <a:t>(EGP </a:t>
            </a:r>
            <a:r>
              <a:rPr lang="en-US" sz="1000" dirty="0" err="1">
                <a:solidFill>
                  <a:schemeClr val="bg1"/>
                </a:solidFill>
              </a:rPr>
              <a:t>mn</a:t>
            </a:r>
            <a:r>
              <a:rPr lang="en-US" sz="1000" dirty="0">
                <a:solidFill>
                  <a:schemeClr val="bg1"/>
                </a:solidFill>
              </a:rPr>
              <a:t>)</a:t>
            </a:r>
            <a:endParaRPr lang="en-US" sz="1200" dirty="0">
              <a:solidFill>
                <a:schemeClr val="bg1"/>
              </a:solidFill>
            </a:endParaRPr>
          </a:p>
        </p:txBody>
      </p:sp>
      <p:sp>
        <p:nvSpPr>
          <p:cNvPr id="12" name="Rectangle: Rounded Corners 11">
            <a:extLst>
              <a:ext uri="{FF2B5EF4-FFF2-40B4-BE49-F238E27FC236}">
                <a16:creationId xmlns:a16="http://schemas.microsoft.com/office/drawing/2014/main" id="{F467B566-31F6-AB62-4960-49BC07A17FE3}"/>
              </a:ext>
            </a:extLst>
          </p:cNvPr>
          <p:cNvSpPr/>
          <p:nvPr/>
        </p:nvSpPr>
        <p:spPr>
          <a:xfrm>
            <a:off x="606425" y="4057650"/>
            <a:ext cx="4222750" cy="2387599"/>
          </a:xfrm>
          <a:prstGeom prst="roundRect">
            <a:avLst>
              <a:gd name="adj" fmla="val 6283"/>
            </a:avLst>
          </a:prstGeom>
          <a:solidFill>
            <a:schemeClr val="bg1">
              <a:lumMod val="95000"/>
            </a:schemeClr>
          </a:solidFill>
          <a:ln>
            <a:noFill/>
          </a:ln>
          <a:effectLst>
            <a:outerShdw blurRad="76200" dist="635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bIns="0" rtlCol="0" anchor="t" anchorCtr="0"/>
          <a:lstStyle/>
          <a:p>
            <a:r>
              <a:rPr lang="en-US" sz="1200" b="1" dirty="0">
                <a:solidFill>
                  <a:schemeClr val="bg1">
                    <a:lumMod val="50000"/>
                  </a:schemeClr>
                </a:solidFill>
              </a:rPr>
              <a:t>EBITDA, Margin </a:t>
            </a:r>
            <a:r>
              <a:rPr lang="en-US" sz="1000" dirty="0">
                <a:solidFill>
                  <a:schemeClr val="bg1">
                    <a:lumMod val="50000"/>
                  </a:schemeClr>
                </a:solidFill>
              </a:rPr>
              <a:t>(EGP mn, %)</a:t>
            </a:r>
            <a:endParaRPr lang="en-US" sz="1200" dirty="0">
              <a:solidFill>
                <a:schemeClr val="bg1">
                  <a:lumMod val="50000"/>
                </a:schemeClr>
              </a:solidFill>
            </a:endParaRPr>
          </a:p>
        </p:txBody>
      </p:sp>
      <p:graphicFrame>
        <p:nvGraphicFramePr>
          <p:cNvPr id="5" name="Chart 4">
            <a:extLst>
              <a:ext uri="{FF2B5EF4-FFF2-40B4-BE49-F238E27FC236}">
                <a16:creationId xmlns:a16="http://schemas.microsoft.com/office/drawing/2014/main" id="{FA47E047-5F5D-4258-B4D4-5693D5EBB2C0}"/>
              </a:ext>
            </a:extLst>
          </p:cNvPr>
          <p:cNvGraphicFramePr/>
          <p:nvPr>
            <p:extLst>
              <p:ext uri="{D42A27DB-BD31-4B8C-83A1-F6EECF244321}">
                <p14:modId xmlns:p14="http://schemas.microsoft.com/office/powerpoint/2010/main" val="3624202260"/>
              </p:ext>
            </p:extLst>
          </p:nvPr>
        </p:nvGraphicFramePr>
        <p:xfrm>
          <a:off x="606425" y="1485900"/>
          <a:ext cx="4222750" cy="24002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3F5DCCB-D5FA-A21C-A982-3FA6811983EE}"/>
              </a:ext>
            </a:extLst>
          </p:cNvPr>
          <p:cNvSpPr>
            <a:spLocks noGrp="1"/>
          </p:cNvSpPr>
          <p:nvPr>
            <p:ph type="title"/>
          </p:nvPr>
        </p:nvSpPr>
        <p:spPr/>
        <p:txBody>
          <a:bodyPr/>
          <a:lstStyle/>
          <a:p>
            <a:r>
              <a:rPr lang="en-US" dirty="0"/>
              <a:t>Financial </a:t>
            </a:r>
            <a:br>
              <a:rPr lang="ar-EG" dirty="0"/>
            </a:br>
            <a:r>
              <a:rPr lang="en-US" dirty="0"/>
              <a:t>Highlights </a:t>
            </a:r>
          </a:p>
        </p:txBody>
      </p:sp>
      <p:sp>
        <p:nvSpPr>
          <p:cNvPr id="3" name="Text Placeholder 2">
            <a:extLst>
              <a:ext uri="{FF2B5EF4-FFF2-40B4-BE49-F238E27FC236}">
                <a16:creationId xmlns:a16="http://schemas.microsoft.com/office/drawing/2014/main" id="{9DFECF72-EAE2-C58F-0AE2-8F4C3F3BFF0B}"/>
              </a:ext>
            </a:extLst>
          </p:cNvPr>
          <p:cNvSpPr>
            <a:spLocks noGrp="1"/>
          </p:cNvSpPr>
          <p:nvPr>
            <p:ph type="body" sz="quarter" idx="11"/>
          </p:nvPr>
        </p:nvSpPr>
        <p:spPr/>
        <p:txBody>
          <a:bodyPr/>
          <a:lstStyle/>
          <a:p>
            <a:r>
              <a:rPr lang="en-US" b="1" i="1" dirty="0"/>
              <a:t>Historical Performance</a:t>
            </a:r>
          </a:p>
        </p:txBody>
      </p:sp>
      <p:sp>
        <p:nvSpPr>
          <p:cNvPr id="11" name="Rectangle: Rounded Corners 10">
            <a:extLst>
              <a:ext uri="{FF2B5EF4-FFF2-40B4-BE49-F238E27FC236}">
                <a16:creationId xmlns:a16="http://schemas.microsoft.com/office/drawing/2014/main" id="{15A09554-D649-D754-F64C-C733B9B526B8}"/>
              </a:ext>
            </a:extLst>
          </p:cNvPr>
          <p:cNvSpPr/>
          <p:nvPr/>
        </p:nvSpPr>
        <p:spPr>
          <a:xfrm>
            <a:off x="5076827" y="1485900"/>
            <a:ext cx="4222750" cy="2387599"/>
          </a:xfrm>
          <a:prstGeom prst="roundRect">
            <a:avLst>
              <a:gd name="adj" fmla="val 6283"/>
            </a:avLst>
          </a:prstGeom>
          <a:solidFill>
            <a:schemeClr val="bg1">
              <a:lumMod val="95000"/>
            </a:schemeClr>
          </a:solidFill>
          <a:ln>
            <a:noFill/>
          </a:ln>
          <a:effectLst>
            <a:outerShdw blurRad="76200" dist="635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bIns="0" rtlCol="0" anchor="t" anchorCtr="0"/>
          <a:lstStyle/>
          <a:p>
            <a:r>
              <a:rPr lang="en-US" sz="1200" b="1" dirty="0">
                <a:solidFill>
                  <a:schemeClr val="bg1">
                    <a:lumMod val="50000"/>
                  </a:schemeClr>
                </a:solidFill>
              </a:rPr>
              <a:t>Gross Profit, Margin </a:t>
            </a:r>
            <a:r>
              <a:rPr lang="en-US" sz="1000" dirty="0">
                <a:solidFill>
                  <a:schemeClr val="bg1">
                    <a:lumMod val="50000"/>
                  </a:schemeClr>
                </a:solidFill>
              </a:rPr>
              <a:t>(EGP </a:t>
            </a:r>
            <a:r>
              <a:rPr lang="en-US" sz="1000" dirty="0" err="1">
                <a:solidFill>
                  <a:schemeClr val="bg1">
                    <a:lumMod val="50000"/>
                  </a:schemeClr>
                </a:solidFill>
              </a:rPr>
              <a:t>mn</a:t>
            </a:r>
            <a:r>
              <a:rPr lang="en-US" sz="1000" dirty="0">
                <a:solidFill>
                  <a:schemeClr val="bg1">
                    <a:lumMod val="50000"/>
                  </a:schemeClr>
                </a:solidFill>
              </a:rPr>
              <a:t>, %)</a:t>
            </a:r>
            <a:endParaRPr lang="en-US" sz="1200" dirty="0">
              <a:solidFill>
                <a:schemeClr val="bg1">
                  <a:lumMod val="50000"/>
                </a:schemeClr>
              </a:solidFill>
            </a:endParaRPr>
          </a:p>
        </p:txBody>
      </p:sp>
      <p:sp>
        <p:nvSpPr>
          <p:cNvPr id="13" name="Rectangle: Rounded Corners 12">
            <a:extLst>
              <a:ext uri="{FF2B5EF4-FFF2-40B4-BE49-F238E27FC236}">
                <a16:creationId xmlns:a16="http://schemas.microsoft.com/office/drawing/2014/main" id="{570E1114-EECF-3E18-FF91-D58AB6F2F9B3}"/>
              </a:ext>
            </a:extLst>
          </p:cNvPr>
          <p:cNvSpPr/>
          <p:nvPr/>
        </p:nvSpPr>
        <p:spPr>
          <a:xfrm>
            <a:off x="5076827" y="4057650"/>
            <a:ext cx="4222750" cy="2387599"/>
          </a:xfrm>
          <a:prstGeom prst="roundRect">
            <a:avLst>
              <a:gd name="adj" fmla="val 6283"/>
            </a:avLst>
          </a:prstGeom>
          <a:solidFill>
            <a:schemeClr val="accent2"/>
          </a:solidFill>
          <a:ln>
            <a:noFill/>
          </a:ln>
          <a:effectLst>
            <a:outerShdw blurRad="76200" dist="635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bIns="0" rtlCol="0" anchor="t" anchorCtr="0"/>
          <a:lstStyle/>
          <a:p>
            <a:r>
              <a:rPr lang="nl-NL" sz="1200" b="1" dirty="0">
                <a:solidFill>
                  <a:schemeClr val="bg1"/>
                </a:solidFill>
              </a:rPr>
              <a:t>Net Profit, Margin </a:t>
            </a:r>
            <a:r>
              <a:rPr lang="nl-NL" sz="1000" dirty="0">
                <a:solidFill>
                  <a:schemeClr val="bg1"/>
                </a:solidFill>
              </a:rPr>
              <a:t>(EGP mn, %)</a:t>
            </a:r>
            <a:endParaRPr lang="nl-NL" sz="1200" dirty="0">
              <a:solidFill>
                <a:schemeClr val="bg1"/>
              </a:solidFill>
            </a:endParaRPr>
          </a:p>
        </p:txBody>
      </p:sp>
      <p:cxnSp>
        <p:nvCxnSpPr>
          <p:cNvPr id="7" name="Straight Arrow Connector 6">
            <a:extLst>
              <a:ext uri="{FF2B5EF4-FFF2-40B4-BE49-F238E27FC236}">
                <a16:creationId xmlns:a16="http://schemas.microsoft.com/office/drawing/2014/main" id="{84380453-4840-DD28-B886-ED40937B2C57}"/>
              </a:ext>
            </a:extLst>
          </p:cNvPr>
          <p:cNvCxnSpPr>
            <a:cxnSpLocks/>
          </p:cNvCxnSpPr>
          <p:nvPr/>
        </p:nvCxnSpPr>
        <p:spPr>
          <a:xfrm flipV="1">
            <a:off x="1119238" y="1966032"/>
            <a:ext cx="2839206" cy="817117"/>
          </a:xfrm>
          <a:prstGeom prst="straightConnector1">
            <a:avLst/>
          </a:prstGeom>
          <a:ln w="3175">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D6F9F292-DA88-5CA2-42C3-A22AC018A492}"/>
              </a:ext>
            </a:extLst>
          </p:cNvPr>
          <p:cNvSpPr/>
          <p:nvPr/>
        </p:nvSpPr>
        <p:spPr>
          <a:xfrm rot="20450154">
            <a:off x="2015543" y="2230772"/>
            <a:ext cx="1185185" cy="25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rPr>
              <a:t>38% CAGR (18’-22’)</a:t>
            </a:r>
          </a:p>
        </p:txBody>
      </p:sp>
      <p:graphicFrame>
        <p:nvGraphicFramePr>
          <p:cNvPr id="17" name="Chart 16">
            <a:extLst>
              <a:ext uri="{FF2B5EF4-FFF2-40B4-BE49-F238E27FC236}">
                <a16:creationId xmlns:a16="http://schemas.microsoft.com/office/drawing/2014/main" id="{0B378389-678D-5D41-9786-8E3B6FBF03BD}"/>
              </a:ext>
            </a:extLst>
          </p:cNvPr>
          <p:cNvGraphicFramePr/>
          <p:nvPr>
            <p:extLst>
              <p:ext uri="{D42A27DB-BD31-4B8C-83A1-F6EECF244321}">
                <p14:modId xmlns:p14="http://schemas.microsoft.com/office/powerpoint/2010/main" val="3172364515"/>
              </p:ext>
            </p:extLst>
          </p:nvPr>
        </p:nvGraphicFramePr>
        <p:xfrm>
          <a:off x="5084763" y="1485901"/>
          <a:ext cx="4192839" cy="2400298"/>
        </p:xfrm>
        <a:graphic>
          <a:graphicData uri="http://schemas.openxmlformats.org/drawingml/2006/chart">
            <c:chart xmlns:c="http://schemas.openxmlformats.org/drawingml/2006/chart" xmlns:r="http://schemas.openxmlformats.org/officeDocument/2006/relationships" r:id="rId4"/>
          </a:graphicData>
        </a:graphic>
      </p:graphicFrame>
      <p:cxnSp>
        <p:nvCxnSpPr>
          <p:cNvPr id="25" name="Straight Arrow Connector 24">
            <a:extLst>
              <a:ext uri="{FF2B5EF4-FFF2-40B4-BE49-F238E27FC236}">
                <a16:creationId xmlns:a16="http://schemas.microsoft.com/office/drawing/2014/main" id="{05FA7D6A-769D-D43C-3D6A-4DF64B2B685F}"/>
              </a:ext>
            </a:extLst>
          </p:cNvPr>
          <p:cNvCxnSpPr>
            <a:cxnSpLocks/>
          </p:cNvCxnSpPr>
          <p:nvPr/>
        </p:nvCxnSpPr>
        <p:spPr>
          <a:xfrm flipV="1">
            <a:off x="5421609" y="2277636"/>
            <a:ext cx="3014598" cy="672828"/>
          </a:xfrm>
          <a:prstGeom prst="straightConnector1">
            <a:avLst/>
          </a:prstGeom>
          <a:ln w="31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E49FCE51-AC71-21E4-18A9-8977D57791FE}"/>
              </a:ext>
            </a:extLst>
          </p:cNvPr>
          <p:cNvSpPr/>
          <p:nvPr/>
        </p:nvSpPr>
        <p:spPr>
          <a:xfrm rot="20771772">
            <a:off x="6290510" y="2496353"/>
            <a:ext cx="1185185" cy="20919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45% CAGR (18’-22’)</a:t>
            </a:r>
          </a:p>
        </p:txBody>
      </p:sp>
      <p:sp>
        <p:nvSpPr>
          <p:cNvPr id="18" name="Rectangle: Rounded Corners 17">
            <a:extLst>
              <a:ext uri="{FF2B5EF4-FFF2-40B4-BE49-F238E27FC236}">
                <a16:creationId xmlns:a16="http://schemas.microsoft.com/office/drawing/2014/main" id="{1C9FC637-64B6-27F9-B8C4-66A509C9521E}"/>
              </a:ext>
            </a:extLst>
          </p:cNvPr>
          <p:cNvSpPr/>
          <p:nvPr/>
        </p:nvSpPr>
        <p:spPr>
          <a:xfrm>
            <a:off x="5421609" y="1884483"/>
            <a:ext cx="463016" cy="2217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002060"/>
                </a:solidFill>
              </a:rPr>
              <a:t>42%</a:t>
            </a:r>
          </a:p>
        </p:txBody>
      </p:sp>
      <p:sp>
        <p:nvSpPr>
          <p:cNvPr id="19" name="Rectangle: Rounded Corners 18">
            <a:extLst>
              <a:ext uri="{FF2B5EF4-FFF2-40B4-BE49-F238E27FC236}">
                <a16:creationId xmlns:a16="http://schemas.microsoft.com/office/drawing/2014/main" id="{6315FDC7-5071-B1CA-5E70-8BE4E9847462}"/>
              </a:ext>
            </a:extLst>
          </p:cNvPr>
          <p:cNvSpPr/>
          <p:nvPr/>
        </p:nvSpPr>
        <p:spPr>
          <a:xfrm>
            <a:off x="6194532" y="1884483"/>
            <a:ext cx="463016" cy="2217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002060"/>
                </a:solidFill>
              </a:rPr>
              <a:t>45%</a:t>
            </a:r>
          </a:p>
        </p:txBody>
      </p:sp>
      <p:sp>
        <p:nvSpPr>
          <p:cNvPr id="20" name="Rectangle: Rounded Corners 19">
            <a:extLst>
              <a:ext uri="{FF2B5EF4-FFF2-40B4-BE49-F238E27FC236}">
                <a16:creationId xmlns:a16="http://schemas.microsoft.com/office/drawing/2014/main" id="{51592058-4F7E-8992-2A0B-C7E5EF0BB072}"/>
              </a:ext>
            </a:extLst>
          </p:cNvPr>
          <p:cNvSpPr/>
          <p:nvPr/>
        </p:nvSpPr>
        <p:spPr>
          <a:xfrm>
            <a:off x="6967455" y="1884482"/>
            <a:ext cx="463016" cy="2217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002060"/>
                </a:solidFill>
              </a:rPr>
              <a:t>48%</a:t>
            </a:r>
          </a:p>
        </p:txBody>
      </p:sp>
      <p:sp>
        <p:nvSpPr>
          <p:cNvPr id="21" name="Rectangle: Rounded Corners 20">
            <a:extLst>
              <a:ext uri="{FF2B5EF4-FFF2-40B4-BE49-F238E27FC236}">
                <a16:creationId xmlns:a16="http://schemas.microsoft.com/office/drawing/2014/main" id="{18BA89FC-4031-FD80-133C-8474E9721624}"/>
              </a:ext>
            </a:extLst>
          </p:cNvPr>
          <p:cNvSpPr/>
          <p:nvPr/>
        </p:nvSpPr>
        <p:spPr>
          <a:xfrm>
            <a:off x="7740378" y="1884480"/>
            <a:ext cx="463016" cy="2217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002060"/>
                </a:solidFill>
              </a:rPr>
              <a:t>47%</a:t>
            </a:r>
          </a:p>
        </p:txBody>
      </p:sp>
      <p:sp>
        <p:nvSpPr>
          <p:cNvPr id="23" name="Rectangle: Rounded Corners 22">
            <a:extLst>
              <a:ext uri="{FF2B5EF4-FFF2-40B4-BE49-F238E27FC236}">
                <a16:creationId xmlns:a16="http://schemas.microsoft.com/office/drawing/2014/main" id="{629B9BE7-1B1E-192D-AD76-E4C5EAE7194A}"/>
              </a:ext>
            </a:extLst>
          </p:cNvPr>
          <p:cNvSpPr/>
          <p:nvPr/>
        </p:nvSpPr>
        <p:spPr>
          <a:xfrm>
            <a:off x="8513299" y="1890827"/>
            <a:ext cx="463016" cy="2217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002060"/>
                </a:solidFill>
              </a:rPr>
              <a:t>52%</a:t>
            </a:r>
          </a:p>
        </p:txBody>
      </p:sp>
      <p:graphicFrame>
        <p:nvGraphicFramePr>
          <p:cNvPr id="39" name="Chart 38">
            <a:extLst>
              <a:ext uri="{FF2B5EF4-FFF2-40B4-BE49-F238E27FC236}">
                <a16:creationId xmlns:a16="http://schemas.microsoft.com/office/drawing/2014/main" id="{2E471084-457A-364F-58D5-407FBE861350}"/>
              </a:ext>
            </a:extLst>
          </p:cNvPr>
          <p:cNvGraphicFramePr/>
          <p:nvPr>
            <p:extLst>
              <p:ext uri="{D42A27DB-BD31-4B8C-83A1-F6EECF244321}">
                <p14:modId xmlns:p14="http://schemas.microsoft.com/office/powerpoint/2010/main" val="238210970"/>
              </p:ext>
            </p:extLst>
          </p:nvPr>
        </p:nvGraphicFramePr>
        <p:xfrm>
          <a:off x="606425" y="4453400"/>
          <a:ext cx="4222750" cy="2007723"/>
        </p:xfrm>
        <a:graphic>
          <a:graphicData uri="http://schemas.openxmlformats.org/drawingml/2006/chart">
            <c:chart xmlns:c="http://schemas.openxmlformats.org/drawingml/2006/chart" xmlns:r="http://schemas.openxmlformats.org/officeDocument/2006/relationships" r:id="rId5"/>
          </a:graphicData>
        </a:graphic>
      </p:graphicFrame>
      <p:sp>
        <p:nvSpPr>
          <p:cNvPr id="42" name="Rectangle: Rounded Corners 41">
            <a:extLst>
              <a:ext uri="{FF2B5EF4-FFF2-40B4-BE49-F238E27FC236}">
                <a16:creationId xmlns:a16="http://schemas.microsoft.com/office/drawing/2014/main" id="{A7FFD9D2-F94E-D4B7-4D2B-B89D18E22AFB}"/>
              </a:ext>
            </a:extLst>
          </p:cNvPr>
          <p:cNvSpPr/>
          <p:nvPr/>
        </p:nvSpPr>
        <p:spPr>
          <a:xfrm>
            <a:off x="925207" y="4474548"/>
            <a:ext cx="463016" cy="2217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002060"/>
                </a:solidFill>
              </a:rPr>
              <a:t>34%</a:t>
            </a:r>
          </a:p>
        </p:txBody>
      </p:sp>
      <p:sp>
        <p:nvSpPr>
          <p:cNvPr id="43" name="Rectangle: Rounded Corners 42">
            <a:extLst>
              <a:ext uri="{FF2B5EF4-FFF2-40B4-BE49-F238E27FC236}">
                <a16:creationId xmlns:a16="http://schemas.microsoft.com/office/drawing/2014/main" id="{7ED8AD7F-6F8E-647C-76C4-524CEAC7B546}"/>
              </a:ext>
            </a:extLst>
          </p:cNvPr>
          <p:cNvSpPr/>
          <p:nvPr/>
        </p:nvSpPr>
        <p:spPr>
          <a:xfrm>
            <a:off x="1709560" y="4474548"/>
            <a:ext cx="463016" cy="2217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002060"/>
                </a:solidFill>
              </a:rPr>
              <a:t>36%</a:t>
            </a:r>
          </a:p>
        </p:txBody>
      </p:sp>
      <p:sp>
        <p:nvSpPr>
          <p:cNvPr id="44" name="Rectangle: Rounded Corners 43">
            <a:extLst>
              <a:ext uri="{FF2B5EF4-FFF2-40B4-BE49-F238E27FC236}">
                <a16:creationId xmlns:a16="http://schemas.microsoft.com/office/drawing/2014/main" id="{313FF38A-671D-C50A-34AA-AFF4334BE719}"/>
              </a:ext>
            </a:extLst>
          </p:cNvPr>
          <p:cNvSpPr/>
          <p:nvPr/>
        </p:nvSpPr>
        <p:spPr>
          <a:xfrm>
            <a:off x="2493913" y="4474547"/>
            <a:ext cx="463016" cy="2217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002060"/>
                </a:solidFill>
              </a:rPr>
              <a:t>39%</a:t>
            </a:r>
          </a:p>
        </p:txBody>
      </p:sp>
      <p:sp>
        <p:nvSpPr>
          <p:cNvPr id="45" name="Rectangle: Rounded Corners 44">
            <a:extLst>
              <a:ext uri="{FF2B5EF4-FFF2-40B4-BE49-F238E27FC236}">
                <a16:creationId xmlns:a16="http://schemas.microsoft.com/office/drawing/2014/main" id="{B085D9A1-8651-AF98-DE26-3679C6A549AF}"/>
              </a:ext>
            </a:extLst>
          </p:cNvPr>
          <p:cNvSpPr/>
          <p:nvPr/>
        </p:nvSpPr>
        <p:spPr>
          <a:xfrm>
            <a:off x="3278266" y="4474545"/>
            <a:ext cx="463016" cy="2217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002060"/>
                </a:solidFill>
              </a:rPr>
              <a:t>38%</a:t>
            </a:r>
          </a:p>
        </p:txBody>
      </p:sp>
      <p:sp>
        <p:nvSpPr>
          <p:cNvPr id="47" name="Rectangle: Rounded Corners 46">
            <a:extLst>
              <a:ext uri="{FF2B5EF4-FFF2-40B4-BE49-F238E27FC236}">
                <a16:creationId xmlns:a16="http://schemas.microsoft.com/office/drawing/2014/main" id="{36DFB81C-FAC0-37CE-EFBD-A82B4ED8FC82}"/>
              </a:ext>
            </a:extLst>
          </p:cNvPr>
          <p:cNvSpPr/>
          <p:nvPr/>
        </p:nvSpPr>
        <p:spPr>
          <a:xfrm>
            <a:off x="4062617" y="4480892"/>
            <a:ext cx="463016" cy="2217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002060"/>
                </a:solidFill>
              </a:rPr>
              <a:t>42%</a:t>
            </a:r>
          </a:p>
        </p:txBody>
      </p:sp>
      <p:cxnSp>
        <p:nvCxnSpPr>
          <p:cNvPr id="52" name="Straight Arrow Connector 51">
            <a:extLst>
              <a:ext uri="{FF2B5EF4-FFF2-40B4-BE49-F238E27FC236}">
                <a16:creationId xmlns:a16="http://schemas.microsoft.com/office/drawing/2014/main" id="{DA1196DA-7E7F-9C33-5979-172EC113AE0F}"/>
              </a:ext>
            </a:extLst>
          </p:cNvPr>
          <p:cNvCxnSpPr>
            <a:cxnSpLocks/>
          </p:cNvCxnSpPr>
          <p:nvPr/>
        </p:nvCxnSpPr>
        <p:spPr>
          <a:xfrm flipV="1">
            <a:off x="1233478" y="5005169"/>
            <a:ext cx="2983886" cy="641246"/>
          </a:xfrm>
          <a:prstGeom prst="straightConnector1">
            <a:avLst/>
          </a:prstGeom>
          <a:ln w="3175">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51F55323-4470-EF50-7B03-4995A9B3361E}"/>
              </a:ext>
            </a:extLst>
          </p:cNvPr>
          <p:cNvSpPr/>
          <p:nvPr/>
        </p:nvSpPr>
        <p:spPr>
          <a:xfrm rot="20928381">
            <a:off x="2018258" y="5228756"/>
            <a:ext cx="1185185" cy="23600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46% CAGR (18’-22’)</a:t>
            </a:r>
          </a:p>
        </p:txBody>
      </p:sp>
      <p:graphicFrame>
        <p:nvGraphicFramePr>
          <p:cNvPr id="57" name="Chart 56">
            <a:extLst>
              <a:ext uri="{FF2B5EF4-FFF2-40B4-BE49-F238E27FC236}">
                <a16:creationId xmlns:a16="http://schemas.microsoft.com/office/drawing/2014/main" id="{F0D493D6-5F6F-750E-0EDE-FC051C764C7F}"/>
              </a:ext>
            </a:extLst>
          </p:cNvPr>
          <p:cNvGraphicFramePr/>
          <p:nvPr>
            <p:extLst>
              <p:ext uri="{D42A27DB-BD31-4B8C-83A1-F6EECF244321}">
                <p14:modId xmlns:p14="http://schemas.microsoft.com/office/powerpoint/2010/main" val="360803298"/>
              </p:ext>
            </p:extLst>
          </p:nvPr>
        </p:nvGraphicFramePr>
        <p:xfrm>
          <a:off x="5065705" y="4674028"/>
          <a:ext cx="4192839" cy="1761699"/>
        </p:xfrm>
        <a:graphic>
          <a:graphicData uri="http://schemas.openxmlformats.org/drawingml/2006/chart">
            <c:chart xmlns:c="http://schemas.openxmlformats.org/drawingml/2006/chart" xmlns:r="http://schemas.openxmlformats.org/officeDocument/2006/relationships" r:id="rId6"/>
          </a:graphicData>
        </a:graphic>
      </p:graphicFrame>
      <p:sp>
        <p:nvSpPr>
          <p:cNvPr id="60" name="Rectangle: Rounded Corners 59">
            <a:extLst>
              <a:ext uri="{FF2B5EF4-FFF2-40B4-BE49-F238E27FC236}">
                <a16:creationId xmlns:a16="http://schemas.microsoft.com/office/drawing/2014/main" id="{2EF0F8A7-A2F5-E568-8B14-A0A6178873BE}"/>
              </a:ext>
            </a:extLst>
          </p:cNvPr>
          <p:cNvSpPr/>
          <p:nvPr/>
        </p:nvSpPr>
        <p:spPr>
          <a:xfrm>
            <a:off x="5378845" y="4474548"/>
            <a:ext cx="463016" cy="2217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solidFill>
              </a:rPr>
              <a:t>24%</a:t>
            </a:r>
          </a:p>
        </p:txBody>
      </p:sp>
      <p:sp>
        <p:nvSpPr>
          <p:cNvPr id="61" name="Rectangle: Rounded Corners 60">
            <a:extLst>
              <a:ext uri="{FF2B5EF4-FFF2-40B4-BE49-F238E27FC236}">
                <a16:creationId xmlns:a16="http://schemas.microsoft.com/office/drawing/2014/main" id="{42B05EDF-D6FD-89CF-90DD-FB89EAF0612D}"/>
              </a:ext>
            </a:extLst>
          </p:cNvPr>
          <p:cNvSpPr/>
          <p:nvPr/>
        </p:nvSpPr>
        <p:spPr>
          <a:xfrm>
            <a:off x="6147958" y="4474548"/>
            <a:ext cx="463016" cy="2217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solidFill>
              </a:rPr>
              <a:t>28%</a:t>
            </a:r>
          </a:p>
        </p:txBody>
      </p:sp>
      <p:sp>
        <p:nvSpPr>
          <p:cNvPr id="62" name="Rectangle: Rounded Corners 61">
            <a:extLst>
              <a:ext uri="{FF2B5EF4-FFF2-40B4-BE49-F238E27FC236}">
                <a16:creationId xmlns:a16="http://schemas.microsoft.com/office/drawing/2014/main" id="{30BCCAD4-1DD4-6C9A-1771-EFE1AF586C2F}"/>
              </a:ext>
            </a:extLst>
          </p:cNvPr>
          <p:cNvSpPr/>
          <p:nvPr/>
        </p:nvSpPr>
        <p:spPr>
          <a:xfrm>
            <a:off x="6917071" y="4474547"/>
            <a:ext cx="463016" cy="2217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solidFill>
              </a:rPr>
              <a:t>29%</a:t>
            </a:r>
          </a:p>
        </p:txBody>
      </p:sp>
      <p:sp>
        <p:nvSpPr>
          <p:cNvPr id="63" name="Rectangle: Rounded Corners 62">
            <a:extLst>
              <a:ext uri="{FF2B5EF4-FFF2-40B4-BE49-F238E27FC236}">
                <a16:creationId xmlns:a16="http://schemas.microsoft.com/office/drawing/2014/main" id="{B137472F-3408-B3DE-77AF-ABABB77F1607}"/>
              </a:ext>
            </a:extLst>
          </p:cNvPr>
          <p:cNvSpPr/>
          <p:nvPr/>
        </p:nvSpPr>
        <p:spPr>
          <a:xfrm>
            <a:off x="7686184" y="4474545"/>
            <a:ext cx="463016" cy="2217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solidFill>
              </a:rPr>
              <a:t>26%</a:t>
            </a:r>
          </a:p>
        </p:txBody>
      </p:sp>
      <p:sp>
        <p:nvSpPr>
          <p:cNvPr id="65" name="Rectangle: Rounded Corners 64">
            <a:extLst>
              <a:ext uri="{FF2B5EF4-FFF2-40B4-BE49-F238E27FC236}">
                <a16:creationId xmlns:a16="http://schemas.microsoft.com/office/drawing/2014/main" id="{68E5EB59-05F2-4EF0-D805-FB75D555BAF8}"/>
              </a:ext>
            </a:extLst>
          </p:cNvPr>
          <p:cNvSpPr/>
          <p:nvPr/>
        </p:nvSpPr>
        <p:spPr>
          <a:xfrm>
            <a:off x="8455295" y="4480892"/>
            <a:ext cx="463016" cy="22170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accent2"/>
                </a:solidFill>
              </a:rPr>
              <a:t>30%</a:t>
            </a:r>
          </a:p>
        </p:txBody>
      </p:sp>
      <p:cxnSp>
        <p:nvCxnSpPr>
          <p:cNvPr id="67" name="Straight Arrow Connector 66">
            <a:extLst>
              <a:ext uri="{FF2B5EF4-FFF2-40B4-BE49-F238E27FC236}">
                <a16:creationId xmlns:a16="http://schemas.microsoft.com/office/drawing/2014/main" id="{6A46BD75-56CF-CB1F-BF4E-C4933D3E1FEC}"/>
              </a:ext>
            </a:extLst>
          </p:cNvPr>
          <p:cNvCxnSpPr>
            <a:cxnSpLocks/>
          </p:cNvCxnSpPr>
          <p:nvPr/>
        </p:nvCxnSpPr>
        <p:spPr>
          <a:xfrm flipV="1">
            <a:off x="5606527" y="4867699"/>
            <a:ext cx="2906772" cy="818751"/>
          </a:xfrm>
          <a:prstGeom prst="straightConnector1">
            <a:avLst/>
          </a:prstGeom>
          <a:ln w="3175">
            <a:solidFill>
              <a:schemeClr val="bg1"/>
            </a:solidFill>
            <a:tailEnd type="stealth"/>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59E99E4C-9532-3DBF-726D-A9910B9D2FF6}"/>
              </a:ext>
            </a:extLst>
          </p:cNvPr>
          <p:cNvSpPr/>
          <p:nvPr/>
        </p:nvSpPr>
        <p:spPr>
          <a:xfrm rot="20631264">
            <a:off x="6485945" y="5137575"/>
            <a:ext cx="1185185" cy="2544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rPr>
              <a:t>46% CAGR (18’-22’)</a:t>
            </a:r>
          </a:p>
        </p:txBody>
      </p:sp>
    </p:spTree>
    <p:extLst>
      <p:ext uri="{BB962C8B-B14F-4D97-AF65-F5344CB8AC3E}">
        <p14:creationId xmlns:p14="http://schemas.microsoft.com/office/powerpoint/2010/main" val="2667298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E4BC80-0C08-40CD-C8E6-95C6A7BB7DAC}"/>
              </a:ext>
            </a:extLst>
          </p:cNvPr>
          <p:cNvSpPr>
            <a:spLocks noGrp="1"/>
          </p:cNvSpPr>
          <p:nvPr>
            <p:ph type="body" sz="quarter" idx="11"/>
          </p:nvPr>
        </p:nvSpPr>
        <p:spPr/>
        <p:txBody>
          <a:bodyPr/>
          <a:lstStyle/>
          <a:p>
            <a:r>
              <a:rPr lang="en-US" b="1" i="1" dirty="0"/>
              <a:t>Summary Income Statement</a:t>
            </a:r>
          </a:p>
        </p:txBody>
      </p:sp>
      <p:sp>
        <p:nvSpPr>
          <p:cNvPr id="3" name="Title 2">
            <a:extLst>
              <a:ext uri="{FF2B5EF4-FFF2-40B4-BE49-F238E27FC236}">
                <a16:creationId xmlns:a16="http://schemas.microsoft.com/office/drawing/2014/main" id="{40A7D057-E780-3B70-003A-92A9D7BF0357}"/>
              </a:ext>
            </a:extLst>
          </p:cNvPr>
          <p:cNvSpPr>
            <a:spLocks noGrp="1"/>
          </p:cNvSpPr>
          <p:nvPr>
            <p:ph type="title"/>
          </p:nvPr>
        </p:nvSpPr>
        <p:spPr/>
        <p:txBody>
          <a:bodyPr/>
          <a:lstStyle/>
          <a:p>
            <a:r>
              <a:rPr lang="en-US" dirty="0"/>
              <a:t>Financial </a:t>
            </a:r>
            <a:br>
              <a:rPr lang="en-US" dirty="0"/>
            </a:br>
            <a:r>
              <a:rPr lang="en-US" dirty="0"/>
              <a:t>Highlights </a:t>
            </a:r>
          </a:p>
        </p:txBody>
      </p:sp>
      <p:graphicFrame>
        <p:nvGraphicFramePr>
          <p:cNvPr id="5" name="Table 4">
            <a:extLst>
              <a:ext uri="{FF2B5EF4-FFF2-40B4-BE49-F238E27FC236}">
                <a16:creationId xmlns:a16="http://schemas.microsoft.com/office/drawing/2014/main" id="{1C5F90F9-1A4E-9901-1939-5A514EE56327}"/>
              </a:ext>
            </a:extLst>
          </p:cNvPr>
          <p:cNvGraphicFramePr>
            <a:graphicFrameLocks noGrp="1"/>
          </p:cNvGraphicFramePr>
          <p:nvPr>
            <p:extLst>
              <p:ext uri="{D42A27DB-BD31-4B8C-83A1-F6EECF244321}">
                <p14:modId xmlns:p14="http://schemas.microsoft.com/office/powerpoint/2010/main" val="4108019366"/>
              </p:ext>
            </p:extLst>
          </p:nvPr>
        </p:nvGraphicFramePr>
        <p:xfrm>
          <a:off x="606425" y="1494692"/>
          <a:ext cx="8689975" cy="4950554"/>
        </p:xfrm>
        <a:graphic>
          <a:graphicData uri="http://schemas.openxmlformats.org/drawingml/2006/table">
            <a:tbl>
              <a:tblPr firstRow="1" firstCol="1" bandRow="1">
                <a:tableStyleId>{F2DE63D5-997A-4646-A377-4702673A728D}</a:tableStyleId>
              </a:tblPr>
              <a:tblGrid>
                <a:gridCol w="2541283">
                  <a:extLst>
                    <a:ext uri="{9D8B030D-6E8A-4147-A177-3AD203B41FA5}">
                      <a16:colId xmlns:a16="http://schemas.microsoft.com/office/drawing/2014/main" val="2384801546"/>
                    </a:ext>
                  </a:extLst>
                </a:gridCol>
                <a:gridCol w="1024234">
                  <a:extLst>
                    <a:ext uri="{9D8B030D-6E8A-4147-A177-3AD203B41FA5}">
                      <a16:colId xmlns:a16="http://schemas.microsoft.com/office/drawing/2014/main" val="4117087916"/>
                    </a:ext>
                  </a:extLst>
                </a:gridCol>
                <a:gridCol w="1024234">
                  <a:extLst>
                    <a:ext uri="{9D8B030D-6E8A-4147-A177-3AD203B41FA5}">
                      <a16:colId xmlns:a16="http://schemas.microsoft.com/office/drawing/2014/main" val="1768967727"/>
                    </a:ext>
                  </a:extLst>
                </a:gridCol>
                <a:gridCol w="1025056">
                  <a:extLst>
                    <a:ext uri="{9D8B030D-6E8A-4147-A177-3AD203B41FA5}">
                      <a16:colId xmlns:a16="http://schemas.microsoft.com/office/drawing/2014/main" val="603536285"/>
                    </a:ext>
                  </a:extLst>
                </a:gridCol>
                <a:gridCol w="1025056">
                  <a:extLst>
                    <a:ext uri="{9D8B030D-6E8A-4147-A177-3AD203B41FA5}">
                      <a16:colId xmlns:a16="http://schemas.microsoft.com/office/drawing/2014/main" val="3249143234"/>
                    </a:ext>
                  </a:extLst>
                </a:gridCol>
                <a:gridCol w="1025056">
                  <a:extLst>
                    <a:ext uri="{9D8B030D-6E8A-4147-A177-3AD203B41FA5}">
                      <a16:colId xmlns:a16="http://schemas.microsoft.com/office/drawing/2014/main" val="2970209039"/>
                    </a:ext>
                  </a:extLst>
                </a:gridCol>
                <a:gridCol w="1025056">
                  <a:extLst>
                    <a:ext uri="{9D8B030D-6E8A-4147-A177-3AD203B41FA5}">
                      <a16:colId xmlns:a16="http://schemas.microsoft.com/office/drawing/2014/main" val="1477527827"/>
                    </a:ext>
                  </a:extLst>
                </a:gridCol>
              </a:tblGrid>
              <a:tr h="526652">
                <a:tc>
                  <a:txBody>
                    <a:bodyPr/>
                    <a:lstStyle/>
                    <a:p>
                      <a:pPr marL="0" marR="0">
                        <a:lnSpc>
                          <a:spcPct val="107000"/>
                        </a:lnSpc>
                        <a:spcBef>
                          <a:spcPts val="0"/>
                        </a:spcBef>
                        <a:spcAft>
                          <a:spcPts val="0"/>
                        </a:spcAft>
                      </a:pPr>
                      <a:r>
                        <a:rPr lang="en-US" sz="1000" dirty="0">
                          <a:effectLst/>
                        </a:rPr>
                        <a:t>(EGP mn)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accent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000" dirty="0">
                          <a:effectLst/>
                        </a:rPr>
                        <a:t>2Q2023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accent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000" dirty="0">
                          <a:effectLst/>
                        </a:rPr>
                        <a:t>2Q2022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accent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000" dirty="0">
                          <a:effectLst/>
                        </a:rPr>
                        <a:t>Change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accent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000" dirty="0">
                          <a:effectLst/>
                        </a:rPr>
                        <a:t>1H2023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accent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000" dirty="0">
                          <a:effectLst/>
                        </a:rPr>
                        <a:t>1H2022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accent1"/>
                      </a:solidFill>
                      <a:prstDash val="solid"/>
                      <a:round/>
                      <a:headEnd type="none" w="med" len="med"/>
                      <a:tailEnd type="none" w="med" len="med"/>
                    </a:lnB>
                    <a:solidFill>
                      <a:srgbClr val="002060"/>
                    </a:solidFill>
                  </a:tcPr>
                </a:tc>
                <a:tc>
                  <a:txBody>
                    <a:bodyPr/>
                    <a:lstStyle/>
                    <a:p>
                      <a:pPr marL="0" marR="0" algn="ctr">
                        <a:lnSpc>
                          <a:spcPct val="107000"/>
                        </a:lnSpc>
                        <a:spcBef>
                          <a:spcPts val="0"/>
                        </a:spcBef>
                        <a:spcAft>
                          <a:spcPts val="0"/>
                        </a:spcAft>
                      </a:pPr>
                      <a:r>
                        <a:rPr lang="en-US" sz="1000" dirty="0">
                          <a:effectLst/>
                        </a:rPr>
                        <a:t>Change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accent1"/>
                      </a:solidFill>
                      <a:prstDash val="solid"/>
                      <a:round/>
                      <a:headEnd type="none" w="med" len="med"/>
                      <a:tailEnd type="none" w="med" len="med"/>
                    </a:lnB>
                    <a:solidFill>
                      <a:srgbClr val="002060"/>
                    </a:solidFill>
                  </a:tcPr>
                </a:tc>
                <a:extLst>
                  <a:ext uri="{0D108BD9-81ED-4DB2-BD59-A6C34878D82A}">
                    <a16:rowId xmlns:a16="http://schemas.microsoft.com/office/drawing/2014/main" val="549022019"/>
                  </a:ext>
                </a:extLst>
              </a:tr>
              <a:tr h="315993">
                <a:tc>
                  <a:txBody>
                    <a:bodyPr/>
                    <a:lstStyle/>
                    <a:p>
                      <a:pPr marL="0" marR="0">
                        <a:lnSpc>
                          <a:spcPct val="107000"/>
                        </a:lnSpc>
                        <a:spcBef>
                          <a:spcPts val="0"/>
                        </a:spcBef>
                        <a:spcAft>
                          <a:spcPts val="0"/>
                        </a:spcAft>
                      </a:pPr>
                      <a:r>
                        <a:rPr lang="en-US" sz="1000" dirty="0">
                          <a:solidFill>
                            <a:srgbClr val="002060"/>
                          </a:solidFill>
                          <a:effectLst/>
                        </a:rPr>
                        <a:t>Total Consolidated Revenues</a:t>
                      </a:r>
                      <a:endParaRPr lang="en-US"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3175"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967.5</a:t>
                      </a:r>
                    </a:p>
                  </a:txBody>
                  <a:tcPr marL="68580" marR="68580" marT="0" marB="0" anchor="ctr">
                    <a:lnT w="12700"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702.5</a:t>
                      </a:r>
                    </a:p>
                  </a:txBody>
                  <a:tcPr marL="68580" marR="68580" marT="0" marB="0" anchor="ctr">
                    <a:lnT w="12700"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37.7%</a:t>
                      </a:r>
                    </a:p>
                  </a:txBody>
                  <a:tcPr marL="68580" marR="68580" marT="0" marB="0" anchor="ctr">
                    <a:lnT w="12700"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1,735.4</a:t>
                      </a:r>
                    </a:p>
                  </a:txBody>
                  <a:tcPr marL="68580" marR="68580" marT="0" marB="0" anchor="ctr">
                    <a:lnT w="12700"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1,262.0</a:t>
                      </a:r>
                    </a:p>
                  </a:txBody>
                  <a:tcPr marL="68580" marR="68580" marT="0" marB="0" anchor="ctr">
                    <a:lnT w="12700"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37.5%</a:t>
                      </a:r>
                    </a:p>
                  </a:txBody>
                  <a:tcPr marL="68580" marR="68580" marT="0" marB="0" anchor="ctr">
                    <a:lnR w="31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44240990"/>
                  </a:ext>
                </a:extLst>
              </a:tr>
              <a:tr h="315993">
                <a:tc>
                  <a:txBody>
                    <a:bodyPr/>
                    <a:lstStyle/>
                    <a:p>
                      <a:pPr marL="0" marR="0">
                        <a:lnSpc>
                          <a:spcPct val="107000"/>
                        </a:lnSpc>
                        <a:spcBef>
                          <a:spcPts val="0"/>
                        </a:spcBef>
                        <a:spcAft>
                          <a:spcPts val="0"/>
                        </a:spcAft>
                      </a:pPr>
                      <a:r>
                        <a:rPr lang="en-US" sz="1000" b="0" dirty="0">
                          <a:solidFill>
                            <a:schemeClr val="tx1">
                              <a:lumMod val="65000"/>
                              <a:lumOff val="35000"/>
                            </a:schemeClr>
                          </a:solidFill>
                          <a:effectLst/>
                        </a:rPr>
                        <a:t>e-finance Digital Operations</a:t>
                      </a:r>
                      <a:endParaRPr lang="en-US" sz="11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857.5</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594.5</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44.3%</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1,574.6</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1,106.4</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42.3%</a:t>
                      </a:r>
                    </a:p>
                  </a:txBody>
                  <a:tcPr marL="68580" marR="68580" marT="0"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56077233"/>
                  </a:ext>
                </a:extLst>
              </a:tr>
              <a:tr h="315993">
                <a:tc>
                  <a:txBody>
                    <a:bodyPr/>
                    <a:lstStyle/>
                    <a:p>
                      <a:pPr marL="0" marR="0">
                        <a:lnSpc>
                          <a:spcPct val="107000"/>
                        </a:lnSpc>
                        <a:spcBef>
                          <a:spcPts val="0"/>
                        </a:spcBef>
                        <a:spcAft>
                          <a:spcPts val="0"/>
                        </a:spcAft>
                      </a:pPr>
                      <a:r>
                        <a:rPr lang="en-US" sz="1000" b="0">
                          <a:solidFill>
                            <a:schemeClr val="tx1">
                              <a:lumMod val="65000"/>
                              <a:lumOff val="35000"/>
                            </a:schemeClr>
                          </a:solidFill>
                          <a:effectLst/>
                        </a:rPr>
                        <a:t>eCards</a:t>
                      </a:r>
                      <a:endParaRPr lang="en-US" sz="11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83.6</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23.3</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rtl="0">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259.8%</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rtl="0">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145.6</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rtl="0">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86.2</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rtl="0">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69.0%</a:t>
                      </a:r>
                    </a:p>
                  </a:txBody>
                  <a:tcPr marL="68580" marR="68580" marT="0"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9052798"/>
                  </a:ext>
                </a:extLst>
              </a:tr>
              <a:tr h="315993">
                <a:tc>
                  <a:txBody>
                    <a:bodyPr/>
                    <a:lstStyle/>
                    <a:p>
                      <a:pPr marL="0" marR="0">
                        <a:lnSpc>
                          <a:spcPct val="107000"/>
                        </a:lnSpc>
                        <a:spcBef>
                          <a:spcPts val="0"/>
                        </a:spcBef>
                        <a:spcAft>
                          <a:spcPts val="0"/>
                        </a:spcAft>
                      </a:pPr>
                      <a:r>
                        <a:rPr lang="en-US" sz="1000" b="0">
                          <a:solidFill>
                            <a:schemeClr val="tx1">
                              <a:lumMod val="65000"/>
                              <a:lumOff val="35000"/>
                            </a:schemeClr>
                          </a:solidFill>
                          <a:effectLst/>
                        </a:rPr>
                        <a:t>eKhales</a:t>
                      </a:r>
                      <a:endParaRPr lang="en-US" sz="11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20.4</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12.5</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rtl="0">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63.2%</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rtl="0">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36.2</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22.6</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60.4%</a:t>
                      </a:r>
                    </a:p>
                  </a:txBody>
                  <a:tcPr marL="68580" marR="68580" marT="0"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05465263"/>
                  </a:ext>
                </a:extLst>
              </a:tr>
              <a:tr h="315993">
                <a:tc>
                  <a:txBody>
                    <a:bodyPr/>
                    <a:lstStyle/>
                    <a:p>
                      <a:pPr marL="0" marR="0">
                        <a:lnSpc>
                          <a:spcPct val="107000"/>
                        </a:lnSpc>
                        <a:spcBef>
                          <a:spcPts val="0"/>
                        </a:spcBef>
                        <a:spcAft>
                          <a:spcPts val="0"/>
                        </a:spcAft>
                      </a:pPr>
                      <a:r>
                        <a:rPr lang="en-US" sz="1000" b="0">
                          <a:solidFill>
                            <a:schemeClr val="tx1">
                              <a:lumMod val="65000"/>
                              <a:lumOff val="35000"/>
                            </a:schemeClr>
                          </a:solidFill>
                          <a:effectLst/>
                        </a:rPr>
                        <a:t>enable</a:t>
                      </a:r>
                      <a:endParaRPr lang="en-US" sz="11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31.6</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22.0</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rtl="0">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44.0%</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rtl="0">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54.5</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40.6</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34.3%</a:t>
                      </a:r>
                    </a:p>
                  </a:txBody>
                  <a:tcPr marL="68580" marR="68580" marT="0"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8121522"/>
                  </a:ext>
                </a:extLst>
              </a:tr>
              <a:tr h="315993">
                <a:tc>
                  <a:txBody>
                    <a:bodyPr/>
                    <a:lstStyle/>
                    <a:p>
                      <a:pPr marL="0" marR="0">
                        <a:lnSpc>
                          <a:spcPct val="107000"/>
                        </a:lnSpc>
                        <a:spcBef>
                          <a:spcPts val="0"/>
                        </a:spcBef>
                        <a:spcAft>
                          <a:spcPts val="0"/>
                        </a:spcAft>
                      </a:pPr>
                      <a:r>
                        <a:rPr lang="en-US" sz="1000" b="0">
                          <a:solidFill>
                            <a:schemeClr val="tx1">
                              <a:lumMod val="65000"/>
                              <a:lumOff val="35000"/>
                            </a:schemeClr>
                          </a:solidFill>
                          <a:effectLst/>
                        </a:rPr>
                        <a:t>eAswaaq</a:t>
                      </a:r>
                      <a:endParaRPr lang="en-US" sz="11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49.9</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65.3</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-24.4%</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107.9</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76.6</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40.9%</a:t>
                      </a:r>
                    </a:p>
                  </a:txBody>
                  <a:tcPr marL="68580" marR="68580" marT="0"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04260287"/>
                  </a:ext>
                </a:extLst>
              </a:tr>
              <a:tr h="315993">
                <a:tc>
                  <a:txBody>
                    <a:bodyPr/>
                    <a:lstStyle/>
                    <a:p>
                      <a:pPr marL="0" marR="0">
                        <a:lnSpc>
                          <a:spcPct val="107000"/>
                        </a:lnSpc>
                        <a:spcBef>
                          <a:spcPts val="0"/>
                        </a:spcBef>
                        <a:spcAft>
                          <a:spcPts val="0"/>
                        </a:spcAft>
                      </a:pPr>
                      <a:r>
                        <a:rPr lang="en-US" sz="1000" b="0">
                          <a:solidFill>
                            <a:schemeClr val="tx1">
                              <a:lumMod val="65000"/>
                              <a:lumOff val="35000"/>
                            </a:schemeClr>
                          </a:solidFill>
                          <a:effectLst/>
                        </a:rPr>
                        <a:t>Intercompany Eliminations</a:t>
                      </a:r>
                      <a:endParaRPr lang="en-US" sz="11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(75.3)</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(15.1)</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399.4%</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(183.4)</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(70.4)</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160.5%</a:t>
                      </a:r>
                    </a:p>
                  </a:txBody>
                  <a:tcPr marL="68580" marR="68580" marT="0"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77814134"/>
                  </a:ext>
                </a:extLst>
              </a:tr>
              <a:tr h="315993">
                <a:tc>
                  <a:txBody>
                    <a:bodyPr/>
                    <a:lstStyle/>
                    <a:p>
                      <a:pPr marL="0" marR="0">
                        <a:lnSpc>
                          <a:spcPct val="107000"/>
                        </a:lnSpc>
                        <a:spcBef>
                          <a:spcPts val="0"/>
                        </a:spcBef>
                        <a:spcAft>
                          <a:spcPts val="0"/>
                        </a:spcAft>
                      </a:pPr>
                      <a:r>
                        <a:rPr lang="en-US" sz="1000" b="0">
                          <a:solidFill>
                            <a:schemeClr val="tx1">
                              <a:lumMod val="65000"/>
                              <a:lumOff val="35000"/>
                            </a:schemeClr>
                          </a:solidFill>
                          <a:effectLst/>
                        </a:rPr>
                        <a:t>Cost of Sales</a:t>
                      </a:r>
                      <a:endParaRPr lang="en-US" sz="1100" b="0"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(416.3)</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(286.9)</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45.1%</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(799.1)</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kern="1200" dirty="0">
                          <a:solidFill>
                            <a:schemeClr val="tx1">
                              <a:lumMod val="65000"/>
                              <a:lumOff val="35000"/>
                            </a:schemeClr>
                          </a:solidFill>
                          <a:effectLst/>
                          <a:latin typeface="+mn-lt"/>
                          <a:ea typeface="+mn-ea"/>
                          <a:cs typeface="+mn-cs"/>
                        </a:rPr>
                        <a:t>(574.0)</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39.2%</a:t>
                      </a:r>
                    </a:p>
                  </a:txBody>
                  <a:tcPr marL="68580" marR="68580" marT="0"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5777309"/>
                  </a:ext>
                </a:extLst>
              </a:tr>
              <a:tr h="315993">
                <a:tc>
                  <a:txBody>
                    <a:bodyPr/>
                    <a:lstStyle/>
                    <a:p>
                      <a:pPr marL="0" marR="0">
                        <a:lnSpc>
                          <a:spcPct val="107000"/>
                        </a:lnSpc>
                        <a:spcBef>
                          <a:spcPts val="0"/>
                        </a:spcBef>
                        <a:spcAft>
                          <a:spcPts val="0"/>
                        </a:spcAft>
                      </a:pPr>
                      <a:r>
                        <a:rPr lang="en-US" sz="1000" dirty="0">
                          <a:solidFill>
                            <a:srgbClr val="002060"/>
                          </a:solidFill>
                          <a:effectLst/>
                        </a:rPr>
                        <a:t>Gross Profit</a:t>
                      </a:r>
                      <a:endParaRPr lang="en-US"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551.2</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415.6</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32.6%</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936.3</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687.9</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36.1%</a:t>
                      </a:r>
                    </a:p>
                  </a:txBody>
                  <a:tcPr marL="68580" marR="68580" marT="0"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53916069"/>
                  </a:ext>
                </a:extLst>
              </a:tr>
              <a:tr h="315993">
                <a:tc>
                  <a:txBody>
                    <a:bodyPr/>
                    <a:lstStyle/>
                    <a:p>
                      <a:pPr marL="0" marR="0">
                        <a:lnSpc>
                          <a:spcPct val="107000"/>
                        </a:lnSpc>
                        <a:spcBef>
                          <a:spcPts val="0"/>
                        </a:spcBef>
                        <a:spcAft>
                          <a:spcPts val="0"/>
                        </a:spcAft>
                      </a:pPr>
                      <a:r>
                        <a:rPr lang="en-US" sz="1000" b="0" i="1" dirty="0">
                          <a:solidFill>
                            <a:schemeClr val="tx1">
                              <a:lumMod val="65000"/>
                              <a:lumOff val="35000"/>
                            </a:schemeClr>
                          </a:solidFill>
                          <a:effectLst/>
                        </a:rPr>
                        <a:t>Gross Profit Margin</a:t>
                      </a:r>
                      <a:endParaRPr lang="en-US" sz="1100" b="0" i="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57.0%</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59.2%</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-2.2%</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54.0%</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54.5%</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-0.6%</a:t>
                      </a:r>
                    </a:p>
                  </a:txBody>
                  <a:tcPr marL="68580" marR="68580" marT="0"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95046495"/>
                  </a:ext>
                </a:extLst>
              </a:tr>
              <a:tr h="315993">
                <a:tc>
                  <a:txBody>
                    <a:bodyPr/>
                    <a:lstStyle/>
                    <a:p>
                      <a:pPr marL="0" marR="0">
                        <a:lnSpc>
                          <a:spcPct val="107000"/>
                        </a:lnSpc>
                        <a:spcBef>
                          <a:spcPts val="0"/>
                        </a:spcBef>
                        <a:spcAft>
                          <a:spcPts val="0"/>
                        </a:spcAft>
                      </a:pPr>
                      <a:r>
                        <a:rPr lang="en-US" sz="1000" dirty="0">
                          <a:solidFill>
                            <a:srgbClr val="002060"/>
                          </a:solidFill>
                          <a:effectLst/>
                        </a:rPr>
                        <a:t>EBITDA</a:t>
                      </a:r>
                      <a:endParaRPr lang="en-US"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491.0</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342.8</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43.2%</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823.0</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561.5</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46.6%</a:t>
                      </a:r>
                    </a:p>
                  </a:txBody>
                  <a:tcPr marL="68580" marR="68580" marT="0"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10722029"/>
                  </a:ext>
                </a:extLst>
              </a:tr>
              <a:tr h="315993">
                <a:tc>
                  <a:txBody>
                    <a:bodyPr/>
                    <a:lstStyle/>
                    <a:p>
                      <a:pPr marL="0" marR="0">
                        <a:lnSpc>
                          <a:spcPct val="107000"/>
                        </a:lnSpc>
                        <a:spcBef>
                          <a:spcPts val="0"/>
                        </a:spcBef>
                        <a:spcAft>
                          <a:spcPts val="0"/>
                        </a:spcAft>
                      </a:pPr>
                      <a:r>
                        <a:rPr lang="en-US" sz="1000" b="0" i="1" dirty="0">
                          <a:solidFill>
                            <a:schemeClr val="tx1">
                              <a:lumMod val="65000"/>
                              <a:lumOff val="35000"/>
                            </a:schemeClr>
                          </a:solidFill>
                          <a:effectLst/>
                        </a:rPr>
                        <a:t>EBITDA Margin</a:t>
                      </a:r>
                      <a:endParaRPr lang="en-US" sz="1100" b="0" i="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50.8%</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48.8%</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2.0%</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47.4%</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44.5%</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2.9%</a:t>
                      </a:r>
                    </a:p>
                  </a:txBody>
                  <a:tcPr marL="68580" marR="68580" marT="0"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735090397"/>
                  </a:ext>
                </a:extLst>
              </a:tr>
              <a:tr h="315993">
                <a:tc>
                  <a:txBody>
                    <a:bodyPr/>
                    <a:lstStyle/>
                    <a:p>
                      <a:pPr marL="0" marR="0">
                        <a:lnSpc>
                          <a:spcPct val="107000"/>
                        </a:lnSpc>
                        <a:spcBef>
                          <a:spcPts val="0"/>
                        </a:spcBef>
                        <a:spcAft>
                          <a:spcPts val="0"/>
                        </a:spcAft>
                      </a:pPr>
                      <a:r>
                        <a:rPr lang="en-US" sz="1000" dirty="0">
                          <a:solidFill>
                            <a:srgbClr val="002060"/>
                          </a:solidFill>
                          <a:effectLst/>
                        </a:rPr>
                        <a:t>Net Profit after NCI</a:t>
                      </a:r>
                      <a:endParaRPr lang="en-US" sz="11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436.4</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279.3</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56.2%</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718.4</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479.7</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000" b="1" kern="1200" dirty="0">
                          <a:solidFill>
                            <a:srgbClr val="002060"/>
                          </a:solidFill>
                          <a:effectLst/>
                          <a:latin typeface="+mn-lt"/>
                          <a:ea typeface="+mn-ea"/>
                          <a:cs typeface="+mn-cs"/>
                        </a:rPr>
                        <a:t>49.8%</a:t>
                      </a:r>
                    </a:p>
                  </a:txBody>
                  <a:tcPr marL="68580" marR="68580" marT="0"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3767893"/>
                  </a:ext>
                </a:extLst>
              </a:tr>
              <a:tr h="315993">
                <a:tc>
                  <a:txBody>
                    <a:bodyPr/>
                    <a:lstStyle/>
                    <a:p>
                      <a:pPr marL="0" marR="0">
                        <a:lnSpc>
                          <a:spcPct val="107000"/>
                        </a:lnSpc>
                        <a:spcBef>
                          <a:spcPts val="0"/>
                        </a:spcBef>
                        <a:spcAft>
                          <a:spcPts val="0"/>
                        </a:spcAft>
                      </a:pPr>
                      <a:r>
                        <a:rPr lang="en-US" sz="1000" b="0" i="1" dirty="0">
                          <a:solidFill>
                            <a:schemeClr val="tx1">
                              <a:lumMod val="65000"/>
                              <a:lumOff val="35000"/>
                            </a:schemeClr>
                          </a:solidFill>
                          <a:effectLst/>
                        </a:rPr>
                        <a:t>Net Profit Margin</a:t>
                      </a:r>
                      <a:endParaRPr lang="en-US" sz="1100" b="0" i="1" dirty="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45.1%</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39.8%</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5.3%</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41.4%</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38.0%</a:t>
                      </a:r>
                    </a:p>
                  </a:txBody>
                  <a:tcPr marL="68580" marR="68580" marT="0"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000" b="0" i="1" kern="1200" dirty="0">
                          <a:solidFill>
                            <a:schemeClr val="tx1">
                              <a:lumMod val="65000"/>
                              <a:lumOff val="35000"/>
                            </a:schemeClr>
                          </a:solidFill>
                          <a:effectLst/>
                          <a:latin typeface="+mn-lt"/>
                          <a:ea typeface="+mn-ea"/>
                          <a:cs typeface="+mn-cs"/>
                        </a:rPr>
                        <a:t>3.4%</a:t>
                      </a:r>
                    </a:p>
                  </a:txBody>
                  <a:tcPr marL="68580" marR="68580" marT="0"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08033233"/>
                  </a:ext>
                </a:extLst>
              </a:tr>
            </a:tbl>
          </a:graphicData>
        </a:graphic>
      </p:graphicFrame>
    </p:spTree>
    <p:extLst>
      <p:ext uri="{BB962C8B-B14F-4D97-AF65-F5344CB8AC3E}">
        <p14:creationId xmlns:p14="http://schemas.microsoft.com/office/powerpoint/2010/main" val="3820143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4533F9-1418-C373-3A70-8911E482B1A7}"/>
              </a:ext>
            </a:extLst>
          </p:cNvPr>
          <p:cNvSpPr>
            <a:spLocks noGrp="1"/>
          </p:cNvSpPr>
          <p:nvPr>
            <p:ph type="body" sz="quarter" idx="11"/>
          </p:nvPr>
        </p:nvSpPr>
        <p:spPr/>
        <p:txBody>
          <a:bodyPr/>
          <a:lstStyle/>
          <a:p>
            <a:r>
              <a:rPr lang="en-US" b="1" i="1" dirty="0"/>
              <a:t>Summary Balance Sheet</a:t>
            </a:r>
          </a:p>
        </p:txBody>
      </p:sp>
      <p:sp>
        <p:nvSpPr>
          <p:cNvPr id="2" name="Title 1">
            <a:extLst>
              <a:ext uri="{FF2B5EF4-FFF2-40B4-BE49-F238E27FC236}">
                <a16:creationId xmlns:a16="http://schemas.microsoft.com/office/drawing/2014/main" id="{EB0E4869-047D-0829-5EFC-34ADDB8C7B35}"/>
              </a:ext>
            </a:extLst>
          </p:cNvPr>
          <p:cNvSpPr>
            <a:spLocks noGrp="1"/>
          </p:cNvSpPr>
          <p:nvPr>
            <p:ph type="title"/>
          </p:nvPr>
        </p:nvSpPr>
        <p:spPr/>
        <p:txBody>
          <a:bodyPr/>
          <a:lstStyle/>
          <a:p>
            <a:r>
              <a:rPr lang="en-US" dirty="0"/>
              <a:t>Financial </a:t>
            </a:r>
            <a:br>
              <a:rPr lang="ar-EG" dirty="0"/>
            </a:br>
            <a:r>
              <a:rPr lang="en-US" dirty="0"/>
              <a:t>Highlights </a:t>
            </a:r>
          </a:p>
        </p:txBody>
      </p:sp>
      <p:graphicFrame>
        <p:nvGraphicFramePr>
          <p:cNvPr id="3" name="Table 2">
            <a:extLst>
              <a:ext uri="{FF2B5EF4-FFF2-40B4-BE49-F238E27FC236}">
                <a16:creationId xmlns:a16="http://schemas.microsoft.com/office/drawing/2014/main" id="{6A2CDDC6-91C3-89B5-170F-7AE4218C0919}"/>
              </a:ext>
            </a:extLst>
          </p:cNvPr>
          <p:cNvGraphicFramePr>
            <a:graphicFrameLocks noGrp="1"/>
          </p:cNvGraphicFramePr>
          <p:nvPr>
            <p:extLst>
              <p:ext uri="{D42A27DB-BD31-4B8C-83A1-F6EECF244321}">
                <p14:modId xmlns:p14="http://schemas.microsoft.com/office/powerpoint/2010/main" val="423803656"/>
              </p:ext>
            </p:extLst>
          </p:nvPr>
        </p:nvGraphicFramePr>
        <p:xfrm>
          <a:off x="608012" y="1494691"/>
          <a:ext cx="8689977" cy="3778587"/>
        </p:xfrm>
        <a:graphic>
          <a:graphicData uri="http://schemas.openxmlformats.org/drawingml/2006/table">
            <a:tbl>
              <a:tblPr firstRow="1" firstCol="1" bandRow="1">
                <a:tableStyleId>{F2DE63D5-997A-4646-A377-4702673A728D}</a:tableStyleId>
              </a:tblPr>
              <a:tblGrid>
                <a:gridCol w="3640112">
                  <a:extLst>
                    <a:ext uri="{9D8B030D-6E8A-4147-A177-3AD203B41FA5}">
                      <a16:colId xmlns:a16="http://schemas.microsoft.com/office/drawing/2014/main" val="506536273"/>
                    </a:ext>
                  </a:extLst>
                </a:gridCol>
                <a:gridCol w="1009973">
                  <a:extLst>
                    <a:ext uri="{9D8B030D-6E8A-4147-A177-3AD203B41FA5}">
                      <a16:colId xmlns:a16="http://schemas.microsoft.com/office/drawing/2014/main" val="1831432319"/>
                    </a:ext>
                  </a:extLst>
                </a:gridCol>
                <a:gridCol w="1009973">
                  <a:extLst>
                    <a:ext uri="{9D8B030D-6E8A-4147-A177-3AD203B41FA5}">
                      <a16:colId xmlns:a16="http://schemas.microsoft.com/office/drawing/2014/main" val="1088129364"/>
                    </a:ext>
                  </a:extLst>
                </a:gridCol>
                <a:gridCol w="1009973">
                  <a:extLst>
                    <a:ext uri="{9D8B030D-6E8A-4147-A177-3AD203B41FA5}">
                      <a16:colId xmlns:a16="http://schemas.microsoft.com/office/drawing/2014/main" val="4163682435"/>
                    </a:ext>
                  </a:extLst>
                </a:gridCol>
                <a:gridCol w="1009973">
                  <a:extLst>
                    <a:ext uri="{9D8B030D-6E8A-4147-A177-3AD203B41FA5}">
                      <a16:colId xmlns:a16="http://schemas.microsoft.com/office/drawing/2014/main" val="529168818"/>
                    </a:ext>
                  </a:extLst>
                </a:gridCol>
                <a:gridCol w="1009973">
                  <a:extLst>
                    <a:ext uri="{9D8B030D-6E8A-4147-A177-3AD203B41FA5}">
                      <a16:colId xmlns:a16="http://schemas.microsoft.com/office/drawing/2014/main" val="69954005"/>
                    </a:ext>
                  </a:extLst>
                </a:gridCol>
              </a:tblGrid>
              <a:tr h="562031">
                <a:tc>
                  <a:txBody>
                    <a:bodyPr/>
                    <a:lstStyle/>
                    <a:p>
                      <a:pPr marL="0" marR="0" lvl="0" indent="0" algn="l" defTabSz="914412" rtl="0" eaLnBrk="1" fontAlgn="b" latinLnBrk="0" hangingPunct="1">
                        <a:lnSpc>
                          <a:spcPct val="100000"/>
                        </a:lnSpc>
                        <a:spcBef>
                          <a:spcPts val="0"/>
                        </a:spcBef>
                        <a:spcAft>
                          <a:spcPts val="0"/>
                        </a:spcAft>
                        <a:buClrTx/>
                        <a:buSzTx/>
                        <a:buFontTx/>
                        <a:buNone/>
                        <a:tabLst/>
                        <a:defRPr/>
                      </a:pPr>
                      <a:r>
                        <a:rPr lang="en-US" sz="1000" dirty="0">
                          <a:effectLst/>
                        </a:rPr>
                        <a:t>(EGP mn)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R="9525" marT="9525" marB="0" anchor="ctr">
                    <a:lnL w="3175" cap="flat" cmpd="sng" algn="ctr">
                      <a:no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rgbClr val="002060"/>
                    </a:solidFill>
                  </a:tcPr>
                </a:tc>
                <a:tc>
                  <a:txBody>
                    <a:bodyPr/>
                    <a:lstStyle/>
                    <a:p>
                      <a:pPr algn="r" fontAlgn="b"/>
                      <a:r>
                        <a:rPr lang="en-US" sz="1000" u="none" strike="noStrike" dirty="0">
                          <a:effectLst/>
                        </a:rPr>
                        <a:t>2019</a:t>
                      </a:r>
                      <a:endParaRPr lang="en-US" sz="1000" b="0" i="0" u="none" strike="noStrike" dirty="0">
                        <a:solidFill>
                          <a:srgbClr val="000000"/>
                        </a:solidFill>
                        <a:effectLst/>
                        <a:latin typeface="Calibri" panose="020F0502020204030204" pitchFamily="34" charset="0"/>
                      </a:endParaRPr>
                    </a:p>
                  </a:txBody>
                  <a:tcPr marL="9525" marT="9525" marB="0" anchor="ctr">
                    <a:lnB w="12700" cap="flat" cmpd="sng" algn="ctr">
                      <a:solidFill>
                        <a:schemeClr val="accent1"/>
                      </a:solidFill>
                      <a:prstDash val="solid"/>
                      <a:round/>
                      <a:headEnd type="none" w="med" len="med"/>
                      <a:tailEnd type="none" w="med" len="med"/>
                    </a:lnB>
                    <a:solidFill>
                      <a:srgbClr val="002060"/>
                    </a:solidFill>
                  </a:tcPr>
                </a:tc>
                <a:tc>
                  <a:txBody>
                    <a:bodyPr/>
                    <a:lstStyle/>
                    <a:p>
                      <a:pPr algn="r" fontAlgn="b"/>
                      <a:r>
                        <a:rPr lang="en-US" sz="1000" u="none" strike="noStrike" dirty="0">
                          <a:effectLst/>
                        </a:rPr>
                        <a:t>2020</a:t>
                      </a:r>
                      <a:endParaRPr lang="en-US" sz="1000" b="0" i="0" u="none" strike="noStrike" dirty="0">
                        <a:solidFill>
                          <a:srgbClr val="000000"/>
                        </a:solidFill>
                        <a:effectLst/>
                        <a:latin typeface="Calibri" panose="020F0502020204030204" pitchFamily="34" charset="0"/>
                      </a:endParaRPr>
                    </a:p>
                  </a:txBody>
                  <a:tcPr marL="9525" marT="9525" marB="0" anchor="ctr">
                    <a:lnB w="12700" cap="flat" cmpd="sng" algn="ctr">
                      <a:solidFill>
                        <a:schemeClr val="accent1"/>
                      </a:solidFill>
                      <a:prstDash val="solid"/>
                      <a:round/>
                      <a:headEnd type="none" w="med" len="med"/>
                      <a:tailEnd type="none" w="med" len="med"/>
                    </a:lnB>
                    <a:solidFill>
                      <a:srgbClr val="002060"/>
                    </a:solidFill>
                  </a:tcPr>
                </a:tc>
                <a:tc>
                  <a:txBody>
                    <a:bodyPr/>
                    <a:lstStyle/>
                    <a:p>
                      <a:pPr algn="r" fontAlgn="b"/>
                      <a:r>
                        <a:rPr lang="en-US" sz="1000" u="none" strike="noStrike" dirty="0">
                          <a:effectLst/>
                        </a:rPr>
                        <a:t>2021</a:t>
                      </a:r>
                      <a:endParaRPr lang="en-US" sz="1000" b="0" i="0" u="none" strike="noStrike" dirty="0">
                        <a:solidFill>
                          <a:srgbClr val="000000"/>
                        </a:solidFill>
                        <a:effectLst/>
                        <a:latin typeface="Calibri" panose="020F0502020204030204" pitchFamily="34" charset="0"/>
                      </a:endParaRPr>
                    </a:p>
                  </a:txBody>
                  <a:tcPr marL="9525" marT="9525" marB="0" anchor="ctr">
                    <a:lnB w="12700" cap="flat" cmpd="sng" algn="ctr">
                      <a:solidFill>
                        <a:schemeClr val="accent1"/>
                      </a:solidFill>
                      <a:prstDash val="solid"/>
                      <a:round/>
                      <a:headEnd type="none" w="med" len="med"/>
                      <a:tailEnd type="none" w="med" len="med"/>
                    </a:lnB>
                    <a:solidFill>
                      <a:srgbClr val="002060"/>
                    </a:solidFill>
                  </a:tcPr>
                </a:tc>
                <a:tc>
                  <a:txBody>
                    <a:bodyPr/>
                    <a:lstStyle/>
                    <a:p>
                      <a:pPr algn="r" fontAlgn="b"/>
                      <a:r>
                        <a:rPr lang="en-US" sz="1000" u="none" strike="noStrike" dirty="0">
                          <a:effectLst/>
                        </a:rPr>
                        <a:t>2022</a:t>
                      </a:r>
                      <a:endParaRPr lang="en-US" sz="1000" b="0" i="0" u="none" strike="noStrike" dirty="0">
                        <a:solidFill>
                          <a:srgbClr val="000000"/>
                        </a:solidFill>
                        <a:effectLst/>
                        <a:latin typeface="Calibri" panose="020F0502020204030204" pitchFamily="34" charset="0"/>
                      </a:endParaRPr>
                    </a:p>
                  </a:txBody>
                  <a:tcPr marL="9525" marT="9525" marB="0" anchor="ctr">
                    <a:lnB w="12700" cap="flat" cmpd="sng" algn="ctr">
                      <a:solidFill>
                        <a:schemeClr val="accent1"/>
                      </a:solidFill>
                      <a:prstDash val="solid"/>
                      <a:round/>
                      <a:headEnd type="none" w="med" len="med"/>
                      <a:tailEnd type="none" w="med" len="med"/>
                    </a:lnB>
                    <a:solidFill>
                      <a:srgbClr val="002060"/>
                    </a:solidFill>
                  </a:tcPr>
                </a:tc>
                <a:tc>
                  <a:txBody>
                    <a:bodyPr/>
                    <a:lstStyle/>
                    <a:p>
                      <a:pPr algn="r" fontAlgn="b"/>
                      <a:r>
                        <a:rPr lang="en-US" sz="1000" b="1" u="none" strike="noStrike" kern="1200" dirty="0">
                          <a:solidFill>
                            <a:schemeClr val="bg1"/>
                          </a:solidFill>
                          <a:effectLst/>
                          <a:latin typeface="+mn-lt"/>
                          <a:ea typeface="+mn-ea"/>
                          <a:cs typeface="+mn-cs"/>
                        </a:rPr>
                        <a:t>1H2023</a:t>
                      </a:r>
                    </a:p>
                  </a:txBody>
                  <a:tcPr marL="9525" marT="9525" marB="0" anchor="ctr">
                    <a:lnR w="3175"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002060"/>
                    </a:solidFill>
                  </a:tcPr>
                </a:tc>
                <a:extLst>
                  <a:ext uri="{0D108BD9-81ED-4DB2-BD59-A6C34878D82A}">
                    <a16:rowId xmlns:a16="http://schemas.microsoft.com/office/drawing/2014/main" val="2276971424"/>
                  </a:ext>
                </a:extLst>
              </a:tr>
              <a:tr h="459508">
                <a:tc>
                  <a:txBody>
                    <a:bodyPr/>
                    <a:lstStyle/>
                    <a:p>
                      <a:pPr algn="l" fontAlgn="b"/>
                      <a:r>
                        <a:rPr lang="en-US" sz="1100" b="0" u="none" strike="noStrike" dirty="0">
                          <a:solidFill>
                            <a:schemeClr val="tx1">
                              <a:lumMod val="65000"/>
                              <a:lumOff val="35000"/>
                            </a:schemeClr>
                          </a:solidFill>
                          <a:effectLst/>
                        </a:rPr>
                        <a:t>Total Current Assets</a:t>
                      </a:r>
                      <a:endParaRPr lang="en-US" sz="1100" b="0" i="0" u="none" strike="noStrike" dirty="0">
                        <a:solidFill>
                          <a:schemeClr val="tx1">
                            <a:lumMod val="65000"/>
                            <a:lumOff val="35000"/>
                          </a:schemeClr>
                        </a:solidFill>
                        <a:effectLst/>
                        <a:latin typeface="Calibri" panose="020F0502020204030204" pitchFamily="34" charset="0"/>
                      </a:endParaRPr>
                    </a:p>
                  </a:txBody>
                  <a:tcPr marR="9525" marT="9525" marB="0" anchor="ctr">
                    <a:lnL w="3175" cap="flat" cmpd="sng" algn="ctr">
                      <a:noFill/>
                      <a:prstDash val="solid"/>
                      <a:round/>
                      <a:headEnd type="none" w="med" len="med"/>
                      <a:tailEnd type="none" w="med" len="med"/>
                    </a:lnL>
                    <a:lnT w="12700"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fontAlgn="b"/>
                      <a:r>
                        <a:rPr lang="en-US" sz="1100" u="none" strike="noStrike" dirty="0">
                          <a:solidFill>
                            <a:schemeClr val="tx1">
                              <a:lumMod val="65000"/>
                              <a:lumOff val="35000"/>
                            </a:schemeClr>
                          </a:solidFill>
                          <a:effectLst/>
                        </a:rPr>
                        <a:t>1,333</a:t>
                      </a:r>
                      <a:endParaRPr lang="en-US" sz="1100" b="0" i="0" u="none" strike="noStrike" dirty="0">
                        <a:solidFill>
                          <a:schemeClr val="tx1">
                            <a:lumMod val="65000"/>
                            <a:lumOff val="35000"/>
                          </a:schemeClr>
                        </a:solidFill>
                        <a:effectLst/>
                        <a:latin typeface="Calibri" panose="020F0502020204030204" pitchFamily="34" charset="0"/>
                      </a:endParaRPr>
                    </a:p>
                  </a:txBody>
                  <a:tcPr marL="9525" marT="9525" marB="0" anchor="ctr">
                    <a:lnT w="12700"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fontAlgn="b"/>
                      <a:r>
                        <a:rPr lang="en-US" sz="1100" u="none" strike="noStrike" dirty="0">
                          <a:solidFill>
                            <a:schemeClr val="tx1">
                              <a:lumMod val="65000"/>
                              <a:lumOff val="35000"/>
                            </a:schemeClr>
                          </a:solidFill>
                          <a:effectLst/>
                        </a:rPr>
                        <a:t>1,472</a:t>
                      </a:r>
                      <a:endParaRPr lang="en-US" sz="1100" b="0" i="0" u="none" strike="noStrike" dirty="0">
                        <a:solidFill>
                          <a:schemeClr val="tx1">
                            <a:lumMod val="65000"/>
                            <a:lumOff val="35000"/>
                          </a:schemeClr>
                        </a:solidFill>
                        <a:effectLst/>
                        <a:latin typeface="Calibri" panose="020F0502020204030204" pitchFamily="34" charset="0"/>
                      </a:endParaRPr>
                    </a:p>
                  </a:txBody>
                  <a:tcPr marL="9525" marT="9525" marB="0" anchor="ctr">
                    <a:lnT w="12700"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r" defTabSz="914412" rtl="0" eaLnBrk="1" fontAlgn="b" latinLnBrk="0" hangingPunct="1"/>
                      <a:r>
                        <a:rPr lang="en-US" sz="1100" u="none" strike="noStrike" kern="1200" dirty="0">
                          <a:solidFill>
                            <a:schemeClr val="tx1">
                              <a:lumMod val="65000"/>
                              <a:lumOff val="35000"/>
                            </a:schemeClr>
                          </a:solidFill>
                          <a:effectLst/>
                          <a:latin typeface="+mn-lt"/>
                          <a:ea typeface="+mn-ea"/>
                          <a:cs typeface="+mn-cs"/>
                        </a:rPr>
                        <a:t>         4,282 </a:t>
                      </a:r>
                    </a:p>
                  </a:txBody>
                  <a:tcPr marL="9525" marT="9525" marB="0" anchor="ctr">
                    <a:lnT w="12700"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r" defTabSz="914412" rtl="0" eaLnBrk="1" fontAlgn="b" latinLnBrk="0" hangingPunct="1"/>
                      <a:r>
                        <a:rPr lang="en-US" sz="1100" u="none" strike="noStrike" kern="1200" dirty="0">
                          <a:solidFill>
                            <a:schemeClr val="tx1">
                              <a:lumMod val="65000"/>
                              <a:lumOff val="35000"/>
                            </a:schemeClr>
                          </a:solidFill>
                          <a:effectLst/>
                          <a:latin typeface="+mn-lt"/>
                          <a:ea typeface="+mn-ea"/>
                          <a:cs typeface="+mn-cs"/>
                        </a:rPr>
                        <a:t>         4,977 </a:t>
                      </a:r>
                    </a:p>
                  </a:txBody>
                  <a:tcPr marL="9525" marT="9525" marB="0" anchor="ctr">
                    <a:lnT w="12700"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r" defTabSz="914412" rtl="0" eaLnBrk="1" fontAlgn="b" latinLnBrk="0" hangingPunct="1"/>
                      <a:r>
                        <a:rPr lang="en-US" sz="1100" u="none" strike="noStrike" kern="1200" dirty="0">
                          <a:solidFill>
                            <a:schemeClr val="tx1">
                              <a:lumMod val="65000"/>
                              <a:lumOff val="35000"/>
                            </a:schemeClr>
                          </a:solidFill>
                          <a:effectLst/>
                          <a:latin typeface="+mn-lt"/>
                          <a:ea typeface="+mn-ea"/>
                          <a:cs typeface="+mn-cs"/>
                        </a:rPr>
                        <a:t>5,083</a:t>
                      </a:r>
                    </a:p>
                  </a:txBody>
                  <a:tcPr marL="9525" marT="9525" marB="0" anchor="ctr">
                    <a:lnR w="3175"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87506126"/>
                  </a:ext>
                </a:extLst>
              </a:tr>
              <a:tr h="459508">
                <a:tc>
                  <a:txBody>
                    <a:bodyPr/>
                    <a:lstStyle/>
                    <a:p>
                      <a:pPr algn="l" fontAlgn="b"/>
                      <a:r>
                        <a:rPr lang="en-US" sz="1100" b="0" u="none" strike="noStrike" dirty="0">
                          <a:solidFill>
                            <a:schemeClr val="tx1">
                              <a:lumMod val="65000"/>
                              <a:lumOff val="35000"/>
                            </a:schemeClr>
                          </a:solidFill>
                          <a:effectLst/>
                        </a:rPr>
                        <a:t>Total Non-Current Assets</a:t>
                      </a:r>
                      <a:endParaRPr lang="en-US" sz="1100" b="0" i="0" u="none" strike="noStrike" dirty="0">
                        <a:solidFill>
                          <a:schemeClr val="tx1">
                            <a:lumMod val="65000"/>
                            <a:lumOff val="35000"/>
                          </a:schemeClr>
                        </a:solidFill>
                        <a:effectLst/>
                        <a:latin typeface="Calibri" panose="020F0502020204030204" pitchFamily="34" charset="0"/>
                      </a:endParaRPr>
                    </a:p>
                  </a:txBody>
                  <a:tcPr marR="9525" marT="9525"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fontAlgn="b"/>
                      <a:r>
                        <a:rPr lang="en-US" sz="1100" u="none" strike="noStrike" dirty="0">
                          <a:solidFill>
                            <a:schemeClr val="tx1">
                              <a:lumMod val="65000"/>
                              <a:lumOff val="35000"/>
                            </a:schemeClr>
                          </a:solidFill>
                          <a:effectLst/>
                        </a:rPr>
                        <a:t>329</a:t>
                      </a:r>
                      <a:endParaRPr lang="en-US" sz="1100" b="0" i="0" u="none" strike="noStrike" dirty="0">
                        <a:solidFill>
                          <a:schemeClr val="tx1">
                            <a:lumMod val="65000"/>
                            <a:lumOff val="35000"/>
                          </a:schemeClr>
                        </a:solidFill>
                        <a:effectLst/>
                        <a:latin typeface="Calibri" panose="020F0502020204030204" pitchFamily="34" charset="0"/>
                      </a:endParaRP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fontAlgn="b"/>
                      <a:r>
                        <a:rPr lang="en-US" sz="1100" u="none" strike="noStrike" dirty="0">
                          <a:solidFill>
                            <a:schemeClr val="tx1">
                              <a:lumMod val="65000"/>
                              <a:lumOff val="35000"/>
                            </a:schemeClr>
                          </a:solidFill>
                          <a:effectLst/>
                        </a:rPr>
                        <a:t>486</a:t>
                      </a:r>
                      <a:endParaRPr lang="en-US" sz="1100" b="0" i="0" u="none" strike="noStrike" dirty="0">
                        <a:solidFill>
                          <a:schemeClr val="tx1">
                            <a:lumMod val="65000"/>
                            <a:lumOff val="35000"/>
                          </a:schemeClr>
                        </a:solidFill>
                        <a:effectLst/>
                        <a:latin typeface="Calibri" panose="020F0502020204030204" pitchFamily="34" charset="0"/>
                      </a:endParaRP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r" defTabSz="914412" rtl="0" eaLnBrk="1" fontAlgn="b" latinLnBrk="0" hangingPunct="1"/>
                      <a:r>
                        <a:rPr lang="en-US" sz="1100" u="none" strike="noStrike" kern="1200" dirty="0">
                          <a:solidFill>
                            <a:schemeClr val="tx1">
                              <a:lumMod val="65000"/>
                              <a:lumOff val="35000"/>
                            </a:schemeClr>
                          </a:solidFill>
                          <a:effectLst/>
                          <a:latin typeface="+mn-lt"/>
                          <a:ea typeface="+mn-ea"/>
                          <a:cs typeface="+mn-cs"/>
                        </a:rPr>
                        <a:t>            762 </a:t>
                      </a: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r" defTabSz="914412" rtl="0" eaLnBrk="1" fontAlgn="b" latinLnBrk="0" hangingPunct="1"/>
                      <a:r>
                        <a:rPr lang="en-US" sz="1100" u="none" strike="noStrike" kern="1200" dirty="0">
                          <a:solidFill>
                            <a:schemeClr val="tx1">
                              <a:lumMod val="65000"/>
                              <a:lumOff val="35000"/>
                            </a:schemeClr>
                          </a:solidFill>
                          <a:effectLst/>
                          <a:latin typeface="+mn-lt"/>
                          <a:ea typeface="+mn-ea"/>
                          <a:cs typeface="+mn-cs"/>
                        </a:rPr>
                        <a:t>            958 </a:t>
                      </a: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r" defTabSz="914412" rtl="0" eaLnBrk="1" fontAlgn="b" latinLnBrk="0" hangingPunct="1"/>
                      <a:r>
                        <a:rPr lang="en-US" sz="1100" u="none" strike="noStrike" kern="1200" dirty="0">
                          <a:solidFill>
                            <a:schemeClr val="tx1">
                              <a:lumMod val="65000"/>
                              <a:lumOff val="35000"/>
                            </a:schemeClr>
                          </a:solidFill>
                          <a:effectLst/>
                          <a:latin typeface="+mn-lt"/>
                          <a:ea typeface="+mn-ea"/>
                          <a:cs typeface="+mn-cs"/>
                        </a:rPr>
                        <a:t>987</a:t>
                      </a:r>
                    </a:p>
                  </a:txBody>
                  <a:tcPr marL="9525" marT="9525"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11910574"/>
                  </a:ext>
                </a:extLst>
              </a:tr>
              <a:tr h="459508">
                <a:tc>
                  <a:txBody>
                    <a:bodyPr/>
                    <a:lstStyle/>
                    <a:p>
                      <a:pPr algn="l" fontAlgn="b"/>
                      <a:r>
                        <a:rPr lang="en-US" sz="1100" b="1" u="none" strike="noStrike" dirty="0">
                          <a:solidFill>
                            <a:schemeClr val="tx1">
                              <a:lumMod val="65000"/>
                              <a:lumOff val="35000"/>
                            </a:schemeClr>
                          </a:solidFill>
                          <a:effectLst/>
                        </a:rPr>
                        <a:t>Total Assets</a:t>
                      </a:r>
                      <a:endParaRPr lang="en-US" sz="1100" b="1" i="0" u="none" strike="noStrike" dirty="0">
                        <a:solidFill>
                          <a:schemeClr val="tx1">
                            <a:lumMod val="65000"/>
                            <a:lumOff val="35000"/>
                          </a:schemeClr>
                        </a:solidFill>
                        <a:effectLst/>
                        <a:latin typeface="Calibri" panose="020F0502020204030204" pitchFamily="34" charset="0"/>
                      </a:endParaRPr>
                    </a:p>
                  </a:txBody>
                  <a:tcPr marR="9525" marT="9525"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r" fontAlgn="b"/>
                      <a:r>
                        <a:rPr lang="en-US" sz="1100" b="1" u="none" strike="noStrike" dirty="0">
                          <a:solidFill>
                            <a:schemeClr val="tx1">
                              <a:lumMod val="65000"/>
                              <a:lumOff val="35000"/>
                            </a:schemeClr>
                          </a:solidFill>
                          <a:effectLst/>
                        </a:rPr>
                        <a:t>1,662</a:t>
                      </a:r>
                      <a:endParaRPr lang="en-US" sz="1100" b="1" i="0" u="none" strike="noStrike" dirty="0">
                        <a:solidFill>
                          <a:schemeClr val="tx1">
                            <a:lumMod val="65000"/>
                            <a:lumOff val="35000"/>
                          </a:schemeClr>
                        </a:solidFill>
                        <a:effectLst/>
                        <a:latin typeface="Calibri" panose="020F0502020204030204" pitchFamily="34" charset="0"/>
                      </a:endParaRP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r" fontAlgn="b"/>
                      <a:r>
                        <a:rPr lang="en-US" sz="1100" b="1" u="none" strike="noStrike" dirty="0">
                          <a:solidFill>
                            <a:schemeClr val="tx1">
                              <a:lumMod val="65000"/>
                              <a:lumOff val="35000"/>
                            </a:schemeClr>
                          </a:solidFill>
                          <a:effectLst/>
                        </a:rPr>
                        <a:t>1,958</a:t>
                      </a:r>
                      <a:endParaRPr lang="en-US" sz="1100" b="1" i="0" u="none" strike="noStrike" dirty="0">
                        <a:solidFill>
                          <a:schemeClr val="tx1">
                            <a:lumMod val="65000"/>
                            <a:lumOff val="35000"/>
                          </a:schemeClr>
                        </a:solidFill>
                        <a:effectLst/>
                        <a:latin typeface="Calibri" panose="020F0502020204030204" pitchFamily="34" charset="0"/>
                      </a:endParaRP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r" defTabSz="914412" rtl="0" eaLnBrk="1" fontAlgn="b" latinLnBrk="0" hangingPunct="1"/>
                      <a:r>
                        <a:rPr lang="en-US" sz="1100" b="1" u="none" strike="noStrike" kern="1200" dirty="0">
                          <a:solidFill>
                            <a:schemeClr val="tx1">
                              <a:lumMod val="65000"/>
                              <a:lumOff val="35000"/>
                            </a:schemeClr>
                          </a:solidFill>
                          <a:effectLst/>
                          <a:latin typeface="+mn-lt"/>
                          <a:ea typeface="+mn-ea"/>
                          <a:cs typeface="+mn-cs"/>
                        </a:rPr>
                        <a:t>         5,044 </a:t>
                      </a: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r" defTabSz="914412" rtl="0" eaLnBrk="1" fontAlgn="b" latinLnBrk="0" hangingPunct="1"/>
                      <a:r>
                        <a:rPr lang="en-US" sz="1100" b="1" u="none" strike="noStrike" kern="1200" dirty="0">
                          <a:solidFill>
                            <a:schemeClr val="tx1">
                              <a:lumMod val="65000"/>
                              <a:lumOff val="35000"/>
                            </a:schemeClr>
                          </a:solidFill>
                          <a:effectLst/>
                          <a:latin typeface="+mn-lt"/>
                          <a:ea typeface="+mn-ea"/>
                          <a:cs typeface="+mn-cs"/>
                        </a:rPr>
                        <a:t>         5,935 </a:t>
                      </a: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r" defTabSz="914412" rtl="0" eaLnBrk="1" fontAlgn="b" latinLnBrk="0" hangingPunct="1"/>
                      <a:r>
                        <a:rPr lang="en-US" sz="1100" b="1" u="none" strike="noStrike" kern="1200" dirty="0">
                          <a:solidFill>
                            <a:schemeClr val="tx1">
                              <a:lumMod val="65000"/>
                              <a:lumOff val="35000"/>
                            </a:schemeClr>
                          </a:solidFill>
                          <a:effectLst/>
                          <a:latin typeface="+mn-lt"/>
                          <a:ea typeface="+mn-ea"/>
                          <a:cs typeface="+mn-cs"/>
                        </a:rPr>
                        <a:t>6,070</a:t>
                      </a:r>
                    </a:p>
                  </a:txBody>
                  <a:tcPr marL="9525" marT="9525"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5357969"/>
                  </a:ext>
                </a:extLst>
              </a:tr>
              <a:tr h="459508">
                <a:tc>
                  <a:txBody>
                    <a:bodyPr/>
                    <a:lstStyle/>
                    <a:p>
                      <a:pPr algn="l" fontAlgn="b"/>
                      <a:r>
                        <a:rPr lang="en-US" sz="1100" b="0" u="none" strike="noStrike" dirty="0">
                          <a:solidFill>
                            <a:schemeClr val="tx1">
                              <a:lumMod val="65000"/>
                              <a:lumOff val="35000"/>
                            </a:schemeClr>
                          </a:solidFill>
                          <a:effectLst/>
                        </a:rPr>
                        <a:t>Total Current Liabilities</a:t>
                      </a:r>
                      <a:endParaRPr lang="en-US" sz="1100" b="0" i="0" u="none" strike="noStrike" dirty="0">
                        <a:solidFill>
                          <a:schemeClr val="tx1">
                            <a:lumMod val="65000"/>
                            <a:lumOff val="35000"/>
                          </a:schemeClr>
                        </a:solidFill>
                        <a:effectLst/>
                        <a:latin typeface="Calibri" panose="020F0502020204030204" pitchFamily="34" charset="0"/>
                      </a:endParaRPr>
                    </a:p>
                  </a:txBody>
                  <a:tcPr marR="9525" marT="9525"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fontAlgn="b"/>
                      <a:r>
                        <a:rPr lang="en-US" sz="1100" u="none" strike="noStrike" dirty="0">
                          <a:solidFill>
                            <a:schemeClr val="tx1">
                              <a:lumMod val="65000"/>
                              <a:lumOff val="35000"/>
                            </a:schemeClr>
                          </a:solidFill>
                          <a:effectLst/>
                        </a:rPr>
                        <a:t>397</a:t>
                      </a:r>
                      <a:endParaRPr lang="en-US" sz="1100" b="0" i="0" u="none" strike="noStrike" dirty="0">
                        <a:solidFill>
                          <a:schemeClr val="tx1">
                            <a:lumMod val="65000"/>
                            <a:lumOff val="35000"/>
                          </a:schemeClr>
                        </a:solidFill>
                        <a:effectLst/>
                        <a:latin typeface="Calibri" panose="020F0502020204030204" pitchFamily="34" charset="0"/>
                      </a:endParaRP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fontAlgn="b"/>
                      <a:r>
                        <a:rPr lang="en-US" sz="1100" u="none" strike="noStrike" dirty="0">
                          <a:solidFill>
                            <a:schemeClr val="tx1">
                              <a:lumMod val="65000"/>
                              <a:lumOff val="35000"/>
                            </a:schemeClr>
                          </a:solidFill>
                          <a:effectLst/>
                        </a:rPr>
                        <a:t>473</a:t>
                      </a:r>
                      <a:endParaRPr lang="en-US" sz="1100" b="0" i="0" u="none" strike="noStrike" dirty="0">
                        <a:solidFill>
                          <a:schemeClr val="tx1">
                            <a:lumMod val="65000"/>
                            <a:lumOff val="35000"/>
                          </a:schemeClr>
                        </a:solidFill>
                        <a:effectLst/>
                        <a:latin typeface="Calibri" panose="020F0502020204030204" pitchFamily="34" charset="0"/>
                      </a:endParaRP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r" defTabSz="914412" rtl="0" eaLnBrk="1" fontAlgn="b" latinLnBrk="0" hangingPunct="1"/>
                      <a:r>
                        <a:rPr lang="en-US" sz="1100" u="none" strike="noStrike" kern="1200">
                          <a:solidFill>
                            <a:schemeClr val="tx1">
                              <a:lumMod val="65000"/>
                              <a:lumOff val="35000"/>
                            </a:schemeClr>
                          </a:solidFill>
                          <a:effectLst/>
                          <a:latin typeface="+mn-lt"/>
                          <a:ea typeface="+mn-ea"/>
                          <a:cs typeface="+mn-cs"/>
                        </a:rPr>
                        <a:t>            881 </a:t>
                      </a: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r" defTabSz="914412" rtl="0" eaLnBrk="1" fontAlgn="b" latinLnBrk="0" hangingPunct="1"/>
                      <a:r>
                        <a:rPr lang="en-US" sz="1100" u="none" strike="noStrike" kern="1200" dirty="0">
                          <a:solidFill>
                            <a:schemeClr val="tx1">
                              <a:lumMod val="65000"/>
                              <a:lumOff val="35000"/>
                            </a:schemeClr>
                          </a:solidFill>
                          <a:effectLst/>
                          <a:latin typeface="+mn-lt"/>
                          <a:ea typeface="+mn-ea"/>
                          <a:cs typeface="+mn-cs"/>
                        </a:rPr>
                        <a:t>            1,037 </a:t>
                      </a: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r" defTabSz="914412" rtl="0" eaLnBrk="1" fontAlgn="b" latinLnBrk="0" hangingPunct="1"/>
                      <a:r>
                        <a:rPr lang="en-US" sz="1100" u="none" strike="noStrike" kern="1200" dirty="0">
                          <a:solidFill>
                            <a:schemeClr val="tx1">
                              <a:lumMod val="65000"/>
                              <a:lumOff val="35000"/>
                            </a:schemeClr>
                          </a:solidFill>
                          <a:effectLst/>
                          <a:latin typeface="+mn-lt"/>
                          <a:ea typeface="+mn-ea"/>
                          <a:cs typeface="+mn-cs"/>
                        </a:rPr>
                        <a:t>973</a:t>
                      </a:r>
                    </a:p>
                  </a:txBody>
                  <a:tcPr marL="9525" marT="9525"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93192520"/>
                  </a:ext>
                </a:extLst>
              </a:tr>
              <a:tr h="459508">
                <a:tc>
                  <a:txBody>
                    <a:bodyPr/>
                    <a:lstStyle/>
                    <a:p>
                      <a:pPr algn="l" fontAlgn="b"/>
                      <a:r>
                        <a:rPr lang="en-US" sz="1100" b="0" u="none" strike="noStrike" dirty="0">
                          <a:solidFill>
                            <a:schemeClr val="tx1">
                              <a:lumMod val="65000"/>
                              <a:lumOff val="35000"/>
                            </a:schemeClr>
                          </a:solidFill>
                          <a:effectLst/>
                        </a:rPr>
                        <a:t>Total Non-Current Liabilities</a:t>
                      </a:r>
                      <a:endParaRPr lang="en-US" sz="1100" b="0" i="0" u="none" strike="noStrike" dirty="0">
                        <a:solidFill>
                          <a:schemeClr val="tx1">
                            <a:lumMod val="65000"/>
                            <a:lumOff val="35000"/>
                          </a:schemeClr>
                        </a:solidFill>
                        <a:effectLst/>
                        <a:latin typeface="Calibri" panose="020F0502020204030204" pitchFamily="34" charset="0"/>
                      </a:endParaRPr>
                    </a:p>
                  </a:txBody>
                  <a:tcPr marR="9525" marT="9525"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fontAlgn="b"/>
                      <a:r>
                        <a:rPr lang="en-US" sz="1100" u="none" strike="noStrike" dirty="0">
                          <a:solidFill>
                            <a:schemeClr val="tx1">
                              <a:lumMod val="65000"/>
                              <a:lumOff val="35000"/>
                            </a:schemeClr>
                          </a:solidFill>
                          <a:effectLst/>
                        </a:rPr>
                        <a:t>127</a:t>
                      </a:r>
                      <a:endParaRPr lang="en-US" sz="1100" b="0" i="0" u="none" strike="noStrike" dirty="0">
                        <a:solidFill>
                          <a:schemeClr val="tx1">
                            <a:lumMod val="65000"/>
                            <a:lumOff val="35000"/>
                          </a:schemeClr>
                        </a:solidFill>
                        <a:effectLst/>
                        <a:latin typeface="Calibri" panose="020F0502020204030204" pitchFamily="34" charset="0"/>
                      </a:endParaRP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algn="r" fontAlgn="b"/>
                      <a:r>
                        <a:rPr lang="en-US" sz="1100" u="none" strike="noStrike" dirty="0">
                          <a:solidFill>
                            <a:schemeClr val="tx1">
                              <a:lumMod val="65000"/>
                              <a:lumOff val="35000"/>
                            </a:schemeClr>
                          </a:solidFill>
                          <a:effectLst/>
                        </a:rPr>
                        <a:t>221</a:t>
                      </a:r>
                      <a:endParaRPr lang="en-US" sz="1100" b="0" i="0" u="none" strike="noStrike" dirty="0">
                        <a:solidFill>
                          <a:schemeClr val="tx1">
                            <a:lumMod val="65000"/>
                            <a:lumOff val="35000"/>
                          </a:schemeClr>
                        </a:solidFill>
                        <a:effectLst/>
                        <a:latin typeface="Calibri" panose="020F0502020204030204" pitchFamily="34" charset="0"/>
                      </a:endParaRP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r" defTabSz="914412" rtl="0" eaLnBrk="1" fontAlgn="b" latinLnBrk="0" hangingPunct="1"/>
                      <a:r>
                        <a:rPr lang="en-US" sz="1100" u="none" strike="noStrike" kern="1200">
                          <a:solidFill>
                            <a:schemeClr val="tx1">
                              <a:lumMod val="65000"/>
                              <a:lumOff val="35000"/>
                            </a:schemeClr>
                          </a:solidFill>
                          <a:effectLst/>
                          <a:latin typeface="+mn-lt"/>
                          <a:ea typeface="+mn-ea"/>
                          <a:cs typeface="+mn-cs"/>
                        </a:rPr>
                        <a:t>            219 </a:t>
                      </a: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algn="r" defTabSz="914412" rtl="0" eaLnBrk="1" fontAlgn="b" latinLnBrk="0" hangingPunct="1"/>
                      <a:r>
                        <a:rPr lang="en-US" sz="1100" u="none" strike="noStrike" kern="1200" dirty="0">
                          <a:solidFill>
                            <a:schemeClr val="tx1">
                              <a:lumMod val="65000"/>
                              <a:lumOff val="35000"/>
                            </a:schemeClr>
                          </a:solidFill>
                          <a:effectLst/>
                          <a:latin typeface="+mn-lt"/>
                          <a:ea typeface="+mn-ea"/>
                          <a:cs typeface="+mn-cs"/>
                        </a:rPr>
                        <a:t>            267 </a:t>
                      </a: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algn="r" defTabSz="914412" rtl="0" eaLnBrk="1" fontAlgn="b" latinLnBrk="0" hangingPunct="1"/>
                      <a:r>
                        <a:rPr lang="en-US" sz="1100" u="none" strike="noStrike" kern="1200" dirty="0">
                          <a:solidFill>
                            <a:schemeClr val="tx1">
                              <a:lumMod val="65000"/>
                              <a:lumOff val="35000"/>
                            </a:schemeClr>
                          </a:solidFill>
                          <a:effectLst/>
                          <a:latin typeface="+mn-lt"/>
                          <a:ea typeface="+mn-ea"/>
                          <a:cs typeface="+mn-cs"/>
                        </a:rPr>
                        <a:t>314</a:t>
                      </a:r>
                    </a:p>
                  </a:txBody>
                  <a:tcPr marL="9525" marT="9525"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156854516"/>
                  </a:ext>
                </a:extLst>
              </a:tr>
              <a:tr h="459508">
                <a:tc>
                  <a:txBody>
                    <a:bodyPr/>
                    <a:lstStyle/>
                    <a:p>
                      <a:pPr algn="l" fontAlgn="b"/>
                      <a:r>
                        <a:rPr lang="en-US" sz="1100" b="1" u="none" strike="noStrike" dirty="0">
                          <a:solidFill>
                            <a:schemeClr val="tx1">
                              <a:lumMod val="65000"/>
                              <a:lumOff val="35000"/>
                            </a:schemeClr>
                          </a:solidFill>
                          <a:effectLst/>
                        </a:rPr>
                        <a:t>Total Liabilities</a:t>
                      </a:r>
                      <a:endParaRPr lang="en-US" sz="1100" b="1" i="0" u="none" strike="noStrike" dirty="0">
                        <a:solidFill>
                          <a:schemeClr val="tx1">
                            <a:lumMod val="65000"/>
                            <a:lumOff val="35000"/>
                          </a:schemeClr>
                        </a:solidFill>
                        <a:effectLst/>
                        <a:latin typeface="Calibri" panose="020F0502020204030204" pitchFamily="34" charset="0"/>
                      </a:endParaRPr>
                    </a:p>
                  </a:txBody>
                  <a:tcPr marR="9525" marT="9525"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r" fontAlgn="b"/>
                      <a:r>
                        <a:rPr lang="en-US" sz="1100" b="1" u="none" strike="noStrike" dirty="0">
                          <a:solidFill>
                            <a:schemeClr val="tx1">
                              <a:lumMod val="65000"/>
                              <a:lumOff val="35000"/>
                            </a:schemeClr>
                          </a:solidFill>
                          <a:effectLst/>
                        </a:rPr>
                        <a:t>523</a:t>
                      </a:r>
                      <a:endParaRPr lang="en-US" sz="1100" b="1" i="0" u="none" strike="noStrike" dirty="0">
                        <a:solidFill>
                          <a:schemeClr val="tx1">
                            <a:lumMod val="65000"/>
                            <a:lumOff val="35000"/>
                          </a:schemeClr>
                        </a:solidFill>
                        <a:effectLst/>
                        <a:latin typeface="Calibri" panose="020F0502020204030204" pitchFamily="34" charset="0"/>
                      </a:endParaRP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r" fontAlgn="b"/>
                      <a:r>
                        <a:rPr lang="en-US" sz="1100" b="1" u="none" strike="noStrike" dirty="0">
                          <a:solidFill>
                            <a:schemeClr val="tx1">
                              <a:lumMod val="65000"/>
                              <a:lumOff val="35000"/>
                            </a:schemeClr>
                          </a:solidFill>
                          <a:effectLst/>
                        </a:rPr>
                        <a:t>694</a:t>
                      </a:r>
                      <a:endParaRPr lang="en-US" sz="1100" b="1" i="0" u="none" strike="noStrike" dirty="0">
                        <a:solidFill>
                          <a:schemeClr val="tx1">
                            <a:lumMod val="65000"/>
                            <a:lumOff val="35000"/>
                          </a:schemeClr>
                        </a:solidFill>
                        <a:effectLst/>
                        <a:latin typeface="Calibri" panose="020F0502020204030204" pitchFamily="34" charset="0"/>
                      </a:endParaRP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r" defTabSz="914412" rtl="0" eaLnBrk="1" fontAlgn="b" latinLnBrk="0" hangingPunct="1"/>
                      <a:r>
                        <a:rPr lang="en-US" sz="1100" b="1" u="none" strike="noStrike" kern="1200" dirty="0">
                          <a:solidFill>
                            <a:schemeClr val="tx1">
                              <a:lumMod val="65000"/>
                              <a:lumOff val="35000"/>
                            </a:schemeClr>
                          </a:solidFill>
                          <a:effectLst/>
                          <a:latin typeface="+mn-lt"/>
                          <a:ea typeface="+mn-ea"/>
                          <a:cs typeface="+mn-cs"/>
                        </a:rPr>
                        <a:t>         1,100 </a:t>
                      </a: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r" defTabSz="914412" rtl="0" eaLnBrk="1" fontAlgn="b" latinLnBrk="0" hangingPunct="1"/>
                      <a:r>
                        <a:rPr lang="en-US" sz="1100" b="1" u="none" strike="noStrike" kern="1200" dirty="0">
                          <a:solidFill>
                            <a:schemeClr val="tx1">
                              <a:lumMod val="65000"/>
                              <a:lumOff val="35000"/>
                            </a:schemeClr>
                          </a:solidFill>
                          <a:effectLst/>
                          <a:latin typeface="+mn-lt"/>
                          <a:ea typeface="+mn-ea"/>
                          <a:cs typeface="+mn-cs"/>
                        </a:rPr>
                        <a:t>         1,304 </a:t>
                      </a: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r" defTabSz="914412" rtl="0" eaLnBrk="1" fontAlgn="b" latinLnBrk="0" hangingPunct="1"/>
                      <a:r>
                        <a:rPr lang="en-US" sz="1100" b="1" u="none" strike="noStrike" kern="1200" dirty="0">
                          <a:solidFill>
                            <a:schemeClr val="tx1">
                              <a:lumMod val="65000"/>
                              <a:lumOff val="35000"/>
                            </a:schemeClr>
                          </a:solidFill>
                          <a:effectLst/>
                          <a:latin typeface="+mn-lt"/>
                          <a:ea typeface="+mn-ea"/>
                          <a:cs typeface="+mn-cs"/>
                        </a:rPr>
                        <a:t>1,287</a:t>
                      </a:r>
                    </a:p>
                  </a:txBody>
                  <a:tcPr marL="9525" marT="9525"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43040730"/>
                  </a:ext>
                </a:extLst>
              </a:tr>
              <a:tr h="459508">
                <a:tc>
                  <a:txBody>
                    <a:bodyPr/>
                    <a:lstStyle/>
                    <a:p>
                      <a:pPr algn="l" fontAlgn="b"/>
                      <a:r>
                        <a:rPr lang="en-US" sz="1100" b="1" u="none" strike="noStrike" dirty="0">
                          <a:solidFill>
                            <a:schemeClr val="tx1">
                              <a:lumMod val="65000"/>
                              <a:lumOff val="35000"/>
                            </a:schemeClr>
                          </a:solidFill>
                          <a:effectLst/>
                        </a:rPr>
                        <a:t>Total Owners Equity</a:t>
                      </a:r>
                      <a:endParaRPr lang="en-US" sz="1100" b="1" i="0" u="none" strike="noStrike" dirty="0">
                        <a:solidFill>
                          <a:schemeClr val="tx1">
                            <a:lumMod val="65000"/>
                            <a:lumOff val="35000"/>
                          </a:schemeClr>
                        </a:solidFill>
                        <a:effectLst/>
                        <a:latin typeface="Calibri" panose="020F0502020204030204" pitchFamily="34" charset="0"/>
                      </a:endParaRPr>
                    </a:p>
                  </a:txBody>
                  <a:tcPr marR="9525" marT="9525" marB="0" anchor="ctr">
                    <a:lnL w="3175" cap="flat" cmpd="sng" algn="ctr">
                      <a:noFill/>
                      <a:prstDash val="solid"/>
                      <a:round/>
                      <a:headEnd type="none" w="med" len="med"/>
                      <a:tailEnd type="none" w="med" len="med"/>
                    </a:lnL>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r" fontAlgn="b"/>
                      <a:r>
                        <a:rPr lang="en-US" sz="1100" b="1" u="none" strike="noStrike" dirty="0">
                          <a:solidFill>
                            <a:schemeClr val="tx1">
                              <a:lumMod val="65000"/>
                              <a:lumOff val="35000"/>
                            </a:schemeClr>
                          </a:solidFill>
                          <a:effectLst/>
                        </a:rPr>
                        <a:t>1,139</a:t>
                      </a:r>
                      <a:endParaRPr lang="en-US" sz="1100" b="1" i="0" u="none" strike="noStrike" dirty="0">
                        <a:solidFill>
                          <a:schemeClr val="tx1">
                            <a:lumMod val="65000"/>
                            <a:lumOff val="35000"/>
                          </a:schemeClr>
                        </a:solidFill>
                        <a:effectLst/>
                        <a:latin typeface="Calibri" panose="020F0502020204030204" pitchFamily="34" charset="0"/>
                      </a:endParaRP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r" fontAlgn="b"/>
                      <a:r>
                        <a:rPr lang="en-US" sz="1100" b="1" u="none" strike="noStrike" dirty="0">
                          <a:solidFill>
                            <a:schemeClr val="tx1">
                              <a:lumMod val="65000"/>
                              <a:lumOff val="35000"/>
                            </a:schemeClr>
                          </a:solidFill>
                          <a:effectLst/>
                        </a:rPr>
                        <a:t>1,264</a:t>
                      </a:r>
                      <a:endParaRPr lang="en-US" sz="1100" b="1" i="0" u="none" strike="noStrike" dirty="0">
                        <a:solidFill>
                          <a:schemeClr val="tx1">
                            <a:lumMod val="65000"/>
                            <a:lumOff val="35000"/>
                          </a:schemeClr>
                        </a:solidFill>
                        <a:effectLst/>
                        <a:latin typeface="Calibri" panose="020F0502020204030204" pitchFamily="34" charset="0"/>
                      </a:endParaRP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r" defTabSz="914412" rtl="0" eaLnBrk="1" fontAlgn="b" latinLnBrk="0" hangingPunct="1"/>
                      <a:r>
                        <a:rPr lang="en-US" sz="1100" b="1" u="none" strike="noStrike" kern="1200">
                          <a:solidFill>
                            <a:schemeClr val="tx1">
                              <a:lumMod val="65000"/>
                              <a:lumOff val="35000"/>
                            </a:schemeClr>
                          </a:solidFill>
                          <a:effectLst/>
                          <a:latin typeface="+mn-lt"/>
                          <a:ea typeface="+mn-ea"/>
                          <a:cs typeface="+mn-cs"/>
                        </a:rPr>
                        <a:t>         3,944 </a:t>
                      </a: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r" defTabSz="914412" rtl="0" eaLnBrk="1" fontAlgn="b" latinLnBrk="0" hangingPunct="1"/>
                      <a:r>
                        <a:rPr lang="en-US" sz="1100" b="1" u="none" strike="noStrike" kern="1200" dirty="0">
                          <a:solidFill>
                            <a:schemeClr val="tx1">
                              <a:lumMod val="65000"/>
                              <a:lumOff val="35000"/>
                            </a:schemeClr>
                          </a:solidFill>
                          <a:effectLst/>
                          <a:latin typeface="+mn-lt"/>
                          <a:ea typeface="+mn-ea"/>
                          <a:cs typeface="+mn-cs"/>
                        </a:rPr>
                        <a:t>         4,631 </a:t>
                      </a:r>
                    </a:p>
                  </a:txBody>
                  <a:tcPr marL="9525" marT="9525" marB="0" anchor="ct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marL="0" algn="r" defTabSz="914412" rtl="0" eaLnBrk="1" fontAlgn="b" latinLnBrk="0" hangingPunct="1"/>
                      <a:r>
                        <a:rPr lang="en-US" sz="1100" b="1" u="none" strike="noStrike" kern="1200" dirty="0">
                          <a:solidFill>
                            <a:schemeClr val="tx1">
                              <a:lumMod val="65000"/>
                              <a:lumOff val="35000"/>
                            </a:schemeClr>
                          </a:solidFill>
                          <a:effectLst/>
                          <a:latin typeface="+mn-lt"/>
                          <a:ea typeface="+mn-ea"/>
                          <a:cs typeface="+mn-cs"/>
                        </a:rPr>
                        <a:t>4,784</a:t>
                      </a:r>
                    </a:p>
                  </a:txBody>
                  <a:tcPr marL="9525" marT="9525" marB="0" anchor="ctr">
                    <a:lnR w="3175" cap="flat" cmpd="sng" algn="ctr">
                      <a:no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25542781"/>
                  </a:ext>
                </a:extLst>
              </a:tr>
            </a:tbl>
          </a:graphicData>
        </a:graphic>
      </p:graphicFrame>
    </p:spTree>
    <p:extLst>
      <p:ext uri="{BB962C8B-B14F-4D97-AF65-F5344CB8AC3E}">
        <p14:creationId xmlns:p14="http://schemas.microsoft.com/office/powerpoint/2010/main" val="1414380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F3B5B4-6D10-ECE3-EF71-82482E1A2F54}"/>
              </a:ext>
            </a:extLst>
          </p:cNvPr>
          <p:cNvSpPr/>
          <p:nvPr/>
        </p:nvSpPr>
        <p:spPr>
          <a:xfrm>
            <a:off x="0" y="0"/>
            <a:ext cx="990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FC96971-0983-BA0F-0B1E-34D8959CEE8E}"/>
              </a:ext>
            </a:extLst>
          </p:cNvPr>
          <p:cNvSpPr txBox="1"/>
          <p:nvPr/>
        </p:nvSpPr>
        <p:spPr>
          <a:xfrm>
            <a:off x="606425" y="3178627"/>
            <a:ext cx="3860254" cy="765571"/>
          </a:xfrm>
          <a:prstGeom prst="rect">
            <a:avLst/>
          </a:prstGeom>
          <a:noFill/>
        </p:spPr>
        <p:txBody>
          <a:bodyPr wrap="square" lIns="0" tIns="0" rIns="0" bIns="0" anchor="ctr" anchorCtr="0">
            <a:noAutofit/>
          </a:bodyPr>
          <a:lstStyle/>
          <a:p>
            <a:pPr defTabSz="413126"/>
            <a:r>
              <a:rPr lang="en-US" sz="4800" b="1" dirty="0">
                <a:solidFill>
                  <a:schemeClr val="bg1"/>
                </a:solidFill>
                <a:latin typeface="Arial" panose="020B0604020202020204" pitchFamily="34" charset="0"/>
                <a:cs typeface="Arial" panose="020B0604020202020204" pitchFamily="34" charset="0"/>
              </a:rPr>
              <a:t>Thank you</a:t>
            </a:r>
          </a:p>
        </p:txBody>
      </p:sp>
      <p:sp>
        <p:nvSpPr>
          <p:cNvPr id="10" name="TextBox 9">
            <a:extLst>
              <a:ext uri="{FF2B5EF4-FFF2-40B4-BE49-F238E27FC236}">
                <a16:creationId xmlns:a16="http://schemas.microsoft.com/office/drawing/2014/main" id="{D09CA477-405D-469E-DA1A-0B67D17FD441}"/>
              </a:ext>
            </a:extLst>
          </p:cNvPr>
          <p:cNvSpPr txBox="1"/>
          <p:nvPr/>
        </p:nvSpPr>
        <p:spPr>
          <a:xfrm>
            <a:off x="606423" y="3944198"/>
            <a:ext cx="4495029" cy="765565"/>
          </a:xfrm>
          <a:prstGeom prst="rect">
            <a:avLst/>
          </a:prstGeom>
          <a:noFill/>
        </p:spPr>
        <p:txBody>
          <a:bodyPr wrap="square" lIns="0" tIns="0" rIns="0" bIns="0" anchor="ctr" anchorCtr="0">
            <a:noAutofit/>
          </a:bodyPr>
          <a:lstStyle/>
          <a:p>
            <a:pPr defTabSz="413126"/>
            <a:endParaRPr lang="en-US" sz="1600" dirty="0">
              <a:solidFill>
                <a:schemeClr val="bg1"/>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381E011B-9AB9-A65B-B73C-EEE710F3ACE0}"/>
              </a:ext>
            </a:extLst>
          </p:cNvPr>
          <p:cNvCxnSpPr/>
          <p:nvPr/>
        </p:nvCxnSpPr>
        <p:spPr>
          <a:xfrm>
            <a:off x="606425" y="3944203"/>
            <a:ext cx="4222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559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3383392-6465-0B83-89C5-9C169A07F4BF}"/>
              </a:ext>
            </a:extLst>
          </p:cNvPr>
          <p:cNvSpPr/>
          <p:nvPr/>
        </p:nvSpPr>
        <p:spPr>
          <a:xfrm>
            <a:off x="-3177" y="3974472"/>
            <a:ext cx="9909178" cy="2470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rtlCol="0" anchor="t" anchorCtr="0"/>
          <a:lstStyle/>
          <a:p>
            <a:pPr algn="ctr"/>
            <a:r>
              <a:rPr lang="en-US" sz="1200" b="1" dirty="0">
                <a:solidFill>
                  <a:srgbClr val="002060"/>
                </a:solidFill>
              </a:rPr>
              <a:t>Ambitious growth will be driven by a five-pronged strategy</a:t>
            </a:r>
          </a:p>
        </p:txBody>
      </p:sp>
      <p:sp>
        <p:nvSpPr>
          <p:cNvPr id="9" name="Rectangle 8">
            <a:extLst>
              <a:ext uri="{FF2B5EF4-FFF2-40B4-BE49-F238E27FC236}">
                <a16:creationId xmlns:a16="http://schemas.microsoft.com/office/drawing/2014/main" id="{F4016CEC-F31F-7788-1B53-30D977CA7BD8}"/>
              </a:ext>
            </a:extLst>
          </p:cNvPr>
          <p:cNvSpPr/>
          <p:nvPr/>
        </p:nvSpPr>
        <p:spPr>
          <a:xfrm>
            <a:off x="-3177" y="1485899"/>
            <a:ext cx="9909178" cy="23082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tIns="91440" rIns="365760" rtlCol="0" anchor="t" anchorCtr="0"/>
          <a:lstStyle/>
          <a:p>
            <a:pPr algn="ctr"/>
            <a:r>
              <a:rPr lang="en-US" sz="1200" b="1" dirty="0">
                <a:solidFill>
                  <a:schemeClr val="bg1">
                    <a:lumMod val="50000"/>
                  </a:schemeClr>
                </a:solidFill>
              </a:rPr>
              <a:t>The Group’s deeply rooted presence in the digital payments space coupled with its diversified business model has left it ideally positioned to capture multiple opportunities that will continue to drive its growth</a:t>
            </a:r>
          </a:p>
        </p:txBody>
      </p:sp>
      <p:sp>
        <p:nvSpPr>
          <p:cNvPr id="35" name="Rectangle: Rounded Corners 34">
            <a:extLst>
              <a:ext uri="{FF2B5EF4-FFF2-40B4-BE49-F238E27FC236}">
                <a16:creationId xmlns:a16="http://schemas.microsoft.com/office/drawing/2014/main" id="{5BB028BF-1EE8-F86F-FD71-E0DAA4682FD2}"/>
              </a:ext>
            </a:extLst>
          </p:cNvPr>
          <p:cNvSpPr/>
          <p:nvPr/>
        </p:nvSpPr>
        <p:spPr>
          <a:xfrm>
            <a:off x="761912" y="4367476"/>
            <a:ext cx="1572857" cy="2077604"/>
          </a:xfrm>
          <a:prstGeom prst="roundRect">
            <a:avLst>
              <a:gd name="adj" fmla="val 1020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74320" bIns="0" rtlCol="0" anchor="t" anchorCtr="0"/>
          <a:lstStyle/>
          <a:p>
            <a:pPr algn="ctr"/>
            <a:endParaRPr lang="en-US" sz="900" dirty="0">
              <a:solidFill>
                <a:schemeClr val="accent2"/>
              </a:solidFill>
            </a:endParaRPr>
          </a:p>
          <a:p>
            <a:pPr algn="ctr"/>
            <a:endParaRPr lang="en-US" sz="900" dirty="0">
              <a:solidFill>
                <a:schemeClr val="accent2"/>
              </a:solidFill>
            </a:endParaRPr>
          </a:p>
          <a:p>
            <a:pPr algn="ctr"/>
            <a:endParaRPr lang="en-US" sz="900" dirty="0">
              <a:solidFill>
                <a:schemeClr val="accent2"/>
              </a:solidFill>
            </a:endParaRPr>
          </a:p>
          <a:p>
            <a:pPr algn="ctr"/>
            <a:r>
              <a:rPr lang="en-US" sz="900" dirty="0">
                <a:solidFill>
                  <a:schemeClr val="accent2"/>
                </a:solidFill>
              </a:rPr>
              <a:t>Shifting to more lucrative revenue streams</a:t>
            </a:r>
          </a:p>
        </p:txBody>
      </p:sp>
      <p:sp>
        <p:nvSpPr>
          <p:cNvPr id="39" name="Rectangle: Rounded Corners 38">
            <a:extLst>
              <a:ext uri="{FF2B5EF4-FFF2-40B4-BE49-F238E27FC236}">
                <a16:creationId xmlns:a16="http://schemas.microsoft.com/office/drawing/2014/main" id="{563BC166-B683-8951-5620-4B7613E1EF1B}"/>
              </a:ext>
            </a:extLst>
          </p:cNvPr>
          <p:cNvSpPr/>
          <p:nvPr/>
        </p:nvSpPr>
        <p:spPr>
          <a:xfrm>
            <a:off x="2463448" y="4367476"/>
            <a:ext cx="1572857" cy="2077604"/>
          </a:xfrm>
          <a:prstGeom prst="roundRect">
            <a:avLst>
              <a:gd name="adj" fmla="val 1020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74320" bIns="0" rtlCol="0" anchor="t" anchorCtr="0"/>
          <a:lstStyle/>
          <a:p>
            <a:pPr algn="ctr"/>
            <a:endParaRPr lang="en-US" sz="900" dirty="0">
              <a:solidFill>
                <a:schemeClr val="accent2"/>
              </a:solidFill>
            </a:endParaRPr>
          </a:p>
          <a:p>
            <a:pPr algn="ctr"/>
            <a:endParaRPr lang="en-US" sz="900" dirty="0">
              <a:solidFill>
                <a:schemeClr val="accent2"/>
              </a:solidFill>
            </a:endParaRPr>
          </a:p>
          <a:p>
            <a:pPr algn="ctr"/>
            <a:endParaRPr lang="en-US" sz="900" dirty="0">
              <a:solidFill>
                <a:schemeClr val="accent2"/>
              </a:solidFill>
            </a:endParaRPr>
          </a:p>
          <a:p>
            <a:pPr algn="ctr"/>
            <a:r>
              <a:rPr lang="en-US" sz="900" dirty="0">
                <a:solidFill>
                  <a:schemeClr val="accent2"/>
                </a:solidFill>
              </a:rPr>
              <a:t>Expand presence in key sectors</a:t>
            </a:r>
          </a:p>
        </p:txBody>
      </p:sp>
      <p:sp>
        <p:nvSpPr>
          <p:cNvPr id="40" name="Rectangle: Rounded Corners 39">
            <a:extLst>
              <a:ext uri="{FF2B5EF4-FFF2-40B4-BE49-F238E27FC236}">
                <a16:creationId xmlns:a16="http://schemas.microsoft.com/office/drawing/2014/main" id="{4E85807D-6300-32E3-985D-4C5848BED90E}"/>
              </a:ext>
            </a:extLst>
          </p:cNvPr>
          <p:cNvSpPr/>
          <p:nvPr/>
        </p:nvSpPr>
        <p:spPr>
          <a:xfrm>
            <a:off x="4164983" y="4367476"/>
            <a:ext cx="1572857" cy="2077604"/>
          </a:xfrm>
          <a:prstGeom prst="roundRect">
            <a:avLst>
              <a:gd name="adj" fmla="val 1020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74320" bIns="0" rtlCol="0" anchor="t" anchorCtr="0"/>
          <a:lstStyle/>
          <a:p>
            <a:pPr algn="ctr"/>
            <a:endParaRPr lang="en-US" sz="900" dirty="0">
              <a:solidFill>
                <a:schemeClr val="accent2"/>
              </a:solidFill>
            </a:endParaRPr>
          </a:p>
          <a:p>
            <a:pPr algn="ctr"/>
            <a:endParaRPr lang="en-US" sz="900" dirty="0">
              <a:solidFill>
                <a:schemeClr val="accent2"/>
              </a:solidFill>
            </a:endParaRPr>
          </a:p>
          <a:p>
            <a:pPr algn="ctr"/>
            <a:endParaRPr lang="en-US" sz="900" dirty="0">
              <a:solidFill>
                <a:schemeClr val="accent2"/>
              </a:solidFill>
            </a:endParaRPr>
          </a:p>
          <a:p>
            <a:pPr algn="ctr"/>
            <a:r>
              <a:rPr lang="en-US" sz="900" dirty="0">
                <a:solidFill>
                  <a:schemeClr val="accent2"/>
                </a:solidFill>
              </a:rPr>
              <a:t>Grow tax and customs collections</a:t>
            </a:r>
          </a:p>
        </p:txBody>
      </p:sp>
      <p:sp>
        <p:nvSpPr>
          <p:cNvPr id="41" name="Rectangle: Rounded Corners 40">
            <a:extLst>
              <a:ext uri="{FF2B5EF4-FFF2-40B4-BE49-F238E27FC236}">
                <a16:creationId xmlns:a16="http://schemas.microsoft.com/office/drawing/2014/main" id="{FE94E78F-C352-B1C0-ECED-7F80AFD18D37}"/>
              </a:ext>
            </a:extLst>
          </p:cNvPr>
          <p:cNvSpPr/>
          <p:nvPr/>
        </p:nvSpPr>
        <p:spPr>
          <a:xfrm>
            <a:off x="5866519" y="4367476"/>
            <a:ext cx="1572857" cy="2077604"/>
          </a:xfrm>
          <a:prstGeom prst="roundRect">
            <a:avLst>
              <a:gd name="adj" fmla="val 1020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74320" bIns="0" rtlCol="0" anchor="t" anchorCtr="0"/>
          <a:lstStyle/>
          <a:p>
            <a:pPr algn="ctr"/>
            <a:endParaRPr lang="en-US" sz="900" dirty="0">
              <a:solidFill>
                <a:schemeClr val="accent2"/>
              </a:solidFill>
            </a:endParaRPr>
          </a:p>
          <a:p>
            <a:pPr algn="ctr"/>
            <a:endParaRPr lang="en-US" sz="900" dirty="0">
              <a:solidFill>
                <a:schemeClr val="accent2"/>
              </a:solidFill>
            </a:endParaRPr>
          </a:p>
          <a:p>
            <a:pPr algn="ctr"/>
            <a:endParaRPr lang="en-US" sz="900" dirty="0">
              <a:solidFill>
                <a:schemeClr val="accent2"/>
              </a:solidFill>
            </a:endParaRPr>
          </a:p>
          <a:p>
            <a:pPr algn="ctr"/>
            <a:r>
              <a:rPr lang="en-US" sz="900" dirty="0">
                <a:solidFill>
                  <a:schemeClr val="accent2"/>
                </a:solidFill>
              </a:rPr>
              <a:t>Enhancing customer centricity with B2C solutions</a:t>
            </a:r>
          </a:p>
        </p:txBody>
      </p:sp>
      <p:sp>
        <p:nvSpPr>
          <p:cNvPr id="42" name="Rectangle: Rounded Corners 41">
            <a:extLst>
              <a:ext uri="{FF2B5EF4-FFF2-40B4-BE49-F238E27FC236}">
                <a16:creationId xmlns:a16="http://schemas.microsoft.com/office/drawing/2014/main" id="{D58439D8-1C03-94E7-CDBC-487517E58FCA}"/>
              </a:ext>
            </a:extLst>
          </p:cNvPr>
          <p:cNvSpPr/>
          <p:nvPr/>
        </p:nvSpPr>
        <p:spPr>
          <a:xfrm>
            <a:off x="7568054" y="4367476"/>
            <a:ext cx="1572857" cy="2077604"/>
          </a:xfrm>
          <a:prstGeom prst="roundRect">
            <a:avLst>
              <a:gd name="adj" fmla="val 10207"/>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74320" bIns="0" rtlCol="0" anchor="t" anchorCtr="0"/>
          <a:lstStyle/>
          <a:p>
            <a:pPr algn="ctr"/>
            <a:endParaRPr lang="en-US" sz="900" dirty="0">
              <a:solidFill>
                <a:schemeClr val="accent2"/>
              </a:solidFill>
            </a:endParaRPr>
          </a:p>
          <a:p>
            <a:pPr algn="ctr"/>
            <a:endParaRPr lang="en-US" sz="900" dirty="0">
              <a:solidFill>
                <a:schemeClr val="accent2"/>
              </a:solidFill>
            </a:endParaRPr>
          </a:p>
          <a:p>
            <a:pPr algn="ctr"/>
            <a:endParaRPr lang="en-US" sz="900" dirty="0">
              <a:solidFill>
                <a:schemeClr val="accent2"/>
              </a:solidFill>
            </a:endParaRPr>
          </a:p>
          <a:p>
            <a:pPr algn="ctr"/>
            <a:r>
              <a:rPr lang="en-US" sz="900" dirty="0">
                <a:solidFill>
                  <a:schemeClr val="accent2"/>
                </a:solidFill>
              </a:rPr>
              <a:t>Tap new markets beyond Egypt</a:t>
            </a:r>
          </a:p>
        </p:txBody>
      </p:sp>
      <p:sp>
        <p:nvSpPr>
          <p:cNvPr id="8" name="Title 7">
            <a:extLst>
              <a:ext uri="{FF2B5EF4-FFF2-40B4-BE49-F238E27FC236}">
                <a16:creationId xmlns:a16="http://schemas.microsoft.com/office/drawing/2014/main" id="{96704EBB-2B7B-C640-F0D1-E5005C68C1EA}"/>
              </a:ext>
            </a:extLst>
          </p:cNvPr>
          <p:cNvSpPr>
            <a:spLocks noGrp="1"/>
          </p:cNvSpPr>
          <p:nvPr>
            <p:ph type="title"/>
          </p:nvPr>
        </p:nvSpPr>
        <p:spPr>
          <a:xfrm>
            <a:off x="606424" y="412751"/>
            <a:ext cx="6889751" cy="692149"/>
          </a:xfrm>
        </p:spPr>
        <p:txBody>
          <a:bodyPr/>
          <a:lstStyle/>
          <a:p>
            <a:r>
              <a:rPr lang="en-US" dirty="0"/>
              <a:t>Well-Positioned to Capture Opportunities, Drive Growth, and More than Double its Bottom-Line Over the Next Three Years</a:t>
            </a:r>
          </a:p>
        </p:txBody>
      </p:sp>
      <p:sp>
        <p:nvSpPr>
          <p:cNvPr id="20" name="Rectangle: Rounded Corners 19">
            <a:extLst>
              <a:ext uri="{FF2B5EF4-FFF2-40B4-BE49-F238E27FC236}">
                <a16:creationId xmlns:a16="http://schemas.microsoft.com/office/drawing/2014/main" id="{9E49E1AC-18B2-03C6-21D1-8BBC4FB23E11}"/>
              </a:ext>
            </a:extLst>
          </p:cNvPr>
          <p:cNvSpPr/>
          <p:nvPr/>
        </p:nvSpPr>
        <p:spPr>
          <a:xfrm>
            <a:off x="761912" y="2059250"/>
            <a:ext cx="2725635" cy="1538922"/>
          </a:xfrm>
          <a:prstGeom prst="roundRect">
            <a:avLst>
              <a:gd name="adj" fmla="val 10207"/>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p:txBody>
      </p:sp>
      <p:sp>
        <p:nvSpPr>
          <p:cNvPr id="2" name="Rectangle: Rounded Corners 1">
            <a:extLst>
              <a:ext uri="{FF2B5EF4-FFF2-40B4-BE49-F238E27FC236}">
                <a16:creationId xmlns:a16="http://schemas.microsoft.com/office/drawing/2014/main" id="{7CB5BEAC-9685-32D6-0C4F-3441ADC601E1}"/>
              </a:ext>
            </a:extLst>
          </p:cNvPr>
          <p:cNvSpPr/>
          <p:nvPr/>
        </p:nvSpPr>
        <p:spPr>
          <a:xfrm>
            <a:off x="3588594" y="2059250"/>
            <a:ext cx="2725635" cy="1538922"/>
          </a:xfrm>
          <a:prstGeom prst="roundRect">
            <a:avLst>
              <a:gd name="adj" fmla="val 10207"/>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3" name="Rectangle: Rounded Corners 2">
            <a:extLst>
              <a:ext uri="{FF2B5EF4-FFF2-40B4-BE49-F238E27FC236}">
                <a16:creationId xmlns:a16="http://schemas.microsoft.com/office/drawing/2014/main" id="{5370D60A-0543-FC3B-A29B-B2BEC3F05A12}"/>
              </a:ext>
            </a:extLst>
          </p:cNvPr>
          <p:cNvSpPr/>
          <p:nvPr/>
        </p:nvSpPr>
        <p:spPr>
          <a:xfrm>
            <a:off x="6415276" y="2059250"/>
            <a:ext cx="2725635" cy="1538922"/>
          </a:xfrm>
          <a:prstGeom prst="roundRect">
            <a:avLst>
              <a:gd name="adj" fmla="val 10207"/>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274320" rtlCol="0" anchor="b" anchorCtr="0"/>
          <a:lstStyle/>
          <a:p>
            <a:pPr algn="ctr"/>
            <a:endParaRPr lang="en-US" sz="1200" b="1">
              <a:solidFill>
                <a:schemeClr val="bg1"/>
              </a:solidFill>
            </a:endParaRPr>
          </a:p>
          <a:p>
            <a:pPr algn="ctr"/>
            <a:endParaRPr lang="en-US" sz="1200" b="1">
              <a:solidFill>
                <a:schemeClr val="bg1"/>
              </a:solidFill>
            </a:endParaRPr>
          </a:p>
          <a:p>
            <a:pPr algn="ctr"/>
            <a:endParaRPr lang="en-US" sz="1200" b="1">
              <a:solidFill>
                <a:schemeClr val="bg1"/>
              </a:solidFill>
            </a:endParaRPr>
          </a:p>
          <a:p>
            <a:pPr algn="ctr"/>
            <a:endParaRPr lang="en-US" sz="1200" b="1" dirty="0">
              <a:solidFill>
                <a:schemeClr val="bg1"/>
              </a:solidFill>
            </a:endParaRPr>
          </a:p>
        </p:txBody>
      </p:sp>
      <p:sp>
        <p:nvSpPr>
          <p:cNvPr id="22" name="Rectangle 21">
            <a:extLst>
              <a:ext uri="{FF2B5EF4-FFF2-40B4-BE49-F238E27FC236}">
                <a16:creationId xmlns:a16="http://schemas.microsoft.com/office/drawing/2014/main" id="{D824393F-838E-F377-1712-D1E6F5ECAB8A}"/>
              </a:ext>
            </a:extLst>
          </p:cNvPr>
          <p:cNvSpPr/>
          <p:nvPr/>
        </p:nvSpPr>
        <p:spPr>
          <a:xfrm>
            <a:off x="1058585" y="3039631"/>
            <a:ext cx="2132290" cy="558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algn="ctr"/>
            <a:r>
              <a:rPr lang="en-US" sz="1100" dirty="0">
                <a:solidFill>
                  <a:schemeClr val="bg1"/>
                </a:solidFill>
              </a:rPr>
              <a:t>Target revenue CAGR</a:t>
            </a:r>
          </a:p>
        </p:txBody>
      </p:sp>
      <p:sp>
        <p:nvSpPr>
          <p:cNvPr id="23" name="Rectangle 22">
            <a:extLst>
              <a:ext uri="{FF2B5EF4-FFF2-40B4-BE49-F238E27FC236}">
                <a16:creationId xmlns:a16="http://schemas.microsoft.com/office/drawing/2014/main" id="{BA7596F3-D8C9-C6FD-BA36-3EE2F8A588B3}"/>
              </a:ext>
            </a:extLst>
          </p:cNvPr>
          <p:cNvSpPr/>
          <p:nvPr/>
        </p:nvSpPr>
        <p:spPr>
          <a:xfrm>
            <a:off x="1058583" y="2059250"/>
            <a:ext cx="2132292" cy="1111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35</a:t>
            </a:r>
            <a:r>
              <a:rPr lang="en-US" sz="3200" dirty="0">
                <a:solidFill>
                  <a:schemeClr val="bg1"/>
                </a:solidFill>
              </a:rPr>
              <a:t>%</a:t>
            </a:r>
            <a:endParaRPr lang="en-US" sz="6000" dirty="0">
              <a:solidFill>
                <a:schemeClr val="bg1"/>
              </a:solidFill>
            </a:endParaRPr>
          </a:p>
        </p:txBody>
      </p:sp>
      <p:sp>
        <p:nvSpPr>
          <p:cNvPr id="5" name="Rectangle 4">
            <a:extLst>
              <a:ext uri="{FF2B5EF4-FFF2-40B4-BE49-F238E27FC236}">
                <a16:creationId xmlns:a16="http://schemas.microsoft.com/office/drawing/2014/main" id="{72939A76-3B96-449D-193A-F3D34B4DB5C2}"/>
              </a:ext>
            </a:extLst>
          </p:cNvPr>
          <p:cNvSpPr/>
          <p:nvPr/>
        </p:nvSpPr>
        <p:spPr>
          <a:xfrm>
            <a:off x="3886856" y="3039631"/>
            <a:ext cx="2132290" cy="558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algn="ctr"/>
            <a:r>
              <a:rPr lang="en-US" sz="1100" dirty="0">
                <a:solidFill>
                  <a:schemeClr val="bg1"/>
                </a:solidFill>
              </a:rPr>
              <a:t>Grow EBITDA margin to c. +45% (currently at c. 40%)</a:t>
            </a:r>
          </a:p>
        </p:txBody>
      </p:sp>
      <p:sp>
        <p:nvSpPr>
          <p:cNvPr id="7" name="Rectangle 6">
            <a:extLst>
              <a:ext uri="{FF2B5EF4-FFF2-40B4-BE49-F238E27FC236}">
                <a16:creationId xmlns:a16="http://schemas.microsoft.com/office/drawing/2014/main" id="{E83B9607-6DF3-719D-8F81-D1D1246522DE}"/>
              </a:ext>
            </a:extLst>
          </p:cNvPr>
          <p:cNvSpPr/>
          <p:nvPr/>
        </p:nvSpPr>
        <p:spPr>
          <a:xfrm>
            <a:off x="6715125" y="3039631"/>
            <a:ext cx="2132290" cy="5585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algn="ctr"/>
            <a:r>
              <a:rPr lang="en-US" sz="1100" dirty="0">
                <a:solidFill>
                  <a:schemeClr val="bg1"/>
                </a:solidFill>
              </a:rPr>
              <a:t>Grow net profit margin to c. +33% (currently at c. 30%)</a:t>
            </a:r>
          </a:p>
        </p:txBody>
      </p:sp>
      <p:sp>
        <p:nvSpPr>
          <p:cNvPr id="11" name="Rectangle 10">
            <a:extLst>
              <a:ext uri="{FF2B5EF4-FFF2-40B4-BE49-F238E27FC236}">
                <a16:creationId xmlns:a16="http://schemas.microsoft.com/office/drawing/2014/main" id="{8A1B3BCD-2FDB-D9A3-AFCB-DA08CEC3DE2F}"/>
              </a:ext>
            </a:extLst>
          </p:cNvPr>
          <p:cNvSpPr/>
          <p:nvPr/>
        </p:nvSpPr>
        <p:spPr>
          <a:xfrm>
            <a:off x="6715123" y="2059250"/>
            <a:ext cx="2132292" cy="1111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a:t>
            </a:r>
            <a:r>
              <a:rPr lang="en-US" sz="6600" b="1" dirty="0">
                <a:solidFill>
                  <a:schemeClr val="bg1"/>
                </a:solidFill>
              </a:rPr>
              <a:t>33</a:t>
            </a:r>
            <a:r>
              <a:rPr lang="en-US" sz="3200" dirty="0">
                <a:solidFill>
                  <a:schemeClr val="bg1"/>
                </a:solidFill>
              </a:rPr>
              <a:t>%</a:t>
            </a:r>
            <a:endParaRPr lang="en-US" sz="6000" dirty="0">
              <a:solidFill>
                <a:schemeClr val="bg1"/>
              </a:solidFill>
            </a:endParaRPr>
          </a:p>
        </p:txBody>
      </p:sp>
      <p:cxnSp>
        <p:nvCxnSpPr>
          <p:cNvPr id="18" name="Straight Connector 17">
            <a:extLst>
              <a:ext uri="{FF2B5EF4-FFF2-40B4-BE49-F238E27FC236}">
                <a16:creationId xmlns:a16="http://schemas.microsoft.com/office/drawing/2014/main" id="{F638C6E8-9525-C5FF-7D3A-0A0E8D905546}"/>
              </a:ext>
            </a:extLst>
          </p:cNvPr>
          <p:cNvCxnSpPr>
            <a:cxnSpLocks/>
          </p:cNvCxnSpPr>
          <p:nvPr/>
        </p:nvCxnSpPr>
        <p:spPr>
          <a:xfrm>
            <a:off x="934104" y="3039631"/>
            <a:ext cx="23812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34433B1-7030-42C5-3D8E-321A58CAAAB0}"/>
              </a:ext>
            </a:extLst>
          </p:cNvPr>
          <p:cNvCxnSpPr>
            <a:cxnSpLocks/>
          </p:cNvCxnSpPr>
          <p:nvPr/>
        </p:nvCxnSpPr>
        <p:spPr>
          <a:xfrm>
            <a:off x="3763029" y="3039631"/>
            <a:ext cx="23812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60391B2-17CA-D429-1BFF-B8431B5B70C6}"/>
              </a:ext>
            </a:extLst>
          </p:cNvPr>
          <p:cNvCxnSpPr>
            <a:cxnSpLocks/>
          </p:cNvCxnSpPr>
          <p:nvPr/>
        </p:nvCxnSpPr>
        <p:spPr>
          <a:xfrm>
            <a:off x="6587468" y="3039631"/>
            <a:ext cx="23812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4B63A77-4E9D-8F34-82BA-9D0D127794A8}"/>
              </a:ext>
            </a:extLst>
          </p:cNvPr>
          <p:cNvSpPr/>
          <p:nvPr/>
        </p:nvSpPr>
        <p:spPr>
          <a:xfrm>
            <a:off x="-3177" y="5641905"/>
            <a:ext cx="9909178" cy="8031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rtlCol="0" anchor="ctr" anchorCtr="0"/>
          <a:lstStyle/>
          <a:p>
            <a:pPr algn="ctr"/>
            <a:r>
              <a:rPr lang="en-US" sz="1400" b="1" dirty="0">
                <a:solidFill>
                  <a:schemeClr val="bg1"/>
                </a:solidFill>
              </a:rPr>
              <a:t>The Group’s strategic pillars are fueled by an underlying investment strategy that is tailored towards injecting capital into key areas that will deliver on the Group’s ambitious growth targets</a:t>
            </a:r>
          </a:p>
        </p:txBody>
      </p:sp>
      <p:sp>
        <p:nvSpPr>
          <p:cNvPr id="44" name="Isosceles Triangle 43">
            <a:extLst>
              <a:ext uri="{FF2B5EF4-FFF2-40B4-BE49-F238E27FC236}">
                <a16:creationId xmlns:a16="http://schemas.microsoft.com/office/drawing/2014/main" id="{9E0C9D47-5BBA-0B82-42EC-83E4996A091A}"/>
              </a:ext>
            </a:extLst>
          </p:cNvPr>
          <p:cNvSpPr/>
          <p:nvPr/>
        </p:nvSpPr>
        <p:spPr>
          <a:xfrm rot="10800000">
            <a:off x="1318785" y="5641906"/>
            <a:ext cx="459110" cy="121444"/>
          </a:xfrm>
          <a:prstGeom prst="triangle">
            <a:avLst/>
          </a:prstGeom>
          <a:solidFill>
            <a:schemeClr val="bg1"/>
          </a:solidFill>
          <a:ln>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57A735B4-45A5-409E-310B-D2327E550633}"/>
              </a:ext>
            </a:extLst>
          </p:cNvPr>
          <p:cNvSpPr/>
          <p:nvPr/>
        </p:nvSpPr>
        <p:spPr>
          <a:xfrm rot="10800000">
            <a:off x="3020321" y="5641906"/>
            <a:ext cx="459110" cy="121444"/>
          </a:xfrm>
          <a:prstGeom prst="triangle">
            <a:avLst/>
          </a:prstGeom>
          <a:solidFill>
            <a:schemeClr val="bg1"/>
          </a:solidFill>
          <a:ln>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040C8157-B57E-6CF4-5B85-23B950C74EDB}"/>
              </a:ext>
            </a:extLst>
          </p:cNvPr>
          <p:cNvSpPr/>
          <p:nvPr/>
        </p:nvSpPr>
        <p:spPr>
          <a:xfrm rot="10800000">
            <a:off x="4723445" y="5641905"/>
            <a:ext cx="459110" cy="121446"/>
          </a:xfrm>
          <a:prstGeom prst="triangle">
            <a:avLst/>
          </a:prstGeom>
          <a:solidFill>
            <a:schemeClr val="bg1"/>
          </a:solidFill>
          <a:ln>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Isosceles Triangle 46">
            <a:extLst>
              <a:ext uri="{FF2B5EF4-FFF2-40B4-BE49-F238E27FC236}">
                <a16:creationId xmlns:a16="http://schemas.microsoft.com/office/drawing/2014/main" id="{C45BA585-88E6-3CEE-30CE-E15A633059F0}"/>
              </a:ext>
            </a:extLst>
          </p:cNvPr>
          <p:cNvSpPr/>
          <p:nvPr/>
        </p:nvSpPr>
        <p:spPr>
          <a:xfrm rot="10800000">
            <a:off x="6423393" y="5641905"/>
            <a:ext cx="459110" cy="121446"/>
          </a:xfrm>
          <a:prstGeom prst="triangle">
            <a:avLst/>
          </a:prstGeom>
          <a:solidFill>
            <a:schemeClr val="bg1"/>
          </a:solidFill>
          <a:ln>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Isosceles Triangle 47">
            <a:extLst>
              <a:ext uri="{FF2B5EF4-FFF2-40B4-BE49-F238E27FC236}">
                <a16:creationId xmlns:a16="http://schemas.microsoft.com/office/drawing/2014/main" id="{8B45C187-042E-6707-A20B-EA371586F876}"/>
              </a:ext>
            </a:extLst>
          </p:cNvPr>
          <p:cNvSpPr/>
          <p:nvPr/>
        </p:nvSpPr>
        <p:spPr>
          <a:xfrm rot="10800000">
            <a:off x="8124927" y="5641905"/>
            <a:ext cx="459110" cy="121446"/>
          </a:xfrm>
          <a:prstGeom prst="triangle">
            <a:avLst/>
          </a:prstGeom>
          <a:solidFill>
            <a:schemeClr val="bg1"/>
          </a:solidFill>
          <a:ln>
            <a:noFill/>
          </a:ln>
          <a:effectLst>
            <a:outerShdw blurRad="508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E67CD35-1739-A7A3-56F9-689262519B5B}"/>
              </a:ext>
            </a:extLst>
          </p:cNvPr>
          <p:cNvSpPr/>
          <p:nvPr/>
        </p:nvSpPr>
        <p:spPr>
          <a:xfrm>
            <a:off x="3971829" y="2059249"/>
            <a:ext cx="2132292" cy="1111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a:t>
            </a:r>
            <a:r>
              <a:rPr lang="en-US" sz="6600" b="1" dirty="0">
                <a:solidFill>
                  <a:schemeClr val="bg1"/>
                </a:solidFill>
              </a:rPr>
              <a:t>45</a:t>
            </a:r>
            <a:r>
              <a:rPr lang="en-US" sz="3200" dirty="0">
                <a:solidFill>
                  <a:schemeClr val="bg1"/>
                </a:solidFill>
              </a:rPr>
              <a:t>%</a:t>
            </a:r>
            <a:endParaRPr lang="en-US" sz="6000" dirty="0">
              <a:solidFill>
                <a:schemeClr val="bg1"/>
              </a:solidFill>
            </a:endParaRPr>
          </a:p>
        </p:txBody>
      </p:sp>
      <p:sp>
        <p:nvSpPr>
          <p:cNvPr id="15" name="Freeform 5">
            <a:extLst>
              <a:ext uri="{FF2B5EF4-FFF2-40B4-BE49-F238E27FC236}">
                <a16:creationId xmlns:a16="http://schemas.microsoft.com/office/drawing/2014/main" id="{972E3388-812A-E551-31EF-68F4570AA010}"/>
              </a:ext>
            </a:extLst>
          </p:cNvPr>
          <p:cNvSpPr>
            <a:spLocks noEditPoints="1"/>
          </p:cNvSpPr>
          <p:nvPr/>
        </p:nvSpPr>
        <p:spPr bwMode="auto">
          <a:xfrm>
            <a:off x="4713778" y="4503180"/>
            <a:ext cx="497420" cy="455582"/>
          </a:xfrm>
          <a:custGeom>
            <a:avLst/>
            <a:gdLst>
              <a:gd name="T0" fmla="*/ 580 w 580"/>
              <a:gd name="T1" fmla="*/ 533 h 533"/>
              <a:gd name="T2" fmla="*/ 0 w 580"/>
              <a:gd name="T3" fmla="*/ 513 h 533"/>
              <a:gd name="T4" fmla="*/ 20 w 580"/>
              <a:gd name="T5" fmla="*/ 493 h 533"/>
              <a:gd name="T6" fmla="*/ 37 w 580"/>
              <a:gd name="T7" fmla="*/ 491 h 533"/>
              <a:gd name="T8" fmla="*/ 37 w 580"/>
              <a:gd name="T9" fmla="*/ 472 h 533"/>
              <a:gd name="T10" fmla="*/ 57 w 580"/>
              <a:gd name="T11" fmla="*/ 452 h 533"/>
              <a:gd name="T12" fmla="*/ 74 w 580"/>
              <a:gd name="T13" fmla="*/ 301 h 533"/>
              <a:gd name="T14" fmla="*/ 44 w 580"/>
              <a:gd name="T15" fmla="*/ 294 h 533"/>
              <a:gd name="T16" fmla="*/ 44 w 580"/>
              <a:gd name="T17" fmla="*/ 261 h 533"/>
              <a:gd name="T18" fmla="*/ 520 w 580"/>
              <a:gd name="T19" fmla="*/ 254 h 533"/>
              <a:gd name="T20" fmla="*/ 541 w 580"/>
              <a:gd name="T21" fmla="*/ 289 h 533"/>
              <a:gd name="T22" fmla="*/ 508 w 580"/>
              <a:gd name="T23" fmla="*/ 301 h 533"/>
              <a:gd name="T24" fmla="*/ 523 w 580"/>
              <a:gd name="T25" fmla="*/ 452 h 533"/>
              <a:gd name="T26" fmla="*/ 543 w 580"/>
              <a:gd name="T27" fmla="*/ 472 h 533"/>
              <a:gd name="T28" fmla="*/ 543 w 580"/>
              <a:gd name="T29" fmla="*/ 493 h 533"/>
              <a:gd name="T30" fmla="*/ 575 w 580"/>
              <a:gd name="T31" fmla="*/ 499 h 533"/>
              <a:gd name="T32" fmla="*/ 508 w 580"/>
              <a:gd name="T33" fmla="*/ 218 h 533"/>
              <a:gd name="T34" fmla="*/ 400 w 580"/>
              <a:gd name="T35" fmla="*/ 29 h 533"/>
              <a:gd name="T36" fmla="*/ 182 w 580"/>
              <a:gd name="T37" fmla="*/ 29 h 533"/>
              <a:gd name="T38" fmla="*/ 74 w 580"/>
              <a:gd name="T39" fmla="*/ 218 h 533"/>
              <a:gd name="T40" fmla="*/ 123 w 580"/>
              <a:gd name="T41" fmla="*/ 452 h 533"/>
              <a:gd name="T42" fmla="*/ 170 w 580"/>
              <a:gd name="T43" fmla="*/ 324 h 533"/>
              <a:gd name="T44" fmla="*/ 135 w 580"/>
              <a:gd name="T45" fmla="*/ 304 h 533"/>
              <a:gd name="T46" fmla="*/ 123 w 580"/>
              <a:gd name="T47" fmla="*/ 452 h 533"/>
              <a:gd name="T48" fmla="*/ 219 w 580"/>
              <a:gd name="T49" fmla="*/ 452 h 533"/>
              <a:gd name="T50" fmla="*/ 266 w 580"/>
              <a:gd name="T51" fmla="*/ 324 h 533"/>
              <a:gd name="T52" fmla="*/ 231 w 580"/>
              <a:gd name="T53" fmla="*/ 304 h 533"/>
              <a:gd name="T54" fmla="*/ 315 w 580"/>
              <a:gd name="T55" fmla="*/ 325 h 533"/>
              <a:gd name="T56" fmla="*/ 362 w 580"/>
              <a:gd name="T57" fmla="*/ 452 h 533"/>
              <a:gd name="T58" fmla="*/ 355 w 580"/>
              <a:gd name="T59" fmla="*/ 308 h 533"/>
              <a:gd name="T60" fmla="*/ 322 w 580"/>
              <a:gd name="T61" fmla="*/ 308 h 533"/>
              <a:gd name="T62" fmla="*/ 412 w 580"/>
              <a:gd name="T63" fmla="*/ 325 h 533"/>
              <a:gd name="T64" fmla="*/ 458 w 580"/>
              <a:gd name="T65" fmla="*/ 452 h 533"/>
              <a:gd name="T66" fmla="*/ 451 w 580"/>
              <a:gd name="T67" fmla="*/ 309 h 533"/>
              <a:gd name="T68" fmla="*/ 418 w 580"/>
              <a:gd name="T69" fmla="*/ 309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0" h="533">
                <a:moveTo>
                  <a:pt x="580" y="513"/>
                </a:moveTo>
                <a:cubicBezTo>
                  <a:pt x="580" y="533"/>
                  <a:pt x="580" y="533"/>
                  <a:pt x="580" y="533"/>
                </a:cubicBezTo>
                <a:cubicBezTo>
                  <a:pt x="0" y="533"/>
                  <a:pt x="0" y="533"/>
                  <a:pt x="0" y="533"/>
                </a:cubicBezTo>
                <a:cubicBezTo>
                  <a:pt x="0" y="513"/>
                  <a:pt x="0" y="513"/>
                  <a:pt x="0" y="513"/>
                </a:cubicBezTo>
                <a:cubicBezTo>
                  <a:pt x="0" y="508"/>
                  <a:pt x="2" y="503"/>
                  <a:pt x="5" y="499"/>
                </a:cubicBezTo>
                <a:cubicBezTo>
                  <a:pt x="9" y="495"/>
                  <a:pt x="14" y="493"/>
                  <a:pt x="20" y="493"/>
                </a:cubicBezTo>
                <a:cubicBezTo>
                  <a:pt x="37" y="493"/>
                  <a:pt x="37" y="493"/>
                  <a:pt x="37" y="493"/>
                </a:cubicBezTo>
                <a:cubicBezTo>
                  <a:pt x="37" y="492"/>
                  <a:pt x="37" y="492"/>
                  <a:pt x="37" y="491"/>
                </a:cubicBezTo>
                <a:cubicBezTo>
                  <a:pt x="37" y="472"/>
                  <a:pt x="37" y="472"/>
                  <a:pt x="37" y="472"/>
                </a:cubicBezTo>
                <a:cubicBezTo>
                  <a:pt x="37" y="472"/>
                  <a:pt x="37" y="472"/>
                  <a:pt x="37" y="472"/>
                </a:cubicBezTo>
                <a:cubicBezTo>
                  <a:pt x="37" y="467"/>
                  <a:pt x="39" y="462"/>
                  <a:pt x="43" y="458"/>
                </a:cubicBezTo>
                <a:cubicBezTo>
                  <a:pt x="46" y="455"/>
                  <a:pt x="51" y="453"/>
                  <a:pt x="57" y="452"/>
                </a:cubicBezTo>
                <a:cubicBezTo>
                  <a:pt x="74" y="452"/>
                  <a:pt x="74" y="452"/>
                  <a:pt x="74" y="452"/>
                </a:cubicBezTo>
                <a:cubicBezTo>
                  <a:pt x="74" y="301"/>
                  <a:pt x="74" y="301"/>
                  <a:pt x="74" y="301"/>
                </a:cubicBezTo>
                <a:cubicBezTo>
                  <a:pt x="61" y="301"/>
                  <a:pt x="61" y="301"/>
                  <a:pt x="61" y="301"/>
                </a:cubicBezTo>
                <a:cubicBezTo>
                  <a:pt x="55" y="301"/>
                  <a:pt x="49" y="298"/>
                  <a:pt x="44" y="294"/>
                </a:cubicBezTo>
                <a:cubicBezTo>
                  <a:pt x="40" y="290"/>
                  <a:pt x="38" y="284"/>
                  <a:pt x="38" y="278"/>
                </a:cubicBezTo>
                <a:cubicBezTo>
                  <a:pt x="38" y="271"/>
                  <a:pt x="40" y="266"/>
                  <a:pt x="44" y="261"/>
                </a:cubicBezTo>
                <a:cubicBezTo>
                  <a:pt x="49" y="257"/>
                  <a:pt x="55" y="254"/>
                  <a:pt x="61" y="254"/>
                </a:cubicBezTo>
                <a:cubicBezTo>
                  <a:pt x="520" y="254"/>
                  <a:pt x="520" y="254"/>
                  <a:pt x="520" y="254"/>
                </a:cubicBezTo>
                <a:cubicBezTo>
                  <a:pt x="529" y="254"/>
                  <a:pt x="536" y="259"/>
                  <a:pt x="541" y="266"/>
                </a:cubicBezTo>
                <a:cubicBezTo>
                  <a:pt x="545" y="273"/>
                  <a:pt x="545" y="282"/>
                  <a:pt x="541" y="289"/>
                </a:cubicBezTo>
                <a:cubicBezTo>
                  <a:pt x="536" y="296"/>
                  <a:pt x="529" y="301"/>
                  <a:pt x="520" y="301"/>
                </a:cubicBezTo>
                <a:cubicBezTo>
                  <a:pt x="508" y="301"/>
                  <a:pt x="508" y="301"/>
                  <a:pt x="508" y="301"/>
                </a:cubicBezTo>
                <a:cubicBezTo>
                  <a:pt x="508" y="452"/>
                  <a:pt x="508" y="452"/>
                  <a:pt x="508" y="452"/>
                </a:cubicBezTo>
                <a:cubicBezTo>
                  <a:pt x="523" y="452"/>
                  <a:pt x="523" y="452"/>
                  <a:pt x="523" y="452"/>
                </a:cubicBezTo>
                <a:cubicBezTo>
                  <a:pt x="529" y="453"/>
                  <a:pt x="534" y="455"/>
                  <a:pt x="537" y="458"/>
                </a:cubicBezTo>
                <a:cubicBezTo>
                  <a:pt x="541" y="462"/>
                  <a:pt x="543" y="467"/>
                  <a:pt x="543" y="472"/>
                </a:cubicBezTo>
                <a:cubicBezTo>
                  <a:pt x="543" y="491"/>
                  <a:pt x="543" y="491"/>
                  <a:pt x="543" y="491"/>
                </a:cubicBezTo>
                <a:cubicBezTo>
                  <a:pt x="543" y="492"/>
                  <a:pt x="543" y="492"/>
                  <a:pt x="543" y="493"/>
                </a:cubicBezTo>
                <a:cubicBezTo>
                  <a:pt x="560" y="493"/>
                  <a:pt x="560" y="493"/>
                  <a:pt x="560" y="493"/>
                </a:cubicBezTo>
                <a:cubicBezTo>
                  <a:pt x="566" y="493"/>
                  <a:pt x="571" y="495"/>
                  <a:pt x="575" y="499"/>
                </a:cubicBezTo>
                <a:cubicBezTo>
                  <a:pt x="578" y="503"/>
                  <a:pt x="580" y="508"/>
                  <a:pt x="580" y="513"/>
                </a:cubicBezTo>
                <a:close/>
                <a:moveTo>
                  <a:pt x="508" y="218"/>
                </a:moveTo>
                <a:cubicBezTo>
                  <a:pt x="508" y="179"/>
                  <a:pt x="498" y="142"/>
                  <a:pt x="479" y="109"/>
                </a:cubicBezTo>
                <a:cubicBezTo>
                  <a:pt x="460" y="76"/>
                  <a:pt x="433" y="48"/>
                  <a:pt x="400" y="29"/>
                </a:cubicBezTo>
                <a:cubicBezTo>
                  <a:pt x="367" y="10"/>
                  <a:pt x="329" y="0"/>
                  <a:pt x="291" y="0"/>
                </a:cubicBezTo>
                <a:cubicBezTo>
                  <a:pt x="253" y="0"/>
                  <a:pt x="215" y="10"/>
                  <a:pt x="182" y="29"/>
                </a:cubicBezTo>
                <a:cubicBezTo>
                  <a:pt x="149" y="48"/>
                  <a:pt x="122" y="76"/>
                  <a:pt x="103" y="109"/>
                </a:cubicBezTo>
                <a:cubicBezTo>
                  <a:pt x="84" y="142"/>
                  <a:pt x="74" y="179"/>
                  <a:pt x="74" y="218"/>
                </a:cubicBezTo>
                <a:lnTo>
                  <a:pt x="508" y="218"/>
                </a:lnTo>
                <a:close/>
                <a:moveTo>
                  <a:pt x="123" y="452"/>
                </a:moveTo>
                <a:cubicBezTo>
                  <a:pt x="170" y="452"/>
                  <a:pt x="170" y="452"/>
                  <a:pt x="170" y="452"/>
                </a:cubicBezTo>
                <a:cubicBezTo>
                  <a:pt x="170" y="324"/>
                  <a:pt x="170" y="324"/>
                  <a:pt x="170" y="324"/>
                </a:cubicBezTo>
                <a:cubicBezTo>
                  <a:pt x="170" y="316"/>
                  <a:pt x="165" y="308"/>
                  <a:pt x="158" y="304"/>
                </a:cubicBezTo>
                <a:cubicBezTo>
                  <a:pt x="151" y="300"/>
                  <a:pt x="142" y="300"/>
                  <a:pt x="135" y="304"/>
                </a:cubicBezTo>
                <a:cubicBezTo>
                  <a:pt x="128" y="308"/>
                  <a:pt x="123" y="316"/>
                  <a:pt x="123" y="324"/>
                </a:cubicBezTo>
                <a:lnTo>
                  <a:pt x="123" y="452"/>
                </a:lnTo>
                <a:close/>
                <a:moveTo>
                  <a:pt x="219" y="324"/>
                </a:moveTo>
                <a:cubicBezTo>
                  <a:pt x="219" y="452"/>
                  <a:pt x="219" y="452"/>
                  <a:pt x="219" y="452"/>
                </a:cubicBezTo>
                <a:cubicBezTo>
                  <a:pt x="266" y="452"/>
                  <a:pt x="266" y="452"/>
                  <a:pt x="266" y="452"/>
                </a:cubicBezTo>
                <a:cubicBezTo>
                  <a:pt x="266" y="324"/>
                  <a:pt x="266" y="324"/>
                  <a:pt x="266" y="324"/>
                </a:cubicBezTo>
                <a:cubicBezTo>
                  <a:pt x="266" y="316"/>
                  <a:pt x="261" y="309"/>
                  <a:pt x="254" y="304"/>
                </a:cubicBezTo>
                <a:cubicBezTo>
                  <a:pt x="247" y="300"/>
                  <a:pt x="238" y="300"/>
                  <a:pt x="231" y="304"/>
                </a:cubicBezTo>
                <a:cubicBezTo>
                  <a:pt x="224" y="309"/>
                  <a:pt x="219" y="316"/>
                  <a:pt x="219" y="324"/>
                </a:cubicBezTo>
                <a:close/>
                <a:moveTo>
                  <a:pt x="315" y="325"/>
                </a:moveTo>
                <a:cubicBezTo>
                  <a:pt x="315" y="452"/>
                  <a:pt x="315" y="452"/>
                  <a:pt x="315" y="452"/>
                </a:cubicBezTo>
                <a:cubicBezTo>
                  <a:pt x="362" y="452"/>
                  <a:pt x="362" y="452"/>
                  <a:pt x="362" y="452"/>
                </a:cubicBezTo>
                <a:cubicBezTo>
                  <a:pt x="362" y="325"/>
                  <a:pt x="362" y="325"/>
                  <a:pt x="362" y="325"/>
                </a:cubicBezTo>
                <a:cubicBezTo>
                  <a:pt x="362" y="319"/>
                  <a:pt x="360" y="313"/>
                  <a:pt x="355" y="308"/>
                </a:cubicBezTo>
                <a:cubicBezTo>
                  <a:pt x="351" y="304"/>
                  <a:pt x="345" y="302"/>
                  <a:pt x="339" y="302"/>
                </a:cubicBezTo>
                <a:cubicBezTo>
                  <a:pt x="333" y="302"/>
                  <a:pt x="327" y="304"/>
                  <a:pt x="322" y="308"/>
                </a:cubicBezTo>
                <a:cubicBezTo>
                  <a:pt x="318" y="313"/>
                  <a:pt x="315" y="319"/>
                  <a:pt x="315" y="325"/>
                </a:cubicBezTo>
                <a:close/>
                <a:moveTo>
                  <a:pt x="412" y="325"/>
                </a:moveTo>
                <a:cubicBezTo>
                  <a:pt x="412" y="452"/>
                  <a:pt x="412" y="452"/>
                  <a:pt x="412" y="452"/>
                </a:cubicBezTo>
                <a:cubicBezTo>
                  <a:pt x="458" y="452"/>
                  <a:pt x="458" y="452"/>
                  <a:pt x="458" y="452"/>
                </a:cubicBezTo>
                <a:cubicBezTo>
                  <a:pt x="458" y="325"/>
                  <a:pt x="458" y="325"/>
                  <a:pt x="458" y="325"/>
                </a:cubicBezTo>
                <a:cubicBezTo>
                  <a:pt x="458" y="319"/>
                  <a:pt x="456" y="313"/>
                  <a:pt x="451" y="309"/>
                </a:cubicBezTo>
                <a:cubicBezTo>
                  <a:pt x="447" y="304"/>
                  <a:pt x="441" y="302"/>
                  <a:pt x="435" y="302"/>
                </a:cubicBezTo>
                <a:cubicBezTo>
                  <a:pt x="429" y="302"/>
                  <a:pt x="423" y="304"/>
                  <a:pt x="418" y="309"/>
                </a:cubicBezTo>
                <a:cubicBezTo>
                  <a:pt x="414" y="313"/>
                  <a:pt x="412" y="319"/>
                  <a:pt x="412" y="3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4" name="Group 123">
            <a:extLst>
              <a:ext uri="{FF2B5EF4-FFF2-40B4-BE49-F238E27FC236}">
                <a16:creationId xmlns:a16="http://schemas.microsoft.com/office/drawing/2014/main" id="{DBDB91E8-08B1-A673-E09F-36E1BC1C8AC9}"/>
              </a:ext>
            </a:extLst>
          </p:cNvPr>
          <p:cNvGrpSpPr/>
          <p:nvPr/>
        </p:nvGrpSpPr>
        <p:grpSpPr>
          <a:xfrm>
            <a:off x="3026302" y="4465858"/>
            <a:ext cx="447148" cy="500214"/>
            <a:chOff x="-1414463" y="862013"/>
            <a:chExt cx="722312" cy="808037"/>
          </a:xfrm>
          <a:solidFill>
            <a:schemeClr val="accent1"/>
          </a:solidFill>
        </p:grpSpPr>
        <p:sp>
          <p:nvSpPr>
            <p:cNvPr id="16" name="Oval 6">
              <a:extLst>
                <a:ext uri="{FF2B5EF4-FFF2-40B4-BE49-F238E27FC236}">
                  <a16:creationId xmlns:a16="http://schemas.microsoft.com/office/drawing/2014/main" id="{D0E9AE67-8A9A-92D0-7762-A9EB937DE279}"/>
                </a:ext>
              </a:extLst>
            </p:cNvPr>
            <p:cNvSpPr>
              <a:spLocks noChangeArrowheads="1"/>
            </p:cNvSpPr>
            <p:nvPr/>
          </p:nvSpPr>
          <p:spPr bwMode="auto">
            <a:xfrm>
              <a:off x="-1062038" y="927100"/>
              <a:ext cx="17462"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298B22FD-0245-C09A-AC1F-16379758CFCE}"/>
                </a:ext>
              </a:extLst>
            </p:cNvPr>
            <p:cNvSpPr>
              <a:spLocks noEditPoints="1"/>
            </p:cNvSpPr>
            <p:nvPr/>
          </p:nvSpPr>
          <p:spPr bwMode="auto">
            <a:xfrm>
              <a:off x="-1127125" y="862013"/>
              <a:ext cx="146050" cy="147638"/>
            </a:xfrm>
            <a:custGeom>
              <a:avLst/>
              <a:gdLst>
                <a:gd name="T0" fmla="*/ 50 w 100"/>
                <a:gd name="T1" fmla="*/ 101 h 101"/>
                <a:gd name="T2" fmla="*/ 86 w 100"/>
                <a:gd name="T3" fmla="*/ 86 h 101"/>
                <a:gd name="T4" fmla="*/ 100 w 100"/>
                <a:gd name="T5" fmla="*/ 51 h 101"/>
                <a:gd name="T6" fmla="*/ 86 w 100"/>
                <a:gd name="T7" fmla="*/ 15 h 101"/>
                <a:gd name="T8" fmla="*/ 50 w 100"/>
                <a:gd name="T9" fmla="*/ 0 h 101"/>
                <a:gd name="T10" fmla="*/ 14 w 100"/>
                <a:gd name="T11" fmla="*/ 15 h 101"/>
                <a:gd name="T12" fmla="*/ 0 w 100"/>
                <a:gd name="T13" fmla="*/ 51 h 101"/>
                <a:gd name="T14" fmla="*/ 14 w 100"/>
                <a:gd name="T15" fmla="*/ 86 h 101"/>
                <a:gd name="T16" fmla="*/ 50 w 100"/>
                <a:gd name="T17" fmla="*/ 101 h 101"/>
                <a:gd name="T18" fmla="*/ 50 w 100"/>
                <a:gd name="T19" fmla="*/ 32 h 101"/>
                <a:gd name="T20" fmla="*/ 63 w 100"/>
                <a:gd name="T21" fmla="*/ 37 h 101"/>
                <a:gd name="T22" fmla="*/ 69 w 100"/>
                <a:gd name="T23" fmla="*/ 51 h 101"/>
                <a:gd name="T24" fmla="*/ 63 w 100"/>
                <a:gd name="T25" fmla="*/ 64 h 101"/>
                <a:gd name="T26" fmla="*/ 50 w 100"/>
                <a:gd name="T27" fmla="*/ 70 h 101"/>
                <a:gd name="T28" fmla="*/ 37 w 100"/>
                <a:gd name="T29" fmla="*/ 64 h 101"/>
                <a:gd name="T30" fmla="*/ 31 w 100"/>
                <a:gd name="T31" fmla="*/ 51 h 101"/>
                <a:gd name="T32" fmla="*/ 37 w 100"/>
                <a:gd name="T33" fmla="*/ 37 h 101"/>
                <a:gd name="T34" fmla="*/ 50 w 100"/>
                <a:gd name="T35"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01">
                  <a:moveTo>
                    <a:pt x="50" y="101"/>
                  </a:moveTo>
                  <a:cubicBezTo>
                    <a:pt x="63" y="101"/>
                    <a:pt x="76" y="96"/>
                    <a:pt x="86" y="86"/>
                  </a:cubicBezTo>
                  <a:cubicBezTo>
                    <a:pt x="95" y="77"/>
                    <a:pt x="100" y="64"/>
                    <a:pt x="100" y="51"/>
                  </a:cubicBezTo>
                  <a:cubicBezTo>
                    <a:pt x="100" y="37"/>
                    <a:pt x="95" y="25"/>
                    <a:pt x="86" y="15"/>
                  </a:cubicBezTo>
                  <a:cubicBezTo>
                    <a:pt x="76" y="6"/>
                    <a:pt x="63" y="0"/>
                    <a:pt x="50" y="0"/>
                  </a:cubicBezTo>
                  <a:cubicBezTo>
                    <a:pt x="37" y="0"/>
                    <a:pt x="24" y="6"/>
                    <a:pt x="14" y="15"/>
                  </a:cubicBezTo>
                  <a:cubicBezTo>
                    <a:pt x="5" y="25"/>
                    <a:pt x="0" y="37"/>
                    <a:pt x="0" y="51"/>
                  </a:cubicBezTo>
                  <a:cubicBezTo>
                    <a:pt x="0" y="64"/>
                    <a:pt x="5" y="77"/>
                    <a:pt x="14" y="86"/>
                  </a:cubicBezTo>
                  <a:cubicBezTo>
                    <a:pt x="24" y="96"/>
                    <a:pt x="37" y="101"/>
                    <a:pt x="50" y="101"/>
                  </a:cubicBezTo>
                  <a:close/>
                  <a:moveTo>
                    <a:pt x="50" y="32"/>
                  </a:moveTo>
                  <a:cubicBezTo>
                    <a:pt x="55" y="32"/>
                    <a:pt x="60" y="34"/>
                    <a:pt x="63" y="37"/>
                  </a:cubicBezTo>
                  <a:cubicBezTo>
                    <a:pt x="67" y="41"/>
                    <a:pt x="69" y="46"/>
                    <a:pt x="69" y="51"/>
                  </a:cubicBezTo>
                  <a:cubicBezTo>
                    <a:pt x="69" y="56"/>
                    <a:pt x="67" y="61"/>
                    <a:pt x="63" y="64"/>
                  </a:cubicBezTo>
                  <a:cubicBezTo>
                    <a:pt x="60" y="68"/>
                    <a:pt x="55" y="70"/>
                    <a:pt x="50" y="70"/>
                  </a:cubicBezTo>
                  <a:cubicBezTo>
                    <a:pt x="45" y="70"/>
                    <a:pt x="40" y="68"/>
                    <a:pt x="37" y="64"/>
                  </a:cubicBezTo>
                  <a:cubicBezTo>
                    <a:pt x="33" y="61"/>
                    <a:pt x="31" y="56"/>
                    <a:pt x="31" y="51"/>
                  </a:cubicBezTo>
                  <a:cubicBezTo>
                    <a:pt x="31" y="46"/>
                    <a:pt x="33" y="41"/>
                    <a:pt x="37" y="37"/>
                  </a:cubicBezTo>
                  <a:cubicBezTo>
                    <a:pt x="40" y="34"/>
                    <a:pt x="45" y="32"/>
                    <a:pt x="5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Oval 8">
              <a:extLst>
                <a:ext uri="{FF2B5EF4-FFF2-40B4-BE49-F238E27FC236}">
                  <a16:creationId xmlns:a16="http://schemas.microsoft.com/office/drawing/2014/main" id="{F4F3E3CD-E076-1151-0CD5-326D3C08688C}"/>
                </a:ext>
              </a:extLst>
            </p:cNvPr>
            <p:cNvSpPr>
              <a:spLocks noChangeArrowheads="1"/>
            </p:cNvSpPr>
            <p:nvPr/>
          </p:nvSpPr>
          <p:spPr bwMode="auto">
            <a:xfrm>
              <a:off x="-1350963" y="1092200"/>
              <a:ext cx="1905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C9A6BF5C-2ECD-F1DD-B7E7-4F71BF016B4D}"/>
                </a:ext>
              </a:extLst>
            </p:cNvPr>
            <p:cNvSpPr>
              <a:spLocks noEditPoints="1"/>
            </p:cNvSpPr>
            <p:nvPr/>
          </p:nvSpPr>
          <p:spPr bwMode="auto">
            <a:xfrm>
              <a:off x="-1414463" y="1028700"/>
              <a:ext cx="147637" cy="146050"/>
            </a:xfrm>
            <a:custGeom>
              <a:avLst/>
              <a:gdLst>
                <a:gd name="T0" fmla="*/ 51 w 101"/>
                <a:gd name="T1" fmla="*/ 100 h 100"/>
                <a:gd name="T2" fmla="*/ 86 w 101"/>
                <a:gd name="T3" fmla="*/ 86 h 100"/>
                <a:gd name="T4" fmla="*/ 101 w 101"/>
                <a:gd name="T5" fmla="*/ 50 h 100"/>
                <a:gd name="T6" fmla="*/ 86 w 101"/>
                <a:gd name="T7" fmla="*/ 14 h 100"/>
                <a:gd name="T8" fmla="*/ 51 w 101"/>
                <a:gd name="T9" fmla="*/ 0 h 100"/>
                <a:gd name="T10" fmla="*/ 15 w 101"/>
                <a:gd name="T11" fmla="*/ 14 h 100"/>
                <a:gd name="T12" fmla="*/ 0 w 101"/>
                <a:gd name="T13" fmla="*/ 50 h 100"/>
                <a:gd name="T14" fmla="*/ 15 w 101"/>
                <a:gd name="T15" fmla="*/ 86 h 100"/>
                <a:gd name="T16" fmla="*/ 51 w 101"/>
                <a:gd name="T17" fmla="*/ 100 h 100"/>
                <a:gd name="T18" fmla="*/ 51 w 101"/>
                <a:gd name="T19" fmla="*/ 31 h 100"/>
                <a:gd name="T20" fmla="*/ 64 w 101"/>
                <a:gd name="T21" fmla="*/ 37 h 100"/>
                <a:gd name="T22" fmla="*/ 70 w 101"/>
                <a:gd name="T23" fmla="*/ 50 h 100"/>
                <a:gd name="T24" fmla="*/ 64 w 101"/>
                <a:gd name="T25" fmla="*/ 63 h 100"/>
                <a:gd name="T26" fmla="*/ 51 w 101"/>
                <a:gd name="T27" fmla="*/ 69 h 100"/>
                <a:gd name="T28" fmla="*/ 37 w 101"/>
                <a:gd name="T29" fmla="*/ 63 h 100"/>
                <a:gd name="T30" fmla="*/ 32 w 101"/>
                <a:gd name="T31" fmla="*/ 50 h 100"/>
                <a:gd name="T32" fmla="*/ 37 w 101"/>
                <a:gd name="T33" fmla="*/ 37 h 100"/>
                <a:gd name="T34" fmla="*/ 51 w 101"/>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0">
                  <a:moveTo>
                    <a:pt x="51" y="100"/>
                  </a:moveTo>
                  <a:cubicBezTo>
                    <a:pt x="64" y="100"/>
                    <a:pt x="77" y="95"/>
                    <a:pt x="86" y="86"/>
                  </a:cubicBezTo>
                  <a:cubicBezTo>
                    <a:pt x="96" y="76"/>
                    <a:pt x="101" y="63"/>
                    <a:pt x="101" y="50"/>
                  </a:cubicBezTo>
                  <a:cubicBezTo>
                    <a:pt x="101" y="37"/>
                    <a:pt x="96" y="24"/>
                    <a:pt x="86" y="14"/>
                  </a:cubicBezTo>
                  <a:cubicBezTo>
                    <a:pt x="77" y="5"/>
                    <a:pt x="64" y="0"/>
                    <a:pt x="51" y="0"/>
                  </a:cubicBezTo>
                  <a:cubicBezTo>
                    <a:pt x="37" y="0"/>
                    <a:pt x="25" y="5"/>
                    <a:pt x="15" y="14"/>
                  </a:cubicBezTo>
                  <a:cubicBezTo>
                    <a:pt x="6" y="24"/>
                    <a:pt x="0" y="37"/>
                    <a:pt x="0" y="50"/>
                  </a:cubicBezTo>
                  <a:cubicBezTo>
                    <a:pt x="0" y="63"/>
                    <a:pt x="6" y="76"/>
                    <a:pt x="15" y="86"/>
                  </a:cubicBezTo>
                  <a:cubicBezTo>
                    <a:pt x="25" y="95"/>
                    <a:pt x="37" y="100"/>
                    <a:pt x="51" y="100"/>
                  </a:cubicBezTo>
                  <a:close/>
                  <a:moveTo>
                    <a:pt x="51" y="31"/>
                  </a:moveTo>
                  <a:cubicBezTo>
                    <a:pt x="56" y="31"/>
                    <a:pt x="61" y="33"/>
                    <a:pt x="64" y="37"/>
                  </a:cubicBezTo>
                  <a:cubicBezTo>
                    <a:pt x="68" y="40"/>
                    <a:pt x="70" y="45"/>
                    <a:pt x="70" y="50"/>
                  </a:cubicBezTo>
                  <a:cubicBezTo>
                    <a:pt x="70" y="55"/>
                    <a:pt x="68" y="60"/>
                    <a:pt x="64" y="63"/>
                  </a:cubicBezTo>
                  <a:cubicBezTo>
                    <a:pt x="61" y="67"/>
                    <a:pt x="56" y="69"/>
                    <a:pt x="51" y="69"/>
                  </a:cubicBezTo>
                  <a:cubicBezTo>
                    <a:pt x="46" y="69"/>
                    <a:pt x="41" y="67"/>
                    <a:pt x="37" y="63"/>
                  </a:cubicBezTo>
                  <a:cubicBezTo>
                    <a:pt x="34" y="60"/>
                    <a:pt x="32" y="55"/>
                    <a:pt x="32" y="50"/>
                  </a:cubicBezTo>
                  <a:cubicBezTo>
                    <a:pt x="32" y="45"/>
                    <a:pt x="34" y="40"/>
                    <a:pt x="37" y="37"/>
                  </a:cubicBezTo>
                  <a:cubicBezTo>
                    <a:pt x="41" y="33"/>
                    <a:pt x="46" y="31"/>
                    <a:pt x="5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CB66D0FB-4618-A309-258A-4C33DD087FAC}"/>
                </a:ext>
              </a:extLst>
            </p:cNvPr>
            <p:cNvSpPr>
              <a:spLocks noEditPoints="1"/>
            </p:cNvSpPr>
            <p:nvPr/>
          </p:nvSpPr>
          <p:spPr bwMode="auto">
            <a:xfrm>
              <a:off x="-1414463" y="1358900"/>
              <a:ext cx="147637" cy="146050"/>
            </a:xfrm>
            <a:custGeom>
              <a:avLst/>
              <a:gdLst>
                <a:gd name="T0" fmla="*/ 101 w 101"/>
                <a:gd name="T1" fmla="*/ 51 h 101"/>
                <a:gd name="T2" fmla="*/ 86 w 101"/>
                <a:gd name="T3" fmla="*/ 15 h 101"/>
                <a:gd name="T4" fmla="*/ 51 w 101"/>
                <a:gd name="T5" fmla="*/ 0 h 101"/>
                <a:gd name="T6" fmla="*/ 15 w 101"/>
                <a:gd name="T7" fmla="*/ 15 h 101"/>
                <a:gd name="T8" fmla="*/ 0 w 101"/>
                <a:gd name="T9" fmla="*/ 51 h 101"/>
                <a:gd name="T10" fmla="*/ 15 w 101"/>
                <a:gd name="T11" fmla="*/ 86 h 101"/>
                <a:gd name="T12" fmla="*/ 51 w 101"/>
                <a:gd name="T13" fmla="*/ 101 h 101"/>
                <a:gd name="T14" fmla="*/ 86 w 101"/>
                <a:gd name="T15" fmla="*/ 86 h 101"/>
                <a:gd name="T16" fmla="*/ 101 w 101"/>
                <a:gd name="T17" fmla="*/ 51 h 101"/>
                <a:gd name="T18" fmla="*/ 51 w 101"/>
                <a:gd name="T19" fmla="*/ 70 h 101"/>
                <a:gd name="T20" fmla="*/ 37 w 101"/>
                <a:gd name="T21" fmla="*/ 64 h 101"/>
                <a:gd name="T22" fmla="*/ 32 w 101"/>
                <a:gd name="T23" fmla="*/ 51 h 101"/>
                <a:gd name="T24" fmla="*/ 37 w 101"/>
                <a:gd name="T25" fmla="*/ 37 h 101"/>
                <a:gd name="T26" fmla="*/ 51 w 101"/>
                <a:gd name="T27" fmla="*/ 32 h 101"/>
                <a:gd name="T28" fmla="*/ 64 w 101"/>
                <a:gd name="T29" fmla="*/ 37 h 101"/>
                <a:gd name="T30" fmla="*/ 70 w 101"/>
                <a:gd name="T31" fmla="*/ 51 h 101"/>
                <a:gd name="T32" fmla="*/ 64 w 101"/>
                <a:gd name="T33" fmla="*/ 64 h 101"/>
                <a:gd name="T34" fmla="*/ 51 w 101"/>
                <a:gd name="T35"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1">
                  <a:moveTo>
                    <a:pt x="101" y="51"/>
                  </a:moveTo>
                  <a:cubicBezTo>
                    <a:pt x="101" y="37"/>
                    <a:pt x="96" y="25"/>
                    <a:pt x="86" y="15"/>
                  </a:cubicBezTo>
                  <a:cubicBezTo>
                    <a:pt x="77" y="6"/>
                    <a:pt x="64" y="0"/>
                    <a:pt x="51" y="0"/>
                  </a:cubicBezTo>
                  <a:cubicBezTo>
                    <a:pt x="37" y="0"/>
                    <a:pt x="25" y="6"/>
                    <a:pt x="15" y="15"/>
                  </a:cubicBezTo>
                  <a:cubicBezTo>
                    <a:pt x="6" y="25"/>
                    <a:pt x="0" y="37"/>
                    <a:pt x="0" y="51"/>
                  </a:cubicBezTo>
                  <a:cubicBezTo>
                    <a:pt x="0" y="64"/>
                    <a:pt x="6" y="77"/>
                    <a:pt x="15" y="86"/>
                  </a:cubicBezTo>
                  <a:cubicBezTo>
                    <a:pt x="25" y="96"/>
                    <a:pt x="37" y="101"/>
                    <a:pt x="51" y="101"/>
                  </a:cubicBezTo>
                  <a:cubicBezTo>
                    <a:pt x="64" y="101"/>
                    <a:pt x="77" y="96"/>
                    <a:pt x="86" y="86"/>
                  </a:cubicBezTo>
                  <a:cubicBezTo>
                    <a:pt x="96" y="77"/>
                    <a:pt x="101" y="64"/>
                    <a:pt x="101" y="51"/>
                  </a:cubicBezTo>
                  <a:close/>
                  <a:moveTo>
                    <a:pt x="51" y="70"/>
                  </a:moveTo>
                  <a:cubicBezTo>
                    <a:pt x="46" y="70"/>
                    <a:pt x="41" y="68"/>
                    <a:pt x="37" y="64"/>
                  </a:cubicBezTo>
                  <a:cubicBezTo>
                    <a:pt x="34" y="61"/>
                    <a:pt x="32" y="56"/>
                    <a:pt x="32" y="51"/>
                  </a:cubicBezTo>
                  <a:cubicBezTo>
                    <a:pt x="32" y="46"/>
                    <a:pt x="34" y="41"/>
                    <a:pt x="37" y="37"/>
                  </a:cubicBezTo>
                  <a:cubicBezTo>
                    <a:pt x="41" y="34"/>
                    <a:pt x="46" y="32"/>
                    <a:pt x="51" y="32"/>
                  </a:cubicBezTo>
                  <a:cubicBezTo>
                    <a:pt x="56" y="32"/>
                    <a:pt x="61" y="34"/>
                    <a:pt x="64" y="37"/>
                  </a:cubicBezTo>
                  <a:cubicBezTo>
                    <a:pt x="68" y="41"/>
                    <a:pt x="70" y="46"/>
                    <a:pt x="70" y="51"/>
                  </a:cubicBezTo>
                  <a:cubicBezTo>
                    <a:pt x="70" y="56"/>
                    <a:pt x="68" y="61"/>
                    <a:pt x="64" y="64"/>
                  </a:cubicBezTo>
                  <a:cubicBezTo>
                    <a:pt x="61" y="68"/>
                    <a:pt x="56" y="70"/>
                    <a:pt x="51"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Oval 11">
              <a:extLst>
                <a:ext uri="{FF2B5EF4-FFF2-40B4-BE49-F238E27FC236}">
                  <a16:creationId xmlns:a16="http://schemas.microsoft.com/office/drawing/2014/main" id="{9DF4C6B2-2959-A190-76FE-F871369DBAAC}"/>
                </a:ext>
              </a:extLst>
            </p:cNvPr>
            <p:cNvSpPr>
              <a:spLocks noChangeArrowheads="1"/>
            </p:cNvSpPr>
            <p:nvPr/>
          </p:nvSpPr>
          <p:spPr bwMode="auto">
            <a:xfrm>
              <a:off x="-1350963" y="1422400"/>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a:extLst>
                <a:ext uri="{FF2B5EF4-FFF2-40B4-BE49-F238E27FC236}">
                  <a16:creationId xmlns:a16="http://schemas.microsoft.com/office/drawing/2014/main" id="{660C5176-C18D-AB5B-53FF-699F831B7D31}"/>
                </a:ext>
              </a:extLst>
            </p:cNvPr>
            <p:cNvSpPr>
              <a:spLocks noEditPoints="1"/>
            </p:cNvSpPr>
            <p:nvPr/>
          </p:nvSpPr>
          <p:spPr bwMode="auto">
            <a:xfrm>
              <a:off x="-1127125" y="1524000"/>
              <a:ext cx="146050" cy="146050"/>
            </a:xfrm>
            <a:custGeom>
              <a:avLst/>
              <a:gdLst>
                <a:gd name="T0" fmla="*/ 50 w 100"/>
                <a:gd name="T1" fmla="*/ 0 h 100"/>
                <a:gd name="T2" fmla="*/ 14 w 100"/>
                <a:gd name="T3" fmla="*/ 14 h 100"/>
                <a:gd name="T4" fmla="*/ 0 w 100"/>
                <a:gd name="T5" fmla="*/ 50 h 100"/>
                <a:gd name="T6" fmla="*/ 14 w 100"/>
                <a:gd name="T7" fmla="*/ 86 h 100"/>
                <a:gd name="T8" fmla="*/ 50 w 100"/>
                <a:gd name="T9" fmla="*/ 100 h 100"/>
                <a:gd name="T10" fmla="*/ 86 w 100"/>
                <a:gd name="T11" fmla="*/ 86 h 100"/>
                <a:gd name="T12" fmla="*/ 100 w 100"/>
                <a:gd name="T13" fmla="*/ 50 h 100"/>
                <a:gd name="T14" fmla="*/ 86 w 100"/>
                <a:gd name="T15" fmla="*/ 14 h 100"/>
                <a:gd name="T16" fmla="*/ 50 w 100"/>
                <a:gd name="T17" fmla="*/ 0 h 100"/>
                <a:gd name="T18" fmla="*/ 50 w 100"/>
                <a:gd name="T19" fmla="*/ 69 h 100"/>
                <a:gd name="T20" fmla="*/ 37 w 100"/>
                <a:gd name="T21" fmla="*/ 63 h 100"/>
                <a:gd name="T22" fmla="*/ 31 w 100"/>
                <a:gd name="T23" fmla="*/ 50 h 100"/>
                <a:gd name="T24" fmla="*/ 37 w 100"/>
                <a:gd name="T25" fmla="*/ 37 h 100"/>
                <a:gd name="T26" fmla="*/ 50 w 100"/>
                <a:gd name="T27" fmla="*/ 31 h 100"/>
                <a:gd name="T28" fmla="*/ 63 w 100"/>
                <a:gd name="T29" fmla="*/ 37 h 100"/>
                <a:gd name="T30" fmla="*/ 69 w 100"/>
                <a:gd name="T31" fmla="*/ 50 h 100"/>
                <a:gd name="T32" fmla="*/ 63 w 100"/>
                <a:gd name="T33" fmla="*/ 63 h 100"/>
                <a:gd name="T34" fmla="*/ 50 w 100"/>
                <a:gd name="T35" fmla="*/ 6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00">
                  <a:moveTo>
                    <a:pt x="50" y="0"/>
                  </a:moveTo>
                  <a:cubicBezTo>
                    <a:pt x="37" y="0"/>
                    <a:pt x="24" y="5"/>
                    <a:pt x="14" y="14"/>
                  </a:cubicBezTo>
                  <a:cubicBezTo>
                    <a:pt x="5" y="24"/>
                    <a:pt x="0" y="37"/>
                    <a:pt x="0" y="50"/>
                  </a:cubicBezTo>
                  <a:cubicBezTo>
                    <a:pt x="0" y="63"/>
                    <a:pt x="5" y="76"/>
                    <a:pt x="14" y="86"/>
                  </a:cubicBezTo>
                  <a:cubicBezTo>
                    <a:pt x="24" y="95"/>
                    <a:pt x="37" y="100"/>
                    <a:pt x="50" y="100"/>
                  </a:cubicBezTo>
                  <a:cubicBezTo>
                    <a:pt x="63" y="100"/>
                    <a:pt x="76" y="95"/>
                    <a:pt x="86" y="86"/>
                  </a:cubicBezTo>
                  <a:cubicBezTo>
                    <a:pt x="95" y="76"/>
                    <a:pt x="100" y="63"/>
                    <a:pt x="100" y="50"/>
                  </a:cubicBezTo>
                  <a:cubicBezTo>
                    <a:pt x="100" y="37"/>
                    <a:pt x="95" y="24"/>
                    <a:pt x="86" y="14"/>
                  </a:cubicBezTo>
                  <a:cubicBezTo>
                    <a:pt x="76" y="5"/>
                    <a:pt x="63" y="0"/>
                    <a:pt x="50" y="0"/>
                  </a:cubicBezTo>
                  <a:close/>
                  <a:moveTo>
                    <a:pt x="50" y="69"/>
                  </a:moveTo>
                  <a:cubicBezTo>
                    <a:pt x="45" y="69"/>
                    <a:pt x="40" y="67"/>
                    <a:pt x="37" y="63"/>
                  </a:cubicBezTo>
                  <a:cubicBezTo>
                    <a:pt x="33" y="60"/>
                    <a:pt x="31" y="55"/>
                    <a:pt x="31" y="50"/>
                  </a:cubicBezTo>
                  <a:cubicBezTo>
                    <a:pt x="31" y="45"/>
                    <a:pt x="33" y="40"/>
                    <a:pt x="37" y="37"/>
                  </a:cubicBezTo>
                  <a:cubicBezTo>
                    <a:pt x="40" y="33"/>
                    <a:pt x="45" y="31"/>
                    <a:pt x="50" y="31"/>
                  </a:cubicBezTo>
                  <a:cubicBezTo>
                    <a:pt x="55" y="31"/>
                    <a:pt x="60" y="33"/>
                    <a:pt x="63" y="37"/>
                  </a:cubicBezTo>
                  <a:cubicBezTo>
                    <a:pt x="67" y="40"/>
                    <a:pt x="69" y="45"/>
                    <a:pt x="69" y="50"/>
                  </a:cubicBezTo>
                  <a:cubicBezTo>
                    <a:pt x="69" y="55"/>
                    <a:pt x="67" y="60"/>
                    <a:pt x="63" y="63"/>
                  </a:cubicBezTo>
                  <a:cubicBezTo>
                    <a:pt x="60" y="67"/>
                    <a:pt x="55" y="69"/>
                    <a:pt x="50"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13">
              <a:extLst>
                <a:ext uri="{FF2B5EF4-FFF2-40B4-BE49-F238E27FC236}">
                  <a16:creationId xmlns:a16="http://schemas.microsoft.com/office/drawing/2014/main" id="{73DE85C2-56F0-3CA1-7D75-267BBD01213A}"/>
                </a:ext>
              </a:extLst>
            </p:cNvPr>
            <p:cNvSpPr>
              <a:spLocks noChangeArrowheads="1"/>
            </p:cNvSpPr>
            <p:nvPr/>
          </p:nvSpPr>
          <p:spPr bwMode="auto">
            <a:xfrm>
              <a:off x="-1062038" y="1589088"/>
              <a:ext cx="17462"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a:extLst>
                <a:ext uri="{FF2B5EF4-FFF2-40B4-BE49-F238E27FC236}">
                  <a16:creationId xmlns:a16="http://schemas.microsoft.com/office/drawing/2014/main" id="{4A47FDDB-9FFF-66C0-B3C3-4E50A06C23E6}"/>
                </a:ext>
              </a:extLst>
            </p:cNvPr>
            <p:cNvSpPr>
              <a:spLocks noEditPoints="1"/>
            </p:cNvSpPr>
            <p:nvPr/>
          </p:nvSpPr>
          <p:spPr bwMode="auto">
            <a:xfrm>
              <a:off x="-839788" y="1358900"/>
              <a:ext cx="147637" cy="146050"/>
            </a:xfrm>
            <a:custGeom>
              <a:avLst/>
              <a:gdLst>
                <a:gd name="T0" fmla="*/ 50 w 101"/>
                <a:gd name="T1" fmla="*/ 0 h 101"/>
                <a:gd name="T2" fmla="*/ 15 w 101"/>
                <a:gd name="T3" fmla="*/ 15 h 101"/>
                <a:gd name="T4" fmla="*/ 0 w 101"/>
                <a:gd name="T5" fmla="*/ 51 h 101"/>
                <a:gd name="T6" fmla="*/ 15 w 101"/>
                <a:gd name="T7" fmla="*/ 86 h 101"/>
                <a:gd name="T8" fmla="*/ 50 w 101"/>
                <a:gd name="T9" fmla="*/ 101 h 101"/>
                <a:gd name="T10" fmla="*/ 86 w 101"/>
                <a:gd name="T11" fmla="*/ 86 h 101"/>
                <a:gd name="T12" fmla="*/ 101 w 101"/>
                <a:gd name="T13" fmla="*/ 51 h 101"/>
                <a:gd name="T14" fmla="*/ 86 w 101"/>
                <a:gd name="T15" fmla="*/ 15 h 101"/>
                <a:gd name="T16" fmla="*/ 50 w 101"/>
                <a:gd name="T17" fmla="*/ 0 h 101"/>
                <a:gd name="T18" fmla="*/ 50 w 101"/>
                <a:gd name="T19" fmla="*/ 70 h 101"/>
                <a:gd name="T20" fmla="*/ 37 w 101"/>
                <a:gd name="T21" fmla="*/ 64 h 101"/>
                <a:gd name="T22" fmla="*/ 31 w 101"/>
                <a:gd name="T23" fmla="*/ 51 h 101"/>
                <a:gd name="T24" fmla="*/ 37 w 101"/>
                <a:gd name="T25" fmla="*/ 37 h 101"/>
                <a:gd name="T26" fmla="*/ 50 w 101"/>
                <a:gd name="T27" fmla="*/ 32 h 101"/>
                <a:gd name="T28" fmla="*/ 64 w 101"/>
                <a:gd name="T29" fmla="*/ 37 h 101"/>
                <a:gd name="T30" fmla="*/ 69 w 101"/>
                <a:gd name="T31" fmla="*/ 51 h 101"/>
                <a:gd name="T32" fmla="*/ 64 w 101"/>
                <a:gd name="T33" fmla="*/ 64 h 101"/>
                <a:gd name="T34" fmla="*/ 50 w 101"/>
                <a:gd name="T35" fmla="*/ 7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1">
                  <a:moveTo>
                    <a:pt x="50" y="0"/>
                  </a:moveTo>
                  <a:cubicBezTo>
                    <a:pt x="37" y="0"/>
                    <a:pt x="24" y="6"/>
                    <a:pt x="15" y="15"/>
                  </a:cubicBezTo>
                  <a:cubicBezTo>
                    <a:pt x="5" y="25"/>
                    <a:pt x="0" y="37"/>
                    <a:pt x="0" y="51"/>
                  </a:cubicBezTo>
                  <a:cubicBezTo>
                    <a:pt x="0" y="64"/>
                    <a:pt x="5" y="77"/>
                    <a:pt x="15" y="86"/>
                  </a:cubicBezTo>
                  <a:cubicBezTo>
                    <a:pt x="24" y="96"/>
                    <a:pt x="37" y="101"/>
                    <a:pt x="50" y="101"/>
                  </a:cubicBezTo>
                  <a:cubicBezTo>
                    <a:pt x="64" y="101"/>
                    <a:pt x="77" y="96"/>
                    <a:pt x="86" y="86"/>
                  </a:cubicBezTo>
                  <a:cubicBezTo>
                    <a:pt x="95" y="77"/>
                    <a:pt x="101" y="64"/>
                    <a:pt x="101" y="51"/>
                  </a:cubicBezTo>
                  <a:cubicBezTo>
                    <a:pt x="101" y="37"/>
                    <a:pt x="95" y="25"/>
                    <a:pt x="86" y="15"/>
                  </a:cubicBezTo>
                  <a:cubicBezTo>
                    <a:pt x="77" y="6"/>
                    <a:pt x="64" y="0"/>
                    <a:pt x="50" y="0"/>
                  </a:cubicBezTo>
                  <a:close/>
                  <a:moveTo>
                    <a:pt x="50" y="70"/>
                  </a:moveTo>
                  <a:cubicBezTo>
                    <a:pt x="45" y="70"/>
                    <a:pt x="41" y="68"/>
                    <a:pt x="37" y="64"/>
                  </a:cubicBezTo>
                  <a:cubicBezTo>
                    <a:pt x="33" y="61"/>
                    <a:pt x="31" y="56"/>
                    <a:pt x="31" y="51"/>
                  </a:cubicBezTo>
                  <a:cubicBezTo>
                    <a:pt x="31" y="46"/>
                    <a:pt x="33" y="41"/>
                    <a:pt x="37" y="37"/>
                  </a:cubicBezTo>
                  <a:cubicBezTo>
                    <a:pt x="41" y="34"/>
                    <a:pt x="45" y="32"/>
                    <a:pt x="50" y="32"/>
                  </a:cubicBezTo>
                  <a:cubicBezTo>
                    <a:pt x="55" y="32"/>
                    <a:pt x="60" y="34"/>
                    <a:pt x="64" y="37"/>
                  </a:cubicBezTo>
                  <a:cubicBezTo>
                    <a:pt x="67" y="41"/>
                    <a:pt x="69" y="46"/>
                    <a:pt x="69" y="51"/>
                  </a:cubicBezTo>
                  <a:cubicBezTo>
                    <a:pt x="69" y="56"/>
                    <a:pt x="67" y="61"/>
                    <a:pt x="64" y="64"/>
                  </a:cubicBezTo>
                  <a:cubicBezTo>
                    <a:pt x="60" y="68"/>
                    <a:pt x="55" y="70"/>
                    <a:pt x="5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15">
              <a:extLst>
                <a:ext uri="{FF2B5EF4-FFF2-40B4-BE49-F238E27FC236}">
                  <a16:creationId xmlns:a16="http://schemas.microsoft.com/office/drawing/2014/main" id="{BDA68249-5C5F-50F7-9893-5DB9D92878B9}"/>
                </a:ext>
              </a:extLst>
            </p:cNvPr>
            <p:cNvSpPr>
              <a:spLocks noChangeArrowheads="1"/>
            </p:cNvSpPr>
            <p:nvPr/>
          </p:nvSpPr>
          <p:spPr bwMode="auto">
            <a:xfrm>
              <a:off x="-774700" y="1422400"/>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16">
              <a:extLst>
                <a:ext uri="{FF2B5EF4-FFF2-40B4-BE49-F238E27FC236}">
                  <a16:creationId xmlns:a16="http://schemas.microsoft.com/office/drawing/2014/main" id="{1D62633F-255D-00F8-F7A3-8A7A1AD51976}"/>
                </a:ext>
              </a:extLst>
            </p:cNvPr>
            <p:cNvSpPr>
              <a:spLocks noChangeArrowheads="1"/>
            </p:cNvSpPr>
            <p:nvPr/>
          </p:nvSpPr>
          <p:spPr bwMode="auto">
            <a:xfrm>
              <a:off x="-774700" y="1092200"/>
              <a:ext cx="1905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7">
              <a:extLst>
                <a:ext uri="{FF2B5EF4-FFF2-40B4-BE49-F238E27FC236}">
                  <a16:creationId xmlns:a16="http://schemas.microsoft.com/office/drawing/2014/main" id="{9BC9E08A-02A2-F709-B0D8-1AD5F8826810}"/>
                </a:ext>
              </a:extLst>
            </p:cNvPr>
            <p:cNvSpPr>
              <a:spLocks noEditPoints="1"/>
            </p:cNvSpPr>
            <p:nvPr/>
          </p:nvSpPr>
          <p:spPr bwMode="auto">
            <a:xfrm>
              <a:off x="-839788" y="1028700"/>
              <a:ext cx="147637" cy="146050"/>
            </a:xfrm>
            <a:custGeom>
              <a:avLst/>
              <a:gdLst>
                <a:gd name="T0" fmla="*/ 0 w 101"/>
                <a:gd name="T1" fmla="*/ 50 h 100"/>
                <a:gd name="T2" fmla="*/ 15 w 101"/>
                <a:gd name="T3" fmla="*/ 86 h 100"/>
                <a:gd name="T4" fmla="*/ 50 w 101"/>
                <a:gd name="T5" fmla="*/ 100 h 100"/>
                <a:gd name="T6" fmla="*/ 86 w 101"/>
                <a:gd name="T7" fmla="*/ 86 h 100"/>
                <a:gd name="T8" fmla="*/ 101 w 101"/>
                <a:gd name="T9" fmla="*/ 50 h 100"/>
                <a:gd name="T10" fmla="*/ 86 w 101"/>
                <a:gd name="T11" fmla="*/ 14 h 100"/>
                <a:gd name="T12" fmla="*/ 50 w 101"/>
                <a:gd name="T13" fmla="*/ 0 h 100"/>
                <a:gd name="T14" fmla="*/ 15 w 101"/>
                <a:gd name="T15" fmla="*/ 14 h 100"/>
                <a:gd name="T16" fmla="*/ 0 w 101"/>
                <a:gd name="T17" fmla="*/ 50 h 100"/>
                <a:gd name="T18" fmla="*/ 50 w 101"/>
                <a:gd name="T19" fmla="*/ 31 h 100"/>
                <a:gd name="T20" fmla="*/ 64 w 101"/>
                <a:gd name="T21" fmla="*/ 37 h 100"/>
                <a:gd name="T22" fmla="*/ 69 w 101"/>
                <a:gd name="T23" fmla="*/ 50 h 100"/>
                <a:gd name="T24" fmla="*/ 64 w 101"/>
                <a:gd name="T25" fmla="*/ 63 h 100"/>
                <a:gd name="T26" fmla="*/ 50 w 101"/>
                <a:gd name="T27" fmla="*/ 69 h 100"/>
                <a:gd name="T28" fmla="*/ 37 w 101"/>
                <a:gd name="T29" fmla="*/ 63 h 100"/>
                <a:gd name="T30" fmla="*/ 31 w 101"/>
                <a:gd name="T31" fmla="*/ 50 h 100"/>
                <a:gd name="T32" fmla="*/ 37 w 101"/>
                <a:gd name="T33" fmla="*/ 37 h 100"/>
                <a:gd name="T34" fmla="*/ 50 w 101"/>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0">
                  <a:moveTo>
                    <a:pt x="0" y="50"/>
                  </a:moveTo>
                  <a:cubicBezTo>
                    <a:pt x="0" y="63"/>
                    <a:pt x="5" y="76"/>
                    <a:pt x="15" y="86"/>
                  </a:cubicBezTo>
                  <a:cubicBezTo>
                    <a:pt x="24" y="95"/>
                    <a:pt x="37" y="100"/>
                    <a:pt x="50" y="100"/>
                  </a:cubicBezTo>
                  <a:cubicBezTo>
                    <a:pt x="64" y="100"/>
                    <a:pt x="76" y="95"/>
                    <a:pt x="86" y="86"/>
                  </a:cubicBezTo>
                  <a:cubicBezTo>
                    <a:pt x="95" y="76"/>
                    <a:pt x="101" y="63"/>
                    <a:pt x="101" y="50"/>
                  </a:cubicBezTo>
                  <a:cubicBezTo>
                    <a:pt x="101" y="37"/>
                    <a:pt x="95" y="24"/>
                    <a:pt x="86" y="14"/>
                  </a:cubicBezTo>
                  <a:cubicBezTo>
                    <a:pt x="77" y="5"/>
                    <a:pt x="64" y="0"/>
                    <a:pt x="50" y="0"/>
                  </a:cubicBezTo>
                  <a:cubicBezTo>
                    <a:pt x="37" y="0"/>
                    <a:pt x="24" y="5"/>
                    <a:pt x="15" y="14"/>
                  </a:cubicBezTo>
                  <a:cubicBezTo>
                    <a:pt x="5" y="24"/>
                    <a:pt x="0" y="37"/>
                    <a:pt x="0" y="50"/>
                  </a:cubicBezTo>
                  <a:close/>
                  <a:moveTo>
                    <a:pt x="50" y="31"/>
                  </a:moveTo>
                  <a:cubicBezTo>
                    <a:pt x="55" y="31"/>
                    <a:pt x="60" y="33"/>
                    <a:pt x="64" y="37"/>
                  </a:cubicBezTo>
                  <a:cubicBezTo>
                    <a:pt x="67" y="40"/>
                    <a:pt x="69" y="45"/>
                    <a:pt x="69" y="50"/>
                  </a:cubicBezTo>
                  <a:cubicBezTo>
                    <a:pt x="69" y="55"/>
                    <a:pt x="67" y="60"/>
                    <a:pt x="64" y="63"/>
                  </a:cubicBezTo>
                  <a:cubicBezTo>
                    <a:pt x="60" y="67"/>
                    <a:pt x="55" y="69"/>
                    <a:pt x="50" y="69"/>
                  </a:cubicBezTo>
                  <a:cubicBezTo>
                    <a:pt x="45" y="69"/>
                    <a:pt x="41" y="67"/>
                    <a:pt x="37" y="63"/>
                  </a:cubicBezTo>
                  <a:cubicBezTo>
                    <a:pt x="33" y="60"/>
                    <a:pt x="31" y="55"/>
                    <a:pt x="31" y="50"/>
                  </a:cubicBezTo>
                  <a:cubicBezTo>
                    <a:pt x="31" y="45"/>
                    <a:pt x="33" y="40"/>
                    <a:pt x="37" y="37"/>
                  </a:cubicBezTo>
                  <a:cubicBezTo>
                    <a:pt x="41" y="33"/>
                    <a:pt x="45" y="31"/>
                    <a:pt x="50"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Oval 18">
              <a:extLst>
                <a:ext uri="{FF2B5EF4-FFF2-40B4-BE49-F238E27FC236}">
                  <a16:creationId xmlns:a16="http://schemas.microsoft.com/office/drawing/2014/main" id="{8D9510F7-F7B0-5E47-FC04-30E6A256894B}"/>
                </a:ext>
              </a:extLst>
            </p:cNvPr>
            <p:cNvSpPr>
              <a:spLocks noChangeArrowheads="1"/>
            </p:cNvSpPr>
            <p:nvPr/>
          </p:nvSpPr>
          <p:spPr bwMode="auto">
            <a:xfrm>
              <a:off x="-1117600" y="1201738"/>
              <a:ext cx="128587" cy="1285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9">
              <a:extLst>
                <a:ext uri="{FF2B5EF4-FFF2-40B4-BE49-F238E27FC236}">
                  <a16:creationId xmlns:a16="http://schemas.microsoft.com/office/drawing/2014/main" id="{36EB8533-EC1C-D8B9-9D45-901DE81EB17C}"/>
                </a:ext>
              </a:extLst>
            </p:cNvPr>
            <p:cNvSpPr>
              <a:spLocks noEditPoints="1"/>
            </p:cNvSpPr>
            <p:nvPr/>
          </p:nvSpPr>
          <p:spPr bwMode="auto">
            <a:xfrm>
              <a:off x="-1165225" y="1157288"/>
              <a:ext cx="222250" cy="220663"/>
            </a:xfrm>
            <a:custGeom>
              <a:avLst/>
              <a:gdLst>
                <a:gd name="T0" fmla="*/ 76 w 152"/>
                <a:gd name="T1" fmla="*/ 0 h 151"/>
                <a:gd name="T2" fmla="*/ 23 w 152"/>
                <a:gd name="T3" fmla="*/ 22 h 151"/>
                <a:gd name="T4" fmla="*/ 0 w 152"/>
                <a:gd name="T5" fmla="*/ 75 h 151"/>
                <a:gd name="T6" fmla="*/ 23 w 152"/>
                <a:gd name="T7" fmla="*/ 129 h 151"/>
                <a:gd name="T8" fmla="*/ 76 w 152"/>
                <a:gd name="T9" fmla="*/ 151 h 151"/>
                <a:gd name="T10" fmla="*/ 129 w 152"/>
                <a:gd name="T11" fmla="*/ 129 h 151"/>
                <a:gd name="T12" fmla="*/ 152 w 152"/>
                <a:gd name="T13" fmla="*/ 75 h 151"/>
                <a:gd name="T14" fmla="*/ 129 w 152"/>
                <a:gd name="T15" fmla="*/ 22 h 151"/>
                <a:gd name="T16" fmla="*/ 76 w 152"/>
                <a:gd name="T17" fmla="*/ 0 h 151"/>
                <a:gd name="T18" fmla="*/ 76 w 152"/>
                <a:gd name="T19" fmla="*/ 132 h 151"/>
                <a:gd name="T20" fmla="*/ 36 w 152"/>
                <a:gd name="T21" fmla="*/ 115 h 151"/>
                <a:gd name="T22" fmla="*/ 19 w 152"/>
                <a:gd name="T23" fmla="*/ 75 h 151"/>
                <a:gd name="T24" fmla="*/ 36 w 152"/>
                <a:gd name="T25" fmla="*/ 35 h 151"/>
                <a:gd name="T26" fmla="*/ 76 w 152"/>
                <a:gd name="T27" fmla="*/ 19 h 151"/>
                <a:gd name="T28" fmla="*/ 116 w 152"/>
                <a:gd name="T29" fmla="*/ 35 h 151"/>
                <a:gd name="T30" fmla="*/ 133 w 152"/>
                <a:gd name="T31" fmla="*/ 75 h 151"/>
                <a:gd name="T32" fmla="*/ 116 w 152"/>
                <a:gd name="T33" fmla="*/ 115 h 151"/>
                <a:gd name="T34" fmla="*/ 76 w 152"/>
                <a:gd name="T35" fmla="*/ 13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1">
                  <a:moveTo>
                    <a:pt x="76" y="0"/>
                  </a:moveTo>
                  <a:cubicBezTo>
                    <a:pt x="56" y="0"/>
                    <a:pt x="37" y="8"/>
                    <a:pt x="23" y="22"/>
                  </a:cubicBezTo>
                  <a:cubicBezTo>
                    <a:pt x="8" y="36"/>
                    <a:pt x="0" y="55"/>
                    <a:pt x="0" y="75"/>
                  </a:cubicBezTo>
                  <a:cubicBezTo>
                    <a:pt x="0" y="95"/>
                    <a:pt x="8" y="115"/>
                    <a:pt x="23" y="129"/>
                  </a:cubicBezTo>
                  <a:cubicBezTo>
                    <a:pt x="37" y="143"/>
                    <a:pt x="56" y="151"/>
                    <a:pt x="76" y="151"/>
                  </a:cubicBezTo>
                  <a:cubicBezTo>
                    <a:pt x="96" y="151"/>
                    <a:pt x="115" y="143"/>
                    <a:pt x="129" y="129"/>
                  </a:cubicBezTo>
                  <a:cubicBezTo>
                    <a:pt x="144" y="115"/>
                    <a:pt x="152" y="95"/>
                    <a:pt x="152" y="75"/>
                  </a:cubicBezTo>
                  <a:cubicBezTo>
                    <a:pt x="152" y="55"/>
                    <a:pt x="144" y="36"/>
                    <a:pt x="129" y="22"/>
                  </a:cubicBezTo>
                  <a:cubicBezTo>
                    <a:pt x="115" y="8"/>
                    <a:pt x="96" y="0"/>
                    <a:pt x="76" y="0"/>
                  </a:cubicBezTo>
                  <a:close/>
                  <a:moveTo>
                    <a:pt x="76" y="132"/>
                  </a:moveTo>
                  <a:cubicBezTo>
                    <a:pt x="61" y="132"/>
                    <a:pt x="47" y="126"/>
                    <a:pt x="36" y="115"/>
                  </a:cubicBezTo>
                  <a:cubicBezTo>
                    <a:pt x="25" y="105"/>
                    <a:pt x="19" y="90"/>
                    <a:pt x="19" y="75"/>
                  </a:cubicBezTo>
                  <a:cubicBezTo>
                    <a:pt x="19" y="60"/>
                    <a:pt x="25" y="46"/>
                    <a:pt x="36" y="35"/>
                  </a:cubicBezTo>
                  <a:cubicBezTo>
                    <a:pt x="47" y="25"/>
                    <a:pt x="61" y="19"/>
                    <a:pt x="76" y="19"/>
                  </a:cubicBezTo>
                  <a:cubicBezTo>
                    <a:pt x="91" y="19"/>
                    <a:pt x="105" y="25"/>
                    <a:pt x="116" y="35"/>
                  </a:cubicBezTo>
                  <a:cubicBezTo>
                    <a:pt x="127" y="46"/>
                    <a:pt x="133" y="60"/>
                    <a:pt x="133" y="75"/>
                  </a:cubicBezTo>
                  <a:cubicBezTo>
                    <a:pt x="133" y="90"/>
                    <a:pt x="127" y="105"/>
                    <a:pt x="116" y="115"/>
                  </a:cubicBezTo>
                  <a:cubicBezTo>
                    <a:pt x="105" y="126"/>
                    <a:pt x="91" y="132"/>
                    <a:pt x="76"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0">
              <a:extLst>
                <a:ext uri="{FF2B5EF4-FFF2-40B4-BE49-F238E27FC236}">
                  <a16:creationId xmlns:a16="http://schemas.microsoft.com/office/drawing/2014/main" id="{68AC0A91-04C9-0321-32AA-F03B9564A45F}"/>
                </a:ext>
              </a:extLst>
            </p:cNvPr>
            <p:cNvSpPr>
              <a:spLocks/>
            </p:cNvSpPr>
            <p:nvPr/>
          </p:nvSpPr>
          <p:spPr bwMode="auto">
            <a:xfrm>
              <a:off x="-1073150" y="1025525"/>
              <a:ext cx="38100" cy="115888"/>
            </a:xfrm>
            <a:custGeom>
              <a:avLst/>
              <a:gdLst>
                <a:gd name="T0" fmla="*/ 0 w 26"/>
                <a:gd name="T1" fmla="*/ 0 h 79"/>
                <a:gd name="T2" fmla="*/ 0 w 26"/>
                <a:gd name="T3" fmla="*/ 79 h 79"/>
                <a:gd name="T4" fmla="*/ 13 w 26"/>
                <a:gd name="T5" fmla="*/ 77 h 79"/>
                <a:gd name="T6" fmla="*/ 26 w 26"/>
                <a:gd name="T7" fmla="*/ 78 h 79"/>
                <a:gd name="T8" fmla="*/ 26 w 26"/>
                <a:gd name="T9" fmla="*/ 0 h 79"/>
                <a:gd name="T10" fmla="*/ 0 w 26"/>
                <a:gd name="T11" fmla="*/ 0 h 79"/>
              </a:gdLst>
              <a:ahLst/>
              <a:cxnLst>
                <a:cxn ang="0">
                  <a:pos x="T0" y="T1"/>
                </a:cxn>
                <a:cxn ang="0">
                  <a:pos x="T2" y="T3"/>
                </a:cxn>
                <a:cxn ang="0">
                  <a:pos x="T4" y="T5"/>
                </a:cxn>
                <a:cxn ang="0">
                  <a:pos x="T6" y="T7"/>
                </a:cxn>
                <a:cxn ang="0">
                  <a:pos x="T8" y="T9"/>
                </a:cxn>
                <a:cxn ang="0">
                  <a:pos x="T10" y="T11"/>
                </a:cxn>
              </a:cxnLst>
              <a:rect l="0" t="0" r="r" b="b"/>
              <a:pathLst>
                <a:path w="26" h="79">
                  <a:moveTo>
                    <a:pt x="0" y="0"/>
                  </a:moveTo>
                  <a:cubicBezTo>
                    <a:pt x="0" y="79"/>
                    <a:pt x="0" y="79"/>
                    <a:pt x="0" y="79"/>
                  </a:cubicBezTo>
                  <a:cubicBezTo>
                    <a:pt x="5" y="78"/>
                    <a:pt x="9" y="77"/>
                    <a:pt x="13" y="77"/>
                  </a:cubicBezTo>
                  <a:cubicBezTo>
                    <a:pt x="17" y="77"/>
                    <a:pt x="21" y="78"/>
                    <a:pt x="26" y="78"/>
                  </a:cubicBezTo>
                  <a:cubicBezTo>
                    <a:pt x="26" y="0"/>
                    <a:pt x="26" y="0"/>
                    <a:pt x="26" y="0"/>
                  </a:cubicBezTo>
                  <a:cubicBezTo>
                    <a:pt x="17" y="2"/>
                    <a:pt x="9"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1">
              <a:extLst>
                <a:ext uri="{FF2B5EF4-FFF2-40B4-BE49-F238E27FC236}">
                  <a16:creationId xmlns:a16="http://schemas.microsoft.com/office/drawing/2014/main" id="{16044F36-6A08-F3CC-F1F4-649C4CB440D6}"/>
                </a:ext>
              </a:extLst>
            </p:cNvPr>
            <p:cNvSpPr>
              <a:spLocks/>
            </p:cNvSpPr>
            <p:nvPr/>
          </p:nvSpPr>
          <p:spPr bwMode="auto">
            <a:xfrm>
              <a:off x="-1271588" y="1130300"/>
              <a:ext cx="117475" cy="88900"/>
            </a:xfrm>
            <a:custGeom>
              <a:avLst/>
              <a:gdLst>
                <a:gd name="T0" fmla="*/ 12 w 80"/>
                <a:gd name="T1" fmla="*/ 0 h 61"/>
                <a:gd name="T2" fmla="*/ 0 w 80"/>
                <a:gd name="T3" fmla="*/ 22 h 61"/>
                <a:gd name="T4" fmla="*/ 67 w 80"/>
                <a:gd name="T5" fmla="*/ 61 h 61"/>
                <a:gd name="T6" fmla="*/ 80 w 80"/>
                <a:gd name="T7" fmla="*/ 39 h 61"/>
                <a:gd name="T8" fmla="*/ 12 w 80"/>
                <a:gd name="T9" fmla="*/ 0 h 61"/>
              </a:gdLst>
              <a:ahLst/>
              <a:cxnLst>
                <a:cxn ang="0">
                  <a:pos x="T0" y="T1"/>
                </a:cxn>
                <a:cxn ang="0">
                  <a:pos x="T2" y="T3"/>
                </a:cxn>
                <a:cxn ang="0">
                  <a:pos x="T4" y="T5"/>
                </a:cxn>
                <a:cxn ang="0">
                  <a:pos x="T6" y="T7"/>
                </a:cxn>
                <a:cxn ang="0">
                  <a:pos x="T8" y="T9"/>
                </a:cxn>
              </a:cxnLst>
              <a:rect l="0" t="0" r="r" b="b"/>
              <a:pathLst>
                <a:path w="80" h="61">
                  <a:moveTo>
                    <a:pt x="12" y="0"/>
                  </a:moveTo>
                  <a:cubicBezTo>
                    <a:pt x="9" y="8"/>
                    <a:pt x="5" y="15"/>
                    <a:pt x="0" y="22"/>
                  </a:cubicBezTo>
                  <a:cubicBezTo>
                    <a:pt x="67" y="61"/>
                    <a:pt x="67" y="61"/>
                    <a:pt x="67" y="61"/>
                  </a:cubicBezTo>
                  <a:cubicBezTo>
                    <a:pt x="70" y="53"/>
                    <a:pt x="75" y="46"/>
                    <a:pt x="80" y="39"/>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2">
              <a:extLst>
                <a:ext uri="{FF2B5EF4-FFF2-40B4-BE49-F238E27FC236}">
                  <a16:creationId xmlns:a16="http://schemas.microsoft.com/office/drawing/2014/main" id="{B107D7CF-FA8F-17BE-6150-12CE8A252949}"/>
                </a:ext>
              </a:extLst>
            </p:cNvPr>
            <p:cNvSpPr>
              <a:spLocks/>
            </p:cNvSpPr>
            <p:nvPr/>
          </p:nvSpPr>
          <p:spPr bwMode="auto">
            <a:xfrm>
              <a:off x="-1271588" y="1314450"/>
              <a:ext cx="117475" cy="88900"/>
            </a:xfrm>
            <a:custGeom>
              <a:avLst/>
              <a:gdLst>
                <a:gd name="T0" fmla="*/ 12 w 80"/>
                <a:gd name="T1" fmla="*/ 61 h 61"/>
                <a:gd name="T2" fmla="*/ 80 w 80"/>
                <a:gd name="T3" fmla="*/ 22 h 61"/>
                <a:gd name="T4" fmla="*/ 80 w 80"/>
                <a:gd name="T5" fmla="*/ 22 h 61"/>
                <a:gd name="T6" fmla="*/ 67 w 80"/>
                <a:gd name="T7" fmla="*/ 0 h 61"/>
                <a:gd name="T8" fmla="*/ 0 w 80"/>
                <a:gd name="T9" fmla="*/ 39 h 61"/>
                <a:gd name="T10" fmla="*/ 12 w 80"/>
                <a:gd name="T11" fmla="*/ 61 h 61"/>
              </a:gdLst>
              <a:ahLst/>
              <a:cxnLst>
                <a:cxn ang="0">
                  <a:pos x="T0" y="T1"/>
                </a:cxn>
                <a:cxn ang="0">
                  <a:pos x="T2" y="T3"/>
                </a:cxn>
                <a:cxn ang="0">
                  <a:pos x="T4" y="T5"/>
                </a:cxn>
                <a:cxn ang="0">
                  <a:pos x="T6" y="T7"/>
                </a:cxn>
                <a:cxn ang="0">
                  <a:pos x="T8" y="T9"/>
                </a:cxn>
                <a:cxn ang="0">
                  <a:pos x="T10" y="T11"/>
                </a:cxn>
              </a:cxnLst>
              <a:rect l="0" t="0" r="r" b="b"/>
              <a:pathLst>
                <a:path w="80" h="61">
                  <a:moveTo>
                    <a:pt x="12" y="61"/>
                  </a:moveTo>
                  <a:cubicBezTo>
                    <a:pt x="80" y="22"/>
                    <a:pt x="80" y="22"/>
                    <a:pt x="80" y="22"/>
                  </a:cubicBezTo>
                  <a:cubicBezTo>
                    <a:pt x="80" y="22"/>
                    <a:pt x="80" y="22"/>
                    <a:pt x="80" y="22"/>
                  </a:cubicBezTo>
                  <a:cubicBezTo>
                    <a:pt x="75" y="15"/>
                    <a:pt x="70" y="8"/>
                    <a:pt x="67" y="0"/>
                  </a:cubicBezTo>
                  <a:cubicBezTo>
                    <a:pt x="0" y="39"/>
                    <a:pt x="0" y="39"/>
                    <a:pt x="0" y="39"/>
                  </a:cubicBezTo>
                  <a:cubicBezTo>
                    <a:pt x="5" y="45"/>
                    <a:pt x="9" y="53"/>
                    <a:pt x="12"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3">
              <a:extLst>
                <a:ext uri="{FF2B5EF4-FFF2-40B4-BE49-F238E27FC236}">
                  <a16:creationId xmlns:a16="http://schemas.microsoft.com/office/drawing/2014/main" id="{C0B1A35E-7CB3-152B-E0F1-C791CD3DD2A5}"/>
                </a:ext>
              </a:extLst>
            </p:cNvPr>
            <p:cNvSpPr>
              <a:spLocks/>
            </p:cNvSpPr>
            <p:nvPr/>
          </p:nvSpPr>
          <p:spPr bwMode="auto">
            <a:xfrm>
              <a:off x="-1073150" y="1393825"/>
              <a:ext cx="38100" cy="112713"/>
            </a:xfrm>
            <a:custGeom>
              <a:avLst/>
              <a:gdLst>
                <a:gd name="T0" fmla="*/ 26 w 26"/>
                <a:gd name="T1" fmla="*/ 78 h 78"/>
                <a:gd name="T2" fmla="*/ 26 w 26"/>
                <a:gd name="T3" fmla="*/ 0 h 78"/>
                <a:gd name="T4" fmla="*/ 13 w 26"/>
                <a:gd name="T5" fmla="*/ 2 h 78"/>
                <a:gd name="T6" fmla="*/ 0 w 26"/>
                <a:gd name="T7" fmla="*/ 0 h 78"/>
                <a:gd name="T8" fmla="*/ 0 w 26"/>
                <a:gd name="T9" fmla="*/ 78 h 78"/>
                <a:gd name="T10" fmla="*/ 26 w 26"/>
                <a:gd name="T11" fmla="*/ 78 h 78"/>
              </a:gdLst>
              <a:ahLst/>
              <a:cxnLst>
                <a:cxn ang="0">
                  <a:pos x="T0" y="T1"/>
                </a:cxn>
                <a:cxn ang="0">
                  <a:pos x="T2" y="T3"/>
                </a:cxn>
                <a:cxn ang="0">
                  <a:pos x="T4" y="T5"/>
                </a:cxn>
                <a:cxn ang="0">
                  <a:pos x="T6" y="T7"/>
                </a:cxn>
                <a:cxn ang="0">
                  <a:pos x="T8" y="T9"/>
                </a:cxn>
                <a:cxn ang="0">
                  <a:pos x="T10" y="T11"/>
                </a:cxn>
              </a:cxnLst>
              <a:rect l="0" t="0" r="r" b="b"/>
              <a:pathLst>
                <a:path w="26" h="78">
                  <a:moveTo>
                    <a:pt x="26" y="78"/>
                  </a:moveTo>
                  <a:cubicBezTo>
                    <a:pt x="26" y="0"/>
                    <a:pt x="26" y="0"/>
                    <a:pt x="26" y="0"/>
                  </a:cubicBezTo>
                  <a:cubicBezTo>
                    <a:pt x="21" y="1"/>
                    <a:pt x="17" y="1"/>
                    <a:pt x="13" y="2"/>
                  </a:cubicBezTo>
                  <a:cubicBezTo>
                    <a:pt x="9" y="1"/>
                    <a:pt x="5" y="1"/>
                    <a:pt x="0" y="0"/>
                  </a:cubicBezTo>
                  <a:cubicBezTo>
                    <a:pt x="0" y="78"/>
                    <a:pt x="0" y="78"/>
                    <a:pt x="0" y="78"/>
                  </a:cubicBezTo>
                  <a:cubicBezTo>
                    <a:pt x="9" y="77"/>
                    <a:pt x="17" y="77"/>
                    <a:pt x="2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4">
              <a:extLst>
                <a:ext uri="{FF2B5EF4-FFF2-40B4-BE49-F238E27FC236}">
                  <a16:creationId xmlns:a16="http://schemas.microsoft.com/office/drawing/2014/main" id="{BA519571-463E-80DA-ABD0-EBA0A4CEC510}"/>
                </a:ext>
              </a:extLst>
            </p:cNvPr>
            <p:cNvSpPr>
              <a:spLocks/>
            </p:cNvSpPr>
            <p:nvPr/>
          </p:nvSpPr>
          <p:spPr bwMode="auto">
            <a:xfrm>
              <a:off x="-952500" y="1314450"/>
              <a:ext cx="117475" cy="88900"/>
            </a:xfrm>
            <a:custGeom>
              <a:avLst/>
              <a:gdLst>
                <a:gd name="T0" fmla="*/ 68 w 80"/>
                <a:gd name="T1" fmla="*/ 61 h 61"/>
                <a:gd name="T2" fmla="*/ 80 w 80"/>
                <a:gd name="T3" fmla="*/ 39 h 61"/>
                <a:gd name="T4" fmla="*/ 13 w 80"/>
                <a:gd name="T5" fmla="*/ 0 h 61"/>
                <a:gd name="T6" fmla="*/ 13 w 80"/>
                <a:gd name="T7" fmla="*/ 0 h 61"/>
                <a:gd name="T8" fmla="*/ 0 w 80"/>
                <a:gd name="T9" fmla="*/ 22 h 61"/>
                <a:gd name="T10" fmla="*/ 68 w 80"/>
                <a:gd name="T11" fmla="*/ 61 h 61"/>
              </a:gdLst>
              <a:ahLst/>
              <a:cxnLst>
                <a:cxn ang="0">
                  <a:pos x="T0" y="T1"/>
                </a:cxn>
                <a:cxn ang="0">
                  <a:pos x="T2" y="T3"/>
                </a:cxn>
                <a:cxn ang="0">
                  <a:pos x="T4" y="T5"/>
                </a:cxn>
                <a:cxn ang="0">
                  <a:pos x="T6" y="T7"/>
                </a:cxn>
                <a:cxn ang="0">
                  <a:pos x="T8" y="T9"/>
                </a:cxn>
                <a:cxn ang="0">
                  <a:pos x="T10" y="T11"/>
                </a:cxn>
              </a:cxnLst>
              <a:rect l="0" t="0" r="r" b="b"/>
              <a:pathLst>
                <a:path w="80" h="61">
                  <a:moveTo>
                    <a:pt x="68" y="61"/>
                  </a:moveTo>
                  <a:cubicBezTo>
                    <a:pt x="71" y="53"/>
                    <a:pt x="75" y="45"/>
                    <a:pt x="80" y="39"/>
                  </a:cubicBezTo>
                  <a:cubicBezTo>
                    <a:pt x="13" y="0"/>
                    <a:pt x="13" y="0"/>
                    <a:pt x="13" y="0"/>
                  </a:cubicBezTo>
                  <a:cubicBezTo>
                    <a:pt x="13" y="0"/>
                    <a:pt x="13" y="0"/>
                    <a:pt x="13" y="0"/>
                  </a:cubicBezTo>
                  <a:cubicBezTo>
                    <a:pt x="10" y="8"/>
                    <a:pt x="5" y="15"/>
                    <a:pt x="0" y="22"/>
                  </a:cubicBezTo>
                  <a:lnTo>
                    <a:pt x="68"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5">
              <a:extLst>
                <a:ext uri="{FF2B5EF4-FFF2-40B4-BE49-F238E27FC236}">
                  <a16:creationId xmlns:a16="http://schemas.microsoft.com/office/drawing/2014/main" id="{F569138A-5E99-0DCD-7B6F-EF137825ED9A}"/>
                </a:ext>
              </a:extLst>
            </p:cNvPr>
            <p:cNvSpPr>
              <a:spLocks/>
            </p:cNvSpPr>
            <p:nvPr/>
          </p:nvSpPr>
          <p:spPr bwMode="auto">
            <a:xfrm>
              <a:off x="-952500" y="1130300"/>
              <a:ext cx="117475" cy="88900"/>
            </a:xfrm>
            <a:custGeom>
              <a:avLst/>
              <a:gdLst>
                <a:gd name="T0" fmla="*/ 68 w 80"/>
                <a:gd name="T1" fmla="*/ 0 h 61"/>
                <a:gd name="T2" fmla="*/ 0 w 80"/>
                <a:gd name="T3" fmla="*/ 39 h 61"/>
                <a:gd name="T4" fmla="*/ 13 w 80"/>
                <a:gd name="T5" fmla="*/ 61 h 61"/>
                <a:gd name="T6" fmla="*/ 80 w 80"/>
                <a:gd name="T7" fmla="*/ 22 h 61"/>
                <a:gd name="T8" fmla="*/ 68 w 80"/>
                <a:gd name="T9" fmla="*/ 0 h 61"/>
              </a:gdLst>
              <a:ahLst/>
              <a:cxnLst>
                <a:cxn ang="0">
                  <a:pos x="T0" y="T1"/>
                </a:cxn>
                <a:cxn ang="0">
                  <a:pos x="T2" y="T3"/>
                </a:cxn>
                <a:cxn ang="0">
                  <a:pos x="T4" y="T5"/>
                </a:cxn>
                <a:cxn ang="0">
                  <a:pos x="T6" y="T7"/>
                </a:cxn>
                <a:cxn ang="0">
                  <a:pos x="T8" y="T9"/>
                </a:cxn>
              </a:cxnLst>
              <a:rect l="0" t="0" r="r" b="b"/>
              <a:pathLst>
                <a:path w="80" h="61">
                  <a:moveTo>
                    <a:pt x="68" y="0"/>
                  </a:moveTo>
                  <a:cubicBezTo>
                    <a:pt x="0" y="39"/>
                    <a:pt x="0" y="39"/>
                    <a:pt x="0" y="39"/>
                  </a:cubicBezTo>
                  <a:cubicBezTo>
                    <a:pt x="5" y="46"/>
                    <a:pt x="10" y="53"/>
                    <a:pt x="13" y="61"/>
                  </a:cubicBezTo>
                  <a:cubicBezTo>
                    <a:pt x="80" y="22"/>
                    <a:pt x="80" y="22"/>
                    <a:pt x="80" y="22"/>
                  </a:cubicBezTo>
                  <a:cubicBezTo>
                    <a:pt x="75" y="15"/>
                    <a:pt x="71" y="8"/>
                    <a:pt x="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6">
              <a:extLst>
                <a:ext uri="{FF2B5EF4-FFF2-40B4-BE49-F238E27FC236}">
                  <a16:creationId xmlns:a16="http://schemas.microsoft.com/office/drawing/2014/main" id="{9952D844-B9EA-B78E-EBBA-C1F58E570776}"/>
                </a:ext>
              </a:extLst>
            </p:cNvPr>
            <p:cNvSpPr>
              <a:spLocks/>
            </p:cNvSpPr>
            <p:nvPr/>
          </p:nvSpPr>
          <p:spPr bwMode="auto">
            <a:xfrm>
              <a:off x="-1300163" y="930275"/>
              <a:ext cx="160337" cy="112713"/>
            </a:xfrm>
            <a:custGeom>
              <a:avLst/>
              <a:gdLst>
                <a:gd name="T0" fmla="*/ 109 w 109"/>
                <a:gd name="T1" fmla="*/ 25 h 77"/>
                <a:gd name="T2" fmla="*/ 105 w 109"/>
                <a:gd name="T3" fmla="*/ 4 h 77"/>
                <a:gd name="T4" fmla="*/ 105 w 109"/>
                <a:gd name="T5" fmla="*/ 0 h 77"/>
                <a:gd name="T6" fmla="*/ 0 w 109"/>
                <a:gd name="T7" fmla="*/ 61 h 77"/>
                <a:gd name="T8" fmla="*/ 20 w 109"/>
                <a:gd name="T9" fmla="*/ 77 h 77"/>
                <a:gd name="T10" fmla="*/ 109 w 109"/>
                <a:gd name="T11" fmla="*/ 25 h 77"/>
              </a:gdLst>
              <a:ahLst/>
              <a:cxnLst>
                <a:cxn ang="0">
                  <a:pos x="T0" y="T1"/>
                </a:cxn>
                <a:cxn ang="0">
                  <a:pos x="T2" y="T3"/>
                </a:cxn>
                <a:cxn ang="0">
                  <a:pos x="T4" y="T5"/>
                </a:cxn>
                <a:cxn ang="0">
                  <a:pos x="T6" y="T7"/>
                </a:cxn>
                <a:cxn ang="0">
                  <a:pos x="T8" y="T9"/>
                </a:cxn>
                <a:cxn ang="0">
                  <a:pos x="T10" y="T11"/>
                </a:cxn>
              </a:cxnLst>
              <a:rect l="0" t="0" r="r" b="b"/>
              <a:pathLst>
                <a:path w="109" h="77">
                  <a:moveTo>
                    <a:pt x="109" y="25"/>
                  </a:moveTo>
                  <a:cubicBezTo>
                    <a:pt x="106" y="18"/>
                    <a:pt x="105" y="11"/>
                    <a:pt x="105" y="4"/>
                  </a:cubicBezTo>
                  <a:cubicBezTo>
                    <a:pt x="105" y="2"/>
                    <a:pt x="105" y="1"/>
                    <a:pt x="105" y="0"/>
                  </a:cubicBezTo>
                  <a:cubicBezTo>
                    <a:pt x="66" y="11"/>
                    <a:pt x="29" y="32"/>
                    <a:pt x="0" y="61"/>
                  </a:cubicBezTo>
                  <a:cubicBezTo>
                    <a:pt x="8" y="65"/>
                    <a:pt x="14" y="70"/>
                    <a:pt x="20" y="77"/>
                  </a:cubicBezTo>
                  <a:cubicBezTo>
                    <a:pt x="45" y="53"/>
                    <a:pt x="76" y="35"/>
                    <a:pt x="10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7">
              <a:extLst>
                <a:ext uri="{FF2B5EF4-FFF2-40B4-BE49-F238E27FC236}">
                  <a16:creationId xmlns:a16="http://schemas.microsoft.com/office/drawing/2014/main" id="{B3D3C7D6-94B7-6B72-2363-D2C1B0017660}"/>
                </a:ext>
              </a:extLst>
            </p:cNvPr>
            <p:cNvSpPr>
              <a:spLocks/>
            </p:cNvSpPr>
            <p:nvPr/>
          </p:nvSpPr>
          <p:spPr bwMode="auto">
            <a:xfrm>
              <a:off x="-1408113" y="1177925"/>
              <a:ext cx="50800" cy="177800"/>
            </a:xfrm>
            <a:custGeom>
              <a:avLst/>
              <a:gdLst>
                <a:gd name="T0" fmla="*/ 11 w 35"/>
                <a:gd name="T1" fmla="*/ 0 h 122"/>
                <a:gd name="T2" fmla="*/ 11 w 35"/>
                <a:gd name="T3" fmla="*/ 122 h 122"/>
                <a:gd name="T4" fmla="*/ 35 w 35"/>
                <a:gd name="T5" fmla="*/ 113 h 122"/>
                <a:gd name="T6" fmla="*/ 28 w 35"/>
                <a:gd name="T7" fmla="*/ 61 h 122"/>
                <a:gd name="T8" fmla="*/ 35 w 35"/>
                <a:gd name="T9" fmla="*/ 10 h 122"/>
                <a:gd name="T10" fmla="*/ 11 w 35"/>
                <a:gd name="T11" fmla="*/ 0 h 122"/>
              </a:gdLst>
              <a:ahLst/>
              <a:cxnLst>
                <a:cxn ang="0">
                  <a:pos x="T0" y="T1"/>
                </a:cxn>
                <a:cxn ang="0">
                  <a:pos x="T2" y="T3"/>
                </a:cxn>
                <a:cxn ang="0">
                  <a:pos x="T4" y="T5"/>
                </a:cxn>
                <a:cxn ang="0">
                  <a:pos x="T6" y="T7"/>
                </a:cxn>
                <a:cxn ang="0">
                  <a:pos x="T8" y="T9"/>
                </a:cxn>
                <a:cxn ang="0">
                  <a:pos x="T10" y="T11"/>
                </a:cxn>
              </a:cxnLst>
              <a:rect l="0" t="0" r="r" b="b"/>
              <a:pathLst>
                <a:path w="35" h="122">
                  <a:moveTo>
                    <a:pt x="11" y="0"/>
                  </a:moveTo>
                  <a:cubicBezTo>
                    <a:pt x="0" y="40"/>
                    <a:pt x="0" y="82"/>
                    <a:pt x="11" y="122"/>
                  </a:cubicBezTo>
                  <a:cubicBezTo>
                    <a:pt x="18" y="118"/>
                    <a:pt x="26" y="114"/>
                    <a:pt x="35" y="113"/>
                  </a:cubicBezTo>
                  <a:cubicBezTo>
                    <a:pt x="30" y="96"/>
                    <a:pt x="28" y="79"/>
                    <a:pt x="28" y="61"/>
                  </a:cubicBezTo>
                  <a:cubicBezTo>
                    <a:pt x="28" y="44"/>
                    <a:pt x="30" y="27"/>
                    <a:pt x="35" y="10"/>
                  </a:cubicBezTo>
                  <a:cubicBezTo>
                    <a:pt x="26" y="8"/>
                    <a:pt x="18" y="5"/>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8">
              <a:extLst>
                <a:ext uri="{FF2B5EF4-FFF2-40B4-BE49-F238E27FC236}">
                  <a16:creationId xmlns:a16="http://schemas.microsoft.com/office/drawing/2014/main" id="{4BFDE453-0716-502B-EFB6-2F69EC9ADABA}"/>
                </a:ext>
              </a:extLst>
            </p:cNvPr>
            <p:cNvSpPr>
              <a:spLocks/>
            </p:cNvSpPr>
            <p:nvPr/>
          </p:nvSpPr>
          <p:spPr bwMode="auto">
            <a:xfrm>
              <a:off x="-1300163" y="1490663"/>
              <a:ext cx="160337" cy="112713"/>
            </a:xfrm>
            <a:custGeom>
              <a:avLst/>
              <a:gdLst>
                <a:gd name="T0" fmla="*/ 21 w 110"/>
                <a:gd name="T1" fmla="*/ 0 h 77"/>
                <a:gd name="T2" fmla="*/ 0 w 110"/>
                <a:gd name="T3" fmla="*/ 16 h 77"/>
                <a:gd name="T4" fmla="*/ 106 w 110"/>
                <a:gd name="T5" fmla="*/ 77 h 77"/>
                <a:gd name="T6" fmla="*/ 106 w 110"/>
                <a:gd name="T7" fmla="*/ 73 h 77"/>
                <a:gd name="T8" fmla="*/ 110 w 110"/>
                <a:gd name="T9" fmla="*/ 52 h 77"/>
                <a:gd name="T10" fmla="*/ 21 w 110"/>
                <a:gd name="T11" fmla="*/ 0 h 77"/>
              </a:gdLst>
              <a:ahLst/>
              <a:cxnLst>
                <a:cxn ang="0">
                  <a:pos x="T0" y="T1"/>
                </a:cxn>
                <a:cxn ang="0">
                  <a:pos x="T2" y="T3"/>
                </a:cxn>
                <a:cxn ang="0">
                  <a:pos x="T4" y="T5"/>
                </a:cxn>
                <a:cxn ang="0">
                  <a:pos x="T6" y="T7"/>
                </a:cxn>
                <a:cxn ang="0">
                  <a:pos x="T8" y="T9"/>
                </a:cxn>
                <a:cxn ang="0">
                  <a:pos x="T10" y="T11"/>
                </a:cxn>
              </a:cxnLst>
              <a:rect l="0" t="0" r="r" b="b"/>
              <a:pathLst>
                <a:path w="110" h="77">
                  <a:moveTo>
                    <a:pt x="21" y="0"/>
                  </a:moveTo>
                  <a:cubicBezTo>
                    <a:pt x="15" y="7"/>
                    <a:pt x="8" y="12"/>
                    <a:pt x="0" y="16"/>
                  </a:cubicBezTo>
                  <a:cubicBezTo>
                    <a:pt x="30" y="45"/>
                    <a:pt x="66" y="66"/>
                    <a:pt x="106" y="77"/>
                  </a:cubicBezTo>
                  <a:cubicBezTo>
                    <a:pt x="106" y="76"/>
                    <a:pt x="106" y="74"/>
                    <a:pt x="106" y="73"/>
                  </a:cubicBezTo>
                  <a:cubicBezTo>
                    <a:pt x="106" y="66"/>
                    <a:pt x="107" y="58"/>
                    <a:pt x="110" y="52"/>
                  </a:cubicBezTo>
                  <a:cubicBezTo>
                    <a:pt x="77" y="42"/>
                    <a:pt x="46" y="24"/>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9">
              <a:extLst>
                <a:ext uri="{FF2B5EF4-FFF2-40B4-BE49-F238E27FC236}">
                  <a16:creationId xmlns:a16="http://schemas.microsoft.com/office/drawing/2014/main" id="{5C864E40-3FD1-A89A-5746-CF264B3E3869}"/>
                </a:ext>
              </a:extLst>
            </p:cNvPr>
            <p:cNvSpPr>
              <a:spLocks/>
            </p:cNvSpPr>
            <p:nvPr/>
          </p:nvSpPr>
          <p:spPr bwMode="auto">
            <a:xfrm>
              <a:off x="-966788" y="1490663"/>
              <a:ext cx="158750" cy="112713"/>
            </a:xfrm>
            <a:custGeom>
              <a:avLst/>
              <a:gdLst>
                <a:gd name="T0" fmla="*/ 0 w 109"/>
                <a:gd name="T1" fmla="*/ 51 h 77"/>
                <a:gd name="T2" fmla="*/ 4 w 109"/>
                <a:gd name="T3" fmla="*/ 73 h 77"/>
                <a:gd name="T4" fmla="*/ 4 w 109"/>
                <a:gd name="T5" fmla="*/ 77 h 77"/>
                <a:gd name="T6" fmla="*/ 109 w 109"/>
                <a:gd name="T7" fmla="*/ 16 h 77"/>
                <a:gd name="T8" fmla="*/ 89 w 109"/>
                <a:gd name="T9" fmla="*/ 0 h 77"/>
                <a:gd name="T10" fmla="*/ 0 w 109"/>
                <a:gd name="T11" fmla="*/ 51 h 77"/>
              </a:gdLst>
              <a:ahLst/>
              <a:cxnLst>
                <a:cxn ang="0">
                  <a:pos x="T0" y="T1"/>
                </a:cxn>
                <a:cxn ang="0">
                  <a:pos x="T2" y="T3"/>
                </a:cxn>
                <a:cxn ang="0">
                  <a:pos x="T4" y="T5"/>
                </a:cxn>
                <a:cxn ang="0">
                  <a:pos x="T6" y="T7"/>
                </a:cxn>
                <a:cxn ang="0">
                  <a:pos x="T8" y="T9"/>
                </a:cxn>
                <a:cxn ang="0">
                  <a:pos x="T10" y="T11"/>
                </a:cxn>
              </a:cxnLst>
              <a:rect l="0" t="0" r="r" b="b"/>
              <a:pathLst>
                <a:path w="109" h="77">
                  <a:moveTo>
                    <a:pt x="0" y="51"/>
                  </a:moveTo>
                  <a:cubicBezTo>
                    <a:pt x="3" y="58"/>
                    <a:pt x="4" y="66"/>
                    <a:pt x="4" y="73"/>
                  </a:cubicBezTo>
                  <a:cubicBezTo>
                    <a:pt x="4" y="74"/>
                    <a:pt x="4" y="76"/>
                    <a:pt x="4" y="77"/>
                  </a:cubicBezTo>
                  <a:cubicBezTo>
                    <a:pt x="44" y="66"/>
                    <a:pt x="80" y="45"/>
                    <a:pt x="109" y="16"/>
                  </a:cubicBezTo>
                  <a:cubicBezTo>
                    <a:pt x="102" y="12"/>
                    <a:pt x="95" y="6"/>
                    <a:pt x="89" y="0"/>
                  </a:cubicBezTo>
                  <a:cubicBezTo>
                    <a:pt x="64" y="24"/>
                    <a:pt x="33" y="42"/>
                    <a:pt x="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0">
              <a:extLst>
                <a:ext uri="{FF2B5EF4-FFF2-40B4-BE49-F238E27FC236}">
                  <a16:creationId xmlns:a16="http://schemas.microsoft.com/office/drawing/2014/main" id="{610BF834-15E8-3EC9-83EA-165CB75ABBE1}"/>
                </a:ext>
              </a:extLst>
            </p:cNvPr>
            <p:cNvSpPr>
              <a:spLocks/>
            </p:cNvSpPr>
            <p:nvPr/>
          </p:nvSpPr>
          <p:spPr bwMode="auto">
            <a:xfrm>
              <a:off x="-750888" y="1177925"/>
              <a:ext cx="52387" cy="177800"/>
            </a:xfrm>
            <a:custGeom>
              <a:avLst/>
              <a:gdLst>
                <a:gd name="T0" fmla="*/ 24 w 35"/>
                <a:gd name="T1" fmla="*/ 122 h 122"/>
                <a:gd name="T2" fmla="*/ 24 w 35"/>
                <a:gd name="T3" fmla="*/ 0 h 122"/>
                <a:gd name="T4" fmla="*/ 0 w 35"/>
                <a:gd name="T5" fmla="*/ 10 h 122"/>
                <a:gd name="T6" fmla="*/ 7 w 35"/>
                <a:gd name="T7" fmla="*/ 61 h 122"/>
                <a:gd name="T8" fmla="*/ 0 w 35"/>
                <a:gd name="T9" fmla="*/ 113 h 122"/>
                <a:gd name="T10" fmla="*/ 24 w 35"/>
                <a:gd name="T11" fmla="*/ 122 h 122"/>
              </a:gdLst>
              <a:ahLst/>
              <a:cxnLst>
                <a:cxn ang="0">
                  <a:pos x="T0" y="T1"/>
                </a:cxn>
                <a:cxn ang="0">
                  <a:pos x="T2" y="T3"/>
                </a:cxn>
                <a:cxn ang="0">
                  <a:pos x="T4" y="T5"/>
                </a:cxn>
                <a:cxn ang="0">
                  <a:pos x="T6" y="T7"/>
                </a:cxn>
                <a:cxn ang="0">
                  <a:pos x="T8" y="T9"/>
                </a:cxn>
                <a:cxn ang="0">
                  <a:pos x="T10" y="T11"/>
                </a:cxn>
              </a:cxnLst>
              <a:rect l="0" t="0" r="r" b="b"/>
              <a:pathLst>
                <a:path w="35" h="122">
                  <a:moveTo>
                    <a:pt x="24" y="122"/>
                  </a:moveTo>
                  <a:cubicBezTo>
                    <a:pt x="35" y="82"/>
                    <a:pt x="35" y="40"/>
                    <a:pt x="24" y="0"/>
                  </a:cubicBezTo>
                  <a:cubicBezTo>
                    <a:pt x="17" y="5"/>
                    <a:pt x="9" y="8"/>
                    <a:pt x="0" y="10"/>
                  </a:cubicBezTo>
                  <a:cubicBezTo>
                    <a:pt x="5" y="27"/>
                    <a:pt x="7" y="44"/>
                    <a:pt x="7" y="61"/>
                  </a:cubicBezTo>
                  <a:cubicBezTo>
                    <a:pt x="7" y="79"/>
                    <a:pt x="5" y="96"/>
                    <a:pt x="0" y="113"/>
                  </a:cubicBezTo>
                  <a:cubicBezTo>
                    <a:pt x="9" y="114"/>
                    <a:pt x="17" y="118"/>
                    <a:pt x="24"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1">
              <a:extLst>
                <a:ext uri="{FF2B5EF4-FFF2-40B4-BE49-F238E27FC236}">
                  <a16:creationId xmlns:a16="http://schemas.microsoft.com/office/drawing/2014/main" id="{3FDCF3BA-1E2F-BC12-BCA8-DC979FE20F40}"/>
                </a:ext>
              </a:extLst>
            </p:cNvPr>
            <p:cNvSpPr>
              <a:spLocks/>
            </p:cNvSpPr>
            <p:nvPr/>
          </p:nvSpPr>
          <p:spPr bwMode="auto">
            <a:xfrm>
              <a:off x="-966788" y="930275"/>
              <a:ext cx="158750" cy="112713"/>
            </a:xfrm>
            <a:custGeom>
              <a:avLst/>
              <a:gdLst>
                <a:gd name="T0" fmla="*/ 89 w 109"/>
                <a:gd name="T1" fmla="*/ 77 h 77"/>
                <a:gd name="T2" fmla="*/ 109 w 109"/>
                <a:gd name="T3" fmla="*/ 61 h 77"/>
                <a:gd name="T4" fmla="*/ 4 w 109"/>
                <a:gd name="T5" fmla="*/ 0 h 77"/>
                <a:gd name="T6" fmla="*/ 4 w 109"/>
                <a:gd name="T7" fmla="*/ 4 h 77"/>
                <a:gd name="T8" fmla="*/ 0 w 109"/>
                <a:gd name="T9" fmla="*/ 25 h 77"/>
                <a:gd name="T10" fmla="*/ 89 w 109"/>
                <a:gd name="T11" fmla="*/ 77 h 77"/>
              </a:gdLst>
              <a:ahLst/>
              <a:cxnLst>
                <a:cxn ang="0">
                  <a:pos x="T0" y="T1"/>
                </a:cxn>
                <a:cxn ang="0">
                  <a:pos x="T2" y="T3"/>
                </a:cxn>
                <a:cxn ang="0">
                  <a:pos x="T4" y="T5"/>
                </a:cxn>
                <a:cxn ang="0">
                  <a:pos x="T6" y="T7"/>
                </a:cxn>
                <a:cxn ang="0">
                  <a:pos x="T8" y="T9"/>
                </a:cxn>
                <a:cxn ang="0">
                  <a:pos x="T10" y="T11"/>
                </a:cxn>
              </a:cxnLst>
              <a:rect l="0" t="0" r="r" b="b"/>
              <a:pathLst>
                <a:path w="109" h="77">
                  <a:moveTo>
                    <a:pt x="89" y="77"/>
                  </a:moveTo>
                  <a:cubicBezTo>
                    <a:pt x="95" y="70"/>
                    <a:pt x="101" y="65"/>
                    <a:pt x="109" y="61"/>
                  </a:cubicBezTo>
                  <a:cubicBezTo>
                    <a:pt x="80" y="32"/>
                    <a:pt x="44" y="11"/>
                    <a:pt x="4" y="0"/>
                  </a:cubicBezTo>
                  <a:cubicBezTo>
                    <a:pt x="4" y="1"/>
                    <a:pt x="4" y="2"/>
                    <a:pt x="4" y="4"/>
                  </a:cubicBezTo>
                  <a:cubicBezTo>
                    <a:pt x="4" y="11"/>
                    <a:pt x="3" y="18"/>
                    <a:pt x="0" y="25"/>
                  </a:cubicBezTo>
                  <a:cubicBezTo>
                    <a:pt x="33" y="35"/>
                    <a:pt x="64" y="53"/>
                    <a:pt x="89"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0" name="Freeform 32">
            <a:extLst>
              <a:ext uri="{FF2B5EF4-FFF2-40B4-BE49-F238E27FC236}">
                <a16:creationId xmlns:a16="http://schemas.microsoft.com/office/drawing/2014/main" id="{060CC760-65DB-9DBD-D2AF-E9AECCEFC383}"/>
              </a:ext>
            </a:extLst>
          </p:cNvPr>
          <p:cNvSpPr>
            <a:spLocks noEditPoints="1"/>
          </p:cNvSpPr>
          <p:nvPr/>
        </p:nvSpPr>
        <p:spPr bwMode="auto">
          <a:xfrm>
            <a:off x="1292161" y="4525068"/>
            <a:ext cx="479428" cy="434786"/>
          </a:xfrm>
          <a:custGeom>
            <a:avLst/>
            <a:gdLst>
              <a:gd name="T0" fmla="*/ 527 w 536"/>
              <a:gd name="T1" fmla="*/ 393 h 488"/>
              <a:gd name="T2" fmla="*/ 405 w 536"/>
              <a:gd name="T3" fmla="*/ 401 h 488"/>
              <a:gd name="T4" fmla="*/ 382 w 536"/>
              <a:gd name="T5" fmla="*/ 360 h 488"/>
              <a:gd name="T6" fmla="*/ 507 w 536"/>
              <a:gd name="T7" fmla="*/ 346 h 488"/>
              <a:gd name="T8" fmla="*/ 535 w 536"/>
              <a:gd name="T9" fmla="*/ 373 h 488"/>
              <a:gd name="T10" fmla="*/ 405 w 536"/>
              <a:gd name="T11" fmla="*/ 259 h 488"/>
              <a:gd name="T12" fmla="*/ 382 w 536"/>
              <a:gd name="T13" fmla="*/ 300 h 488"/>
              <a:gd name="T14" fmla="*/ 507 w 536"/>
              <a:gd name="T15" fmla="*/ 314 h 488"/>
              <a:gd name="T16" fmla="*/ 531 w 536"/>
              <a:gd name="T17" fmla="*/ 273 h 488"/>
              <a:gd name="T18" fmla="*/ 507 w 536"/>
              <a:gd name="T19" fmla="*/ 172 h 488"/>
              <a:gd name="T20" fmla="*/ 382 w 536"/>
              <a:gd name="T21" fmla="*/ 186 h 488"/>
              <a:gd name="T22" fmla="*/ 405 w 536"/>
              <a:gd name="T23" fmla="*/ 226 h 488"/>
              <a:gd name="T24" fmla="*/ 531 w 536"/>
              <a:gd name="T25" fmla="*/ 213 h 488"/>
              <a:gd name="T26" fmla="*/ 507 w 536"/>
              <a:gd name="T27" fmla="*/ 172 h 488"/>
              <a:gd name="T28" fmla="*/ 217 w 536"/>
              <a:gd name="T29" fmla="*/ 346 h 488"/>
              <a:gd name="T30" fmla="*/ 193 w 536"/>
              <a:gd name="T31" fmla="*/ 387 h 488"/>
              <a:gd name="T32" fmla="*/ 319 w 536"/>
              <a:gd name="T33" fmla="*/ 401 h 488"/>
              <a:gd name="T34" fmla="*/ 342 w 536"/>
              <a:gd name="T35" fmla="*/ 360 h 488"/>
              <a:gd name="T36" fmla="*/ 319 w 536"/>
              <a:gd name="T37" fmla="*/ 259 h 488"/>
              <a:gd name="T38" fmla="*/ 193 w 536"/>
              <a:gd name="T39" fmla="*/ 273 h 488"/>
              <a:gd name="T40" fmla="*/ 217 w 536"/>
              <a:gd name="T41" fmla="*/ 314 h 488"/>
              <a:gd name="T42" fmla="*/ 342 w 536"/>
              <a:gd name="T43" fmla="*/ 300 h 488"/>
              <a:gd name="T44" fmla="*/ 319 w 536"/>
              <a:gd name="T45" fmla="*/ 259 h 488"/>
              <a:gd name="T46" fmla="*/ 405 w 536"/>
              <a:gd name="T47" fmla="*/ 433 h 488"/>
              <a:gd name="T48" fmla="*/ 382 w 536"/>
              <a:gd name="T49" fmla="*/ 474 h 488"/>
              <a:gd name="T50" fmla="*/ 507 w 536"/>
              <a:gd name="T51" fmla="*/ 488 h 488"/>
              <a:gd name="T52" fmla="*/ 531 w 536"/>
              <a:gd name="T53" fmla="*/ 447 h 488"/>
              <a:gd name="T54" fmla="*/ 346 w 536"/>
              <a:gd name="T55" fmla="*/ 461 h 488"/>
              <a:gd name="T56" fmla="*/ 338 w 536"/>
              <a:gd name="T57" fmla="*/ 441 h 488"/>
              <a:gd name="T58" fmla="*/ 217 w 536"/>
              <a:gd name="T59" fmla="*/ 433 h 488"/>
              <a:gd name="T60" fmla="*/ 193 w 536"/>
              <a:gd name="T61" fmla="*/ 474 h 488"/>
              <a:gd name="T62" fmla="*/ 319 w 536"/>
              <a:gd name="T63" fmla="*/ 488 h 488"/>
              <a:gd name="T64" fmla="*/ 346 w 536"/>
              <a:gd name="T65" fmla="*/ 461 h 488"/>
              <a:gd name="T66" fmla="*/ 433 w 536"/>
              <a:gd name="T67" fmla="*/ 125 h 488"/>
              <a:gd name="T68" fmla="*/ 447 w 536"/>
              <a:gd name="T69" fmla="*/ 119 h 488"/>
              <a:gd name="T70" fmla="*/ 466 w 536"/>
              <a:gd name="T71" fmla="*/ 24 h 488"/>
              <a:gd name="T72" fmla="*/ 446 w 536"/>
              <a:gd name="T73" fmla="*/ 0 h 488"/>
              <a:gd name="T74" fmla="*/ 359 w 536"/>
              <a:gd name="T75" fmla="*/ 14 h 488"/>
              <a:gd name="T76" fmla="*/ 342 w 536"/>
              <a:gd name="T77" fmla="*/ 33 h 488"/>
              <a:gd name="T78" fmla="*/ 364 w 536"/>
              <a:gd name="T79" fmla="*/ 65 h 488"/>
              <a:gd name="T80" fmla="*/ 230 w 536"/>
              <a:gd name="T81" fmla="*/ 106 h 488"/>
              <a:gd name="T82" fmla="*/ 212 w 536"/>
              <a:gd name="T83" fmla="*/ 98 h 488"/>
              <a:gd name="T84" fmla="*/ 47 w 536"/>
              <a:gd name="T85" fmla="*/ 251 h 488"/>
              <a:gd name="T86" fmla="*/ 47 w 536"/>
              <a:gd name="T87" fmla="*/ 289 h 488"/>
              <a:gd name="T88" fmla="*/ 85 w 536"/>
              <a:gd name="T89" fmla="*/ 289 h 488"/>
              <a:gd name="T90" fmla="*/ 258 w 536"/>
              <a:gd name="T91" fmla="*/ 209 h 488"/>
              <a:gd name="T92" fmla="*/ 296 w 536"/>
              <a:gd name="T93" fmla="*/ 209 h 488"/>
              <a:gd name="T94" fmla="*/ 418 w 536"/>
              <a:gd name="T95" fmla="*/ 119 h 488"/>
              <a:gd name="T96" fmla="*/ 130 w 536"/>
              <a:gd name="T97" fmla="*/ 401 h 488"/>
              <a:gd name="T98" fmla="*/ 154 w 536"/>
              <a:gd name="T99" fmla="*/ 360 h 488"/>
              <a:gd name="T100" fmla="*/ 28 w 536"/>
              <a:gd name="T101" fmla="*/ 346 h 488"/>
              <a:gd name="T102" fmla="*/ 4 w 536"/>
              <a:gd name="T103" fmla="*/ 387 h 488"/>
              <a:gd name="T104" fmla="*/ 157 w 536"/>
              <a:gd name="T105" fmla="*/ 461 h 488"/>
              <a:gd name="T106" fmla="*/ 149 w 536"/>
              <a:gd name="T107" fmla="*/ 441 h 488"/>
              <a:gd name="T108" fmla="*/ 28 w 536"/>
              <a:gd name="T109" fmla="*/ 433 h 488"/>
              <a:gd name="T110" fmla="*/ 4 w 536"/>
              <a:gd name="T111" fmla="*/ 474 h 488"/>
              <a:gd name="T112" fmla="*/ 130 w 536"/>
              <a:gd name="T113" fmla="*/ 488 h 488"/>
              <a:gd name="T114" fmla="*/ 157 w 536"/>
              <a:gd name="T115" fmla="*/ 46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6" h="488">
                <a:moveTo>
                  <a:pt x="535" y="373"/>
                </a:moveTo>
                <a:cubicBezTo>
                  <a:pt x="535" y="381"/>
                  <a:pt x="532" y="388"/>
                  <a:pt x="527" y="393"/>
                </a:cubicBezTo>
                <a:cubicBezTo>
                  <a:pt x="522" y="398"/>
                  <a:pt x="515" y="401"/>
                  <a:pt x="507" y="401"/>
                </a:cubicBezTo>
                <a:cubicBezTo>
                  <a:pt x="405" y="401"/>
                  <a:pt x="405" y="401"/>
                  <a:pt x="405" y="401"/>
                </a:cubicBezTo>
                <a:cubicBezTo>
                  <a:pt x="396" y="401"/>
                  <a:pt x="387" y="395"/>
                  <a:pt x="382" y="387"/>
                </a:cubicBezTo>
                <a:cubicBezTo>
                  <a:pt x="377" y="379"/>
                  <a:pt x="377" y="368"/>
                  <a:pt x="382" y="360"/>
                </a:cubicBezTo>
                <a:cubicBezTo>
                  <a:pt x="387" y="351"/>
                  <a:pt x="396" y="346"/>
                  <a:pt x="405" y="346"/>
                </a:cubicBezTo>
                <a:cubicBezTo>
                  <a:pt x="507" y="346"/>
                  <a:pt x="507" y="346"/>
                  <a:pt x="507" y="346"/>
                </a:cubicBezTo>
                <a:cubicBezTo>
                  <a:pt x="515" y="346"/>
                  <a:pt x="522" y="349"/>
                  <a:pt x="527" y="354"/>
                </a:cubicBezTo>
                <a:cubicBezTo>
                  <a:pt x="532" y="359"/>
                  <a:pt x="535" y="366"/>
                  <a:pt x="535" y="373"/>
                </a:cubicBezTo>
                <a:close/>
                <a:moveTo>
                  <a:pt x="507" y="259"/>
                </a:moveTo>
                <a:cubicBezTo>
                  <a:pt x="405" y="259"/>
                  <a:pt x="405" y="259"/>
                  <a:pt x="405" y="259"/>
                </a:cubicBezTo>
                <a:cubicBezTo>
                  <a:pt x="396" y="259"/>
                  <a:pt x="387" y="264"/>
                  <a:pt x="382" y="273"/>
                </a:cubicBezTo>
                <a:cubicBezTo>
                  <a:pt x="377" y="281"/>
                  <a:pt x="377" y="291"/>
                  <a:pt x="382" y="300"/>
                </a:cubicBezTo>
                <a:cubicBezTo>
                  <a:pt x="387" y="308"/>
                  <a:pt x="396" y="314"/>
                  <a:pt x="405" y="314"/>
                </a:cubicBezTo>
                <a:cubicBezTo>
                  <a:pt x="507" y="314"/>
                  <a:pt x="507" y="314"/>
                  <a:pt x="507" y="314"/>
                </a:cubicBezTo>
                <a:cubicBezTo>
                  <a:pt x="517" y="314"/>
                  <a:pt x="526" y="308"/>
                  <a:pt x="531" y="300"/>
                </a:cubicBezTo>
                <a:cubicBezTo>
                  <a:pt x="536" y="291"/>
                  <a:pt x="536" y="281"/>
                  <a:pt x="531" y="273"/>
                </a:cubicBezTo>
                <a:cubicBezTo>
                  <a:pt x="526" y="264"/>
                  <a:pt x="517" y="259"/>
                  <a:pt x="507" y="259"/>
                </a:cubicBezTo>
                <a:close/>
                <a:moveTo>
                  <a:pt x="507" y="172"/>
                </a:moveTo>
                <a:cubicBezTo>
                  <a:pt x="405" y="172"/>
                  <a:pt x="405" y="172"/>
                  <a:pt x="405" y="172"/>
                </a:cubicBezTo>
                <a:cubicBezTo>
                  <a:pt x="396" y="172"/>
                  <a:pt x="387" y="177"/>
                  <a:pt x="382" y="186"/>
                </a:cubicBezTo>
                <a:cubicBezTo>
                  <a:pt x="377" y="194"/>
                  <a:pt x="377" y="204"/>
                  <a:pt x="382" y="213"/>
                </a:cubicBezTo>
                <a:cubicBezTo>
                  <a:pt x="387" y="221"/>
                  <a:pt x="396" y="226"/>
                  <a:pt x="405" y="226"/>
                </a:cubicBezTo>
                <a:cubicBezTo>
                  <a:pt x="507" y="226"/>
                  <a:pt x="507" y="226"/>
                  <a:pt x="507" y="226"/>
                </a:cubicBezTo>
                <a:cubicBezTo>
                  <a:pt x="517" y="226"/>
                  <a:pt x="526" y="221"/>
                  <a:pt x="531" y="213"/>
                </a:cubicBezTo>
                <a:cubicBezTo>
                  <a:pt x="536" y="204"/>
                  <a:pt x="536" y="194"/>
                  <a:pt x="531" y="186"/>
                </a:cubicBezTo>
                <a:cubicBezTo>
                  <a:pt x="526" y="177"/>
                  <a:pt x="517" y="172"/>
                  <a:pt x="507" y="172"/>
                </a:cubicBezTo>
                <a:close/>
                <a:moveTo>
                  <a:pt x="319" y="346"/>
                </a:moveTo>
                <a:cubicBezTo>
                  <a:pt x="217" y="346"/>
                  <a:pt x="217" y="346"/>
                  <a:pt x="217" y="346"/>
                </a:cubicBezTo>
                <a:cubicBezTo>
                  <a:pt x="207" y="346"/>
                  <a:pt x="198" y="351"/>
                  <a:pt x="193" y="360"/>
                </a:cubicBezTo>
                <a:cubicBezTo>
                  <a:pt x="188" y="368"/>
                  <a:pt x="188" y="379"/>
                  <a:pt x="193" y="387"/>
                </a:cubicBezTo>
                <a:cubicBezTo>
                  <a:pt x="198" y="395"/>
                  <a:pt x="207" y="401"/>
                  <a:pt x="217" y="401"/>
                </a:cubicBezTo>
                <a:cubicBezTo>
                  <a:pt x="319" y="401"/>
                  <a:pt x="319" y="401"/>
                  <a:pt x="319" y="401"/>
                </a:cubicBezTo>
                <a:cubicBezTo>
                  <a:pt x="329" y="401"/>
                  <a:pt x="338" y="395"/>
                  <a:pt x="342" y="387"/>
                </a:cubicBezTo>
                <a:cubicBezTo>
                  <a:pt x="347" y="379"/>
                  <a:pt x="347" y="368"/>
                  <a:pt x="342" y="360"/>
                </a:cubicBezTo>
                <a:cubicBezTo>
                  <a:pt x="338" y="351"/>
                  <a:pt x="329" y="346"/>
                  <a:pt x="319" y="346"/>
                </a:cubicBezTo>
                <a:close/>
                <a:moveTo>
                  <a:pt x="319" y="259"/>
                </a:moveTo>
                <a:cubicBezTo>
                  <a:pt x="217" y="259"/>
                  <a:pt x="217" y="259"/>
                  <a:pt x="217" y="259"/>
                </a:cubicBezTo>
                <a:cubicBezTo>
                  <a:pt x="207" y="259"/>
                  <a:pt x="198" y="264"/>
                  <a:pt x="193" y="273"/>
                </a:cubicBezTo>
                <a:cubicBezTo>
                  <a:pt x="188" y="281"/>
                  <a:pt x="188" y="291"/>
                  <a:pt x="193" y="300"/>
                </a:cubicBezTo>
                <a:cubicBezTo>
                  <a:pt x="198" y="308"/>
                  <a:pt x="207" y="314"/>
                  <a:pt x="217" y="314"/>
                </a:cubicBezTo>
                <a:cubicBezTo>
                  <a:pt x="319" y="314"/>
                  <a:pt x="319" y="314"/>
                  <a:pt x="319" y="314"/>
                </a:cubicBezTo>
                <a:cubicBezTo>
                  <a:pt x="329" y="314"/>
                  <a:pt x="338" y="308"/>
                  <a:pt x="342" y="300"/>
                </a:cubicBezTo>
                <a:cubicBezTo>
                  <a:pt x="347" y="291"/>
                  <a:pt x="347" y="281"/>
                  <a:pt x="342" y="273"/>
                </a:cubicBezTo>
                <a:cubicBezTo>
                  <a:pt x="338" y="264"/>
                  <a:pt x="329" y="259"/>
                  <a:pt x="319" y="259"/>
                </a:cubicBezTo>
                <a:close/>
                <a:moveTo>
                  <a:pt x="507" y="433"/>
                </a:moveTo>
                <a:cubicBezTo>
                  <a:pt x="405" y="433"/>
                  <a:pt x="405" y="433"/>
                  <a:pt x="405" y="433"/>
                </a:cubicBezTo>
                <a:cubicBezTo>
                  <a:pt x="396" y="433"/>
                  <a:pt x="387" y="439"/>
                  <a:pt x="382" y="447"/>
                </a:cubicBezTo>
                <a:cubicBezTo>
                  <a:pt x="377" y="455"/>
                  <a:pt x="377" y="466"/>
                  <a:pt x="382" y="474"/>
                </a:cubicBezTo>
                <a:cubicBezTo>
                  <a:pt x="387" y="483"/>
                  <a:pt x="396" y="488"/>
                  <a:pt x="405" y="488"/>
                </a:cubicBezTo>
                <a:cubicBezTo>
                  <a:pt x="507" y="488"/>
                  <a:pt x="507" y="488"/>
                  <a:pt x="507" y="488"/>
                </a:cubicBezTo>
                <a:cubicBezTo>
                  <a:pt x="517" y="488"/>
                  <a:pt x="526" y="483"/>
                  <a:pt x="531" y="474"/>
                </a:cubicBezTo>
                <a:cubicBezTo>
                  <a:pt x="536" y="466"/>
                  <a:pt x="536" y="455"/>
                  <a:pt x="531" y="447"/>
                </a:cubicBezTo>
                <a:cubicBezTo>
                  <a:pt x="526" y="439"/>
                  <a:pt x="517" y="433"/>
                  <a:pt x="507" y="433"/>
                </a:cubicBezTo>
                <a:close/>
                <a:moveTo>
                  <a:pt x="346" y="461"/>
                </a:moveTo>
                <a:cubicBezTo>
                  <a:pt x="346" y="461"/>
                  <a:pt x="346" y="461"/>
                  <a:pt x="346" y="461"/>
                </a:cubicBezTo>
                <a:cubicBezTo>
                  <a:pt x="346" y="453"/>
                  <a:pt x="343" y="446"/>
                  <a:pt x="338" y="441"/>
                </a:cubicBezTo>
                <a:cubicBezTo>
                  <a:pt x="333" y="436"/>
                  <a:pt x="326" y="433"/>
                  <a:pt x="319" y="433"/>
                </a:cubicBezTo>
                <a:cubicBezTo>
                  <a:pt x="217" y="433"/>
                  <a:pt x="217" y="433"/>
                  <a:pt x="217" y="433"/>
                </a:cubicBezTo>
                <a:cubicBezTo>
                  <a:pt x="207" y="433"/>
                  <a:pt x="198" y="439"/>
                  <a:pt x="193" y="447"/>
                </a:cubicBezTo>
                <a:cubicBezTo>
                  <a:pt x="188" y="455"/>
                  <a:pt x="188" y="466"/>
                  <a:pt x="193" y="474"/>
                </a:cubicBezTo>
                <a:cubicBezTo>
                  <a:pt x="198" y="483"/>
                  <a:pt x="207" y="488"/>
                  <a:pt x="217" y="488"/>
                </a:cubicBezTo>
                <a:cubicBezTo>
                  <a:pt x="319" y="488"/>
                  <a:pt x="319" y="488"/>
                  <a:pt x="319" y="488"/>
                </a:cubicBezTo>
                <a:cubicBezTo>
                  <a:pt x="326" y="488"/>
                  <a:pt x="333" y="485"/>
                  <a:pt x="338" y="480"/>
                </a:cubicBezTo>
                <a:cubicBezTo>
                  <a:pt x="343" y="475"/>
                  <a:pt x="346" y="468"/>
                  <a:pt x="346" y="461"/>
                </a:cubicBezTo>
                <a:close/>
                <a:moveTo>
                  <a:pt x="418" y="119"/>
                </a:moveTo>
                <a:cubicBezTo>
                  <a:pt x="422" y="123"/>
                  <a:pt x="427" y="125"/>
                  <a:pt x="433" y="125"/>
                </a:cubicBezTo>
                <a:cubicBezTo>
                  <a:pt x="434" y="125"/>
                  <a:pt x="435" y="125"/>
                  <a:pt x="436" y="125"/>
                </a:cubicBezTo>
                <a:cubicBezTo>
                  <a:pt x="440" y="124"/>
                  <a:pt x="444" y="122"/>
                  <a:pt x="447" y="119"/>
                </a:cubicBezTo>
                <a:cubicBezTo>
                  <a:pt x="450" y="116"/>
                  <a:pt x="452" y="112"/>
                  <a:pt x="452" y="108"/>
                </a:cubicBezTo>
                <a:cubicBezTo>
                  <a:pt x="466" y="24"/>
                  <a:pt x="466" y="24"/>
                  <a:pt x="466" y="24"/>
                </a:cubicBezTo>
                <a:cubicBezTo>
                  <a:pt x="467" y="18"/>
                  <a:pt x="466" y="12"/>
                  <a:pt x="462" y="7"/>
                </a:cubicBezTo>
                <a:cubicBezTo>
                  <a:pt x="458" y="3"/>
                  <a:pt x="452" y="0"/>
                  <a:pt x="446" y="0"/>
                </a:cubicBezTo>
                <a:cubicBezTo>
                  <a:pt x="445" y="0"/>
                  <a:pt x="444" y="0"/>
                  <a:pt x="443" y="0"/>
                </a:cubicBezTo>
                <a:cubicBezTo>
                  <a:pt x="359" y="14"/>
                  <a:pt x="359" y="14"/>
                  <a:pt x="359" y="14"/>
                </a:cubicBezTo>
                <a:cubicBezTo>
                  <a:pt x="354" y="15"/>
                  <a:pt x="350" y="17"/>
                  <a:pt x="347" y="21"/>
                </a:cubicBezTo>
                <a:cubicBezTo>
                  <a:pt x="344" y="24"/>
                  <a:pt x="342" y="28"/>
                  <a:pt x="342" y="33"/>
                </a:cubicBezTo>
                <a:cubicBezTo>
                  <a:pt x="342" y="39"/>
                  <a:pt x="344" y="45"/>
                  <a:pt x="348" y="49"/>
                </a:cubicBezTo>
                <a:cubicBezTo>
                  <a:pt x="364" y="65"/>
                  <a:pt x="364" y="65"/>
                  <a:pt x="364" y="65"/>
                </a:cubicBezTo>
                <a:cubicBezTo>
                  <a:pt x="277" y="152"/>
                  <a:pt x="277" y="152"/>
                  <a:pt x="277" y="152"/>
                </a:cubicBezTo>
                <a:cubicBezTo>
                  <a:pt x="230" y="106"/>
                  <a:pt x="230" y="106"/>
                  <a:pt x="230" y="106"/>
                </a:cubicBezTo>
                <a:cubicBezTo>
                  <a:pt x="230" y="106"/>
                  <a:pt x="230" y="106"/>
                  <a:pt x="230" y="106"/>
                </a:cubicBezTo>
                <a:cubicBezTo>
                  <a:pt x="225" y="101"/>
                  <a:pt x="219" y="98"/>
                  <a:pt x="212" y="98"/>
                </a:cubicBezTo>
                <a:cubicBezTo>
                  <a:pt x="205" y="98"/>
                  <a:pt x="198" y="101"/>
                  <a:pt x="193" y="106"/>
                </a:cubicBezTo>
                <a:cubicBezTo>
                  <a:pt x="47" y="251"/>
                  <a:pt x="47" y="251"/>
                  <a:pt x="47" y="251"/>
                </a:cubicBezTo>
                <a:cubicBezTo>
                  <a:pt x="42" y="256"/>
                  <a:pt x="39" y="263"/>
                  <a:pt x="39" y="270"/>
                </a:cubicBezTo>
                <a:cubicBezTo>
                  <a:pt x="39" y="277"/>
                  <a:pt x="42" y="284"/>
                  <a:pt x="47" y="289"/>
                </a:cubicBezTo>
                <a:cubicBezTo>
                  <a:pt x="52" y="294"/>
                  <a:pt x="59" y="297"/>
                  <a:pt x="66" y="297"/>
                </a:cubicBezTo>
                <a:cubicBezTo>
                  <a:pt x="73" y="297"/>
                  <a:pt x="80" y="294"/>
                  <a:pt x="85" y="289"/>
                </a:cubicBezTo>
                <a:cubicBezTo>
                  <a:pt x="211" y="162"/>
                  <a:pt x="211" y="162"/>
                  <a:pt x="211" y="162"/>
                </a:cubicBezTo>
                <a:cubicBezTo>
                  <a:pt x="258" y="209"/>
                  <a:pt x="258" y="209"/>
                  <a:pt x="258" y="209"/>
                </a:cubicBezTo>
                <a:cubicBezTo>
                  <a:pt x="263" y="214"/>
                  <a:pt x="270" y="217"/>
                  <a:pt x="277" y="217"/>
                </a:cubicBezTo>
                <a:cubicBezTo>
                  <a:pt x="284" y="217"/>
                  <a:pt x="291" y="214"/>
                  <a:pt x="296" y="209"/>
                </a:cubicBezTo>
                <a:cubicBezTo>
                  <a:pt x="402" y="102"/>
                  <a:pt x="402" y="102"/>
                  <a:pt x="402" y="102"/>
                </a:cubicBezTo>
                <a:lnTo>
                  <a:pt x="418" y="119"/>
                </a:lnTo>
                <a:close/>
                <a:moveTo>
                  <a:pt x="28" y="401"/>
                </a:moveTo>
                <a:cubicBezTo>
                  <a:pt x="130" y="401"/>
                  <a:pt x="130" y="401"/>
                  <a:pt x="130" y="401"/>
                </a:cubicBezTo>
                <a:cubicBezTo>
                  <a:pt x="140" y="401"/>
                  <a:pt x="149" y="395"/>
                  <a:pt x="154" y="387"/>
                </a:cubicBezTo>
                <a:cubicBezTo>
                  <a:pt x="159" y="379"/>
                  <a:pt x="159" y="368"/>
                  <a:pt x="154" y="360"/>
                </a:cubicBezTo>
                <a:cubicBezTo>
                  <a:pt x="149" y="351"/>
                  <a:pt x="140" y="346"/>
                  <a:pt x="130" y="346"/>
                </a:cubicBezTo>
                <a:cubicBezTo>
                  <a:pt x="28" y="346"/>
                  <a:pt x="28" y="346"/>
                  <a:pt x="28" y="346"/>
                </a:cubicBezTo>
                <a:cubicBezTo>
                  <a:pt x="18" y="346"/>
                  <a:pt x="9" y="351"/>
                  <a:pt x="4" y="360"/>
                </a:cubicBezTo>
                <a:cubicBezTo>
                  <a:pt x="0" y="368"/>
                  <a:pt x="0" y="379"/>
                  <a:pt x="4" y="387"/>
                </a:cubicBezTo>
                <a:cubicBezTo>
                  <a:pt x="9" y="395"/>
                  <a:pt x="18" y="401"/>
                  <a:pt x="28" y="401"/>
                </a:cubicBezTo>
                <a:close/>
                <a:moveTo>
                  <a:pt x="157" y="461"/>
                </a:moveTo>
                <a:cubicBezTo>
                  <a:pt x="157" y="461"/>
                  <a:pt x="157" y="461"/>
                  <a:pt x="157" y="461"/>
                </a:cubicBezTo>
                <a:cubicBezTo>
                  <a:pt x="157" y="453"/>
                  <a:pt x="155" y="446"/>
                  <a:pt x="149" y="441"/>
                </a:cubicBezTo>
                <a:cubicBezTo>
                  <a:pt x="144" y="436"/>
                  <a:pt x="137" y="433"/>
                  <a:pt x="130" y="433"/>
                </a:cubicBezTo>
                <a:cubicBezTo>
                  <a:pt x="28" y="433"/>
                  <a:pt x="28" y="433"/>
                  <a:pt x="28" y="433"/>
                </a:cubicBezTo>
                <a:cubicBezTo>
                  <a:pt x="18" y="433"/>
                  <a:pt x="9" y="439"/>
                  <a:pt x="4" y="447"/>
                </a:cubicBezTo>
                <a:cubicBezTo>
                  <a:pt x="0" y="455"/>
                  <a:pt x="0" y="466"/>
                  <a:pt x="4" y="474"/>
                </a:cubicBezTo>
                <a:cubicBezTo>
                  <a:pt x="9" y="483"/>
                  <a:pt x="18" y="488"/>
                  <a:pt x="28" y="488"/>
                </a:cubicBezTo>
                <a:cubicBezTo>
                  <a:pt x="130" y="488"/>
                  <a:pt x="130" y="488"/>
                  <a:pt x="130" y="488"/>
                </a:cubicBezTo>
                <a:cubicBezTo>
                  <a:pt x="137" y="488"/>
                  <a:pt x="144" y="485"/>
                  <a:pt x="149" y="480"/>
                </a:cubicBezTo>
                <a:cubicBezTo>
                  <a:pt x="155" y="475"/>
                  <a:pt x="157" y="468"/>
                  <a:pt x="157" y="46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5" name="Group 124">
            <a:extLst>
              <a:ext uri="{FF2B5EF4-FFF2-40B4-BE49-F238E27FC236}">
                <a16:creationId xmlns:a16="http://schemas.microsoft.com/office/drawing/2014/main" id="{BB2CA35A-27A6-5077-4217-9B3FB6866567}"/>
              </a:ext>
            </a:extLst>
          </p:cNvPr>
          <p:cNvGrpSpPr/>
          <p:nvPr/>
        </p:nvGrpSpPr>
        <p:grpSpPr>
          <a:xfrm>
            <a:off x="6490756" y="4516248"/>
            <a:ext cx="324382" cy="449824"/>
            <a:chOff x="-1314450" y="2660650"/>
            <a:chExt cx="525462" cy="728663"/>
          </a:xfrm>
          <a:solidFill>
            <a:schemeClr val="accent1"/>
          </a:solidFill>
        </p:grpSpPr>
        <p:sp>
          <p:nvSpPr>
            <p:cNvPr id="61" name="Freeform 33">
              <a:extLst>
                <a:ext uri="{FF2B5EF4-FFF2-40B4-BE49-F238E27FC236}">
                  <a16:creationId xmlns:a16="http://schemas.microsoft.com/office/drawing/2014/main" id="{CB949DDF-CBD3-B61D-DFA4-6ABA239F7A26}"/>
                </a:ext>
              </a:extLst>
            </p:cNvPr>
            <p:cNvSpPr>
              <a:spLocks/>
            </p:cNvSpPr>
            <p:nvPr/>
          </p:nvSpPr>
          <p:spPr bwMode="auto">
            <a:xfrm>
              <a:off x="-950913" y="3214688"/>
              <a:ext cx="31750" cy="33338"/>
            </a:xfrm>
            <a:custGeom>
              <a:avLst/>
              <a:gdLst>
                <a:gd name="T0" fmla="*/ 22 w 22"/>
                <a:gd name="T1" fmla="*/ 8 h 22"/>
                <a:gd name="T2" fmla="*/ 7 w 22"/>
                <a:gd name="T3" fmla="*/ 0 h 22"/>
                <a:gd name="T4" fmla="*/ 0 w 22"/>
                <a:gd name="T5" fmla="*/ 16 h 22"/>
                <a:gd name="T6" fmla="*/ 15 w 22"/>
                <a:gd name="T7" fmla="*/ 22 h 22"/>
                <a:gd name="T8" fmla="*/ 15 w 22"/>
                <a:gd name="T9" fmla="*/ 22 h 22"/>
                <a:gd name="T10" fmla="*/ 22 w 22"/>
                <a:gd name="T11" fmla="*/ 8 h 22"/>
              </a:gdLst>
              <a:ahLst/>
              <a:cxnLst>
                <a:cxn ang="0">
                  <a:pos x="T0" y="T1"/>
                </a:cxn>
                <a:cxn ang="0">
                  <a:pos x="T2" y="T3"/>
                </a:cxn>
                <a:cxn ang="0">
                  <a:pos x="T4" y="T5"/>
                </a:cxn>
                <a:cxn ang="0">
                  <a:pos x="T6" y="T7"/>
                </a:cxn>
                <a:cxn ang="0">
                  <a:pos x="T8" y="T9"/>
                </a:cxn>
                <a:cxn ang="0">
                  <a:pos x="T10" y="T11"/>
                </a:cxn>
              </a:cxnLst>
              <a:rect l="0" t="0" r="r" b="b"/>
              <a:pathLst>
                <a:path w="22" h="22">
                  <a:moveTo>
                    <a:pt x="22" y="8"/>
                  </a:moveTo>
                  <a:cubicBezTo>
                    <a:pt x="7" y="0"/>
                    <a:pt x="7" y="0"/>
                    <a:pt x="7" y="0"/>
                  </a:cubicBezTo>
                  <a:cubicBezTo>
                    <a:pt x="4" y="5"/>
                    <a:pt x="2" y="11"/>
                    <a:pt x="0" y="16"/>
                  </a:cubicBezTo>
                  <a:cubicBezTo>
                    <a:pt x="15" y="22"/>
                    <a:pt x="15" y="22"/>
                    <a:pt x="15" y="22"/>
                  </a:cubicBezTo>
                  <a:cubicBezTo>
                    <a:pt x="15" y="22"/>
                    <a:pt x="15" y="22"/>
                    <a:pt x="15" y="22"/>
                  </a:cubicBezTo>
                  <a:cubicBezTo>
                    <a:pt x="17" y="18"/>
                    <a:pt x="19" y="13"/>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4">
              <a:extLst>
                <a:ext uri="{FF2B5EF4-FFF2-40B4-BE49-F238E27FC236}">
                  <a16:creationId xmlns:a16="http://schemas.microsoft.com/office/drawing/2014/main" id="{4204368D-EFBB-CE2A-1E66-557F49336CF1}"/>
                </a:ext>
              </a:extLst>
            </p:cNvPr>
            <p:cNvSpPr>
              <a:spLocks/>
            </p:cNvSpPr>
            <p:nvPr/>
          </p:nvSpPr>
          <p:spPr bwMode="auto">
            <a:xfrm>
              <a:off x="-927100" y="3173413"/>
              <a:ext cx="34925" cy="33338"/>
            </a:xfrm>
            <a:custGeom>
              <a:avLst/>
              <a:gdLst>
                <a:gd name="T0" fmla="*/ 24 w 24"/>
                <a:gd name="T1" fmla="*/ 9 h 23"/>
                <a:gd name="T2" fmla="*/ 10 w 24"/>
                <a:gd name="T3" fmla="*/ 0 h 23"/>
                <a:gd name="T4" fmla="*/ 0 w 24"/>
                <a:gd name="T5" fmla="*/ 14 h 23"/>
                <a:gd name="T6" fmla="*/ 14 w 24"/>
                <a:gd name="T7" fmla="*/ 23 h 23"/>
                <a:gd name="T8" fmla="*/ 24 w 24"/>
                <a:gd name="T9" fmla="*/ 9 h 23"/>
              </a:gdLst>
              <a:ahLst/>
              <a:cxnLst>
                <a:cxn ang="0">
                  <a:pos x="T0" y="T1"/>
                </a:cxn>
                <a:cxn ang="0">
                  <a:pos x="T2" y="T3"/>
                </a:cxn>
                <a:cxn ang="0">
                  <a:pos x="T4" y="T5"/>
                </a:cxn>
                <a:cxn ang="0">
                  <a:pos x="T6" y="T7"/>
                </a:cxn>
                <a:cxn ang="0">
                  <a:pos x="T8" y="T9"/>
                </a:cxn>
              </a:cxnLst>
              <a:rect l="0" t="0" r="r" b="b"/>
              <a:pathLst>
                <a:path w="24" h="23">
                  <a:moveTo>
                    <a:pt x="24" y="9"/>
                  </a:moveTo>
                  <a:cubicBezTo>
                    <a:pt x="10" y="0"/>
                    <a:pt x="10" y="0"/>
                    <a:pt x="10" y="0"/>
                  </a:cubicBezTo>
                  <a:cubicBezTo>
                    <a:pt x="7" y="4"/>
                    <a:pt x="4" y="9"/>
                    <a:pt x="0" y="14"/>
                  </a:cubicBezTo>
                  <a:cubicBezTo>
                    <a:pt x="14" y="23"/>
                    <a:pt x="14" y="23"/>
                    <a:pt x="14" y="23"/>
                  </a:cubicBezTo>
                  <a:cubicBezTo>
                    <a:pt x="18" y="18"/>
                    <a:pt x="21" y="14"/>
                    <a:pt x="2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5">
              <a:extLst>
                <a:ext uri="{FF2B5EF4-FFF2-40B4-BE49-F238E27FC236}">
                  <a16:creationId xmlns:a16="http://schemas.microsoft.com/office/drawing/2014/main" id="{F6FBB428-ECD9-27EB-EED1-23811983FD61}"/>
                </a:ext>
              </a:extLst>
            </p:cNvPr>
            <p:cNvSpPr>
              <a:spLocks/>
            </p:cNvSpPr>
            <p:nvPr/>
          </p:nvSpPr>
          <p:spPr bwMode="auto">
            <a:xfrm>
              <a:off x="-898525" y="3132138"/>
              <a:ext cx="33337" cy="33338"/>
            </a:xfrm>
            <a:custGeom>
              <a:avLst/>
              <a:gdLst>
                <a:gd name="T0" fmla="*/ 23 w 23"/>
                <a:gd name="T1" fmla="*/ 9 h 23"/>
                <a:gd name="T2" fmla="*/ 9 w 23"/>
                <a:gd name="T3" fmla="*/ 0 h 23"/>
                <a:gd name="T4" fmla="*/ 0 w 23"/>
                <a:gd name="T5" fmla="*/ 14 h 23"/>
                <a:gd name="T6" fmla="*/ 14 w 23"/>
                <a:gd name="T7" fmla="*/ 23 h 23"/>
                <a:gd name="T8" fmla="*/ 23 w 23"/>
                <a:gd name="T9" fmla="*/ 9 h 23"/>
              </a:gdLst>
              <a:ahLst/>
              <a:cxnLst>
                <a:cxn ang="0">
                  <a:pos x="T0" y="T1"/>
                </a:cxn>
                <a:cxn ang="0">
                  <a:pos x="T2" y="T3"/>
                </a:cxn>
                <a:cxn ang="0">
                  <a:pos x="T4" y="T5"/>
                </a:cxn>
                <a:cxn ang="0">
                  <a:pos x="T6" y="T7"/>
                </a:cxn>
                <a:cxn ang="0">
                  <a:pos x="T8" y="T9"/>
                </a:cxn>
              </a:cxnLst>
              <a:rect l="0" t="0" r="r" b="b"/>
              <a:pathLst>
                <a:path w="23" h="23">
                  <a:moveTo>
                    <a:pt x="23" y="9"/>
                  </a:moveTo>
                  <a:cubicBezTo>
                    <a:pt x="9" y="0"/>
                    <a:pt x="9" y="0"/>
                    <a:pt x="9" y="0"/>
                  </a:cubicBezTo>
                  <a:cubicBezTo>
                    <a:pt x="6" y="4"/>
                    <a:pt x="3" y="9"/>
                    <a:pt x="0" y="14"/>
                  </a:cubicBezTo>
                  <a:cubicBezTo>
                    <a:pt x="14" y="23"/>
                    <a:pt x="14" y="23"/>
                    <a:pt x="14" y="23"/>
                  </a:cubicBezTo>
                  <a:cubicBezTo>
                    <a:pt x="17" y="18"/>
                    <a:pt x="20" y="13"/>
                    <a:pt x="2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6">
              <a:extLst>
                <a:ext uri="{FF2B5EF4-FFF2-40B4-BE49-F238E27FC236}">
                  <a16:creationId xmlns:a16="http://schemas.microsoft.com/office/drawing/2014/main" id="{C184DEDD-1683-117B-56F1-BEAA94D5DCBA}"/>
                </a:ext>
              </a:extLst>
            </p:cNvPr>
            <p:cNvSpPr>
              <a:spLocks/>
            </p:cNvSpPr>
            <p:nvPr/>
          </p:nvSpPr>
          <p:spPr bwMode="auto">
            <a:xfrm>
              <a:off x="-873125" y="3089275"/>
              <a:ext cx="33337" cy="33338"/>
            </a:xfrm>
            <a:custGeom>
              <a:avLst/>
              <a:gdLst>
                <a:gd name="T0" fmla="*/ 23 w 23"/>
                <a:gd name="T1" fmla="*/ 7 h 22"/>
                <a:gd name="T2" fmla="*/ 8 w 23"/>
                <a:gd name="T3" fmla="*/ 0 h 22"/>
                <a:gd name="T4" fmla="*/ 0 w 23"/>
                <a:gd name="T5" fmla="*/ 15 h 22"/>
                <a:gd name="T6" fmla="*/ 15 w 23"/>
                <a:gd name="T7" fmla="*/ 22 h 22"/>
                <a:gd name="T8" fmla="*/ 23 w 23"/>
                <a:gd name="T9" fmla="*/ 7 h 22"/>
              </a:gdLst>
              <a:ahLst/>
              <a:cxnLst>
                <a:cxn ang="0">
                  <a:pos x="T0" y="T1"/>
                </a:cxn>
                <a:cxn ang="0">
                  <a:pos x="T2" y="T3"/>
                </a:cxn>
                <a:cxn ang="0">
                  <a:pos x="T4" y="T5"/>
                </a:cxn>
                <a:cxn ang="0">
                  <a:pos x="T6" y="T7"/>
                </a:cxn>
                <a:cxn ang="0">
                  <a:pos x="T8" y="T9"/>
                </a:cxn>
              </a:cxnLst>
              <a:rect l="0" t="0" r="r" b="b"/>
              <a:pathLst>
                <a:path w="23" h="22">
                  <a:moveTo>
                    <a:pt x="23" y="7"/>
                  </a:moveTo>
                  <a:cubicBezTo>
                    <a:pt x="8" y="0"/>
                    <a:pt x="8" y="0"/>
                    <a:pt x="8" y="0"/>
                  </a:cubicBezTo>
                  <a:cubicBezTo>
                    <a:pt x="5" y="5"/>
                    <a:pt x="3" y="10"/>
                    <a:pt x="0" y="15"/>
                  </a:cubicBezTo>
                  <a:cubicBezTo>
                    <a:pt x="15" y="22"/>
                    <a:pt x="15" y="22"/>
                    <a:pt x="15" y="22"/>
                  </a:cubicBezTo>
                  <a:cubicBezTo>
                    <a:pt x="18" y="17"/>
                    <a:pt x="20" y="12"/>
                    <a:pt x="2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7">
              <a:extLst>
                <a:ext uri="{FF2B5EF4-FFF2-40B4-BE49-F238E27FC236}">
                  <a16:creationId xmlns:a16="http://schemas.microsoft.com/office/drawing/2014/main" id="{BAC2B874-3F06-DA74-5786-B07328CB05AB}"/>
                </a:ext>
              </a:extLst>
            </p:cNvPr>
            <p:cNvSpPr>
              <a:spLocks/>
            </p:cNvSpPr>
            <p:nvPr/>
          </p:nvSpPr>
          <p:spPr bwMode="auto">
            <a:xfrm>
              <a:off x="-850900" y="3044825"/>
              <a:ext cx="30162" cy="31750"/>
            </a:xfrm>
            <a:custGeom>
              <a:avLst/>
              <a:gdLst>
                <a:gd name="T0" fmla="*/ 21 w 21"/>
                <a:gd name="T1" fmla="*/ 6 h 22"/>
                <a:gd name="T2" fmla="*/ 6 w 21"/>
                <a:gd name="T3" fmla="*/ 0 h 22"/>
                <a:gd name="T4" fmla="*/ 0 w 21"/>
                <a:gd name="T5" fmla="*/ 16 h 22"/>
                <a:gd name="T6" fmla="*/ 15 w 21"/>
                <a:gd name="T7" fmla="*/ 22 h 22"/>
                <a:gd name="T8" fmla="*/ 21 w 21"/>
                <a:gd name="T9" fmla="*/ 6 h 22"/>
              </a:gdLst>
              <a:ahLst/>
              <a:cxnLst>
                <a:cxn ang="0">
                  <a:pos x="T0" y="T1"/>
                </a:cxn>
                <a:cxn ang="0">
                  <a:pos x="T2" y="T3"/>
                </a:cxn>
                <a:cxn ang="0">
                  <a:pos x="T4" y="T5"/>
                </a:cxn>
                <a:cxn ang="0">
                  <a:pos x="T6" y="T7"/>
                </a:cxn>
                <a:cxn ang="0">
                  <a:pos x="T8" y="T9"/>
                </a:cxn>
              </a:cxnLst>
              <a:rect l="0" t="0" r="r" b="b"/>
              <a:pathLst>
                <a:path w="21" h="22">
                  <a:moveTo>
                    <a:pt x="21" y="6"/>
                  </a:moveTo>
                  <a:cubicBezTo>
                    <a:pt x="6" y="0"/>
                    <a:pt x="6" y="0"/>
                    <a:pt x="6" y="0"/>
                  </a:cubicBezTo>
                  <a:cubicBezTo>
                    <a:pt x="4" y="5"/>
                    <a:pt x="2" y="10"/>
                    <a:pt x="0" y="16"/>
                  </a:cubicBezTo>
                  <a:cubicBezTo>
                    <a:pt x="15" y="22"/>
                    <a:pt x="15" y="22"/>
                    <a:pt x="15" y="22"/>
                  </a:cubicBezTo>
                  <a:cubicBezTo>
                    <a:pt x="17" y="17"/>
                    <a:pt x="19" y="11"/>
                    <a:pt x="2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8">
              <a:extLst>
                <a:ext uri="{FF2B5EF4-FFF2-40B4-BE49-F238E27FC236}">
                  <a16:creationId xmlns:a16="http://schemas.microsoft.com/office/drawing/2014/main" id="{F9DE4A24-97D6-6381-EF34-549C90D8C73D}"/>
                </a:ext>
              </a:extLst>
            </p:cNvPr>
            <p:cNvSpPr>
              <a:spLocks/>
            </p:cNvSpPr>
            <p:nvPr/>
          </p:nvSpPr>
          <p:spPr bwMode="auto">
            <a:xfrm>
              <a:off x="-814388" y="2903538"/>
              <a:ext cx="25400" cy="25400"/>
            </a:xfrm>
            <a:custGeom>
              <a:avLst/>
              <a:gdLst>
                <a:gd name="T0" fmla="*/ 17 w 18"/>
                <a:gd name="T1" fmla="*/ 18 h 18"/>
                <a:gd name="T2" fmla="*/ 18 w 18"/>
                <a:gd name="T3" fmla="*/ 2 h 18"/>
                <a:gd name="T4" fmla="*/ 18 w 18"/>
                <a:gd name="T5" fmla="*/ 0 h 18"/>
                <a:gd name="T6" fmla="*/ 1 w 18"/>
                <a:gd name="T7" fmla="*/ 1 h 18"/>
                <a:gd name="T8" fmla="*/ 1 w 18"/>
                <a:gd name="T9" fmla="*/ 2 h 18"/>
                <a:gd name="T10" fmla="*/ 0 w 18"/>
                <a:gd name="T11" fmla="*/ 17 h 18"/>
                <a:gd name="T12" fmla="*/ 17 w 18"/>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7" y="18"/>
                  </a:moveTo>
                  <a:cubicBezTo>
                    <a:pt x="17" y="13"/>
                    <a:pt x="18" y="7"/>
                    <a:pt x="18" y="2"/>
                  </a:cubicBezTo>
                  <a:cubicBezTo>
                    <a:pt x="18" y="0"/>
                    <a:pt x="18" y="0"/>
                    <a:pt x="18" y="0"/>
                  </a:cubicBezTo>
                  <a:cubicBezTo>
                    <a:pt x="1" y="1"/>
                    <a:pt x="1" y="1"/>
                    <a:pt x="1" y="1"/>
                  </a:cubicBezTo>
                  <a:cubicBezTo>
                    <a:pt x="1" y="2"/>
                    <a:pt x="1" y="2"/>
                    <a:pt x="1" y="2"/>
                  </a:cubicBezTo>
                  <a:cubicBezTo>
                    <a:pt x="1" y="7"/>
                    <a:pt x="1" y="12"/>
                    <a:pt x="0" y="17"/>
                  </a:cubicBez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9">
              <a:extLst>
                <a:ext uri="{FF2B5EF4-FFF2-40B4-BE49-F238E27FC236}">
                  <a16:creationId xmlns:a16="http://schemas.microsoft.com/office/drawing/2014/main" id="{BFD63E50-C73E-69DC-1222-50B8C38732CA}"/>
                </a:ext>
              </a:extLst>
            </p:cNvPr>
            <p:cNvSpPr>
              <a:spLocks/>
            </p:cNvSpPr>
            <p:nvPr/>
          </p:nvSpPr>
          <p:spPr bwMode="auto">
            <a:xfrm>
              <a:off x="-819150" y="2852738"/>
              <a:ext cx="26987" cy="28575"/>
            </a:xfrm>
            <a:custGeom>
              <a:avLst/>
              <a:gdLst>
                <a:gd name="T0" fmla="*/ 0 w 19"/>
                <a:gd name="T1" fmla="*/ 4 h 20"/>
                <a:gd name="T2" fmla="*/ 3 w 19"/>
                <a:gd name="T3" fmla="*/ 20 h 20"/>
                <a:gd name="T4" fmla="*/ 19 w 19"/>
                <a:gd name="T5" fmla="*/ 18 h 20"/>
                <a:gd name="T6" fmla="*/ 16 w 19"/>
                <a:gd name="T7" fmla="*/ 0 h 20"/>
                <a:gd name="T8" fmla="*/ 0 w 19"/>
                <a:gd name="T9" fmla="*/ 4 h 20"/>
              </a:gdLst>
              <a:ahLst/>
              <a:cxnLst>
                <a:cxn ang="0">
                  <a:pos x="T0" y="T1"/>
                </a:cxn>
                <a:cxn ang="0">
                  <a:pos x="T2" y="T3"/>
                </a:cxn>
                <a:cxn ang="0">
                  <a:pos x="T4" y="T5"/>
                </a:cxn>
                <a:cxn ang="0">
                  <a:pos x="T6" y="T7"/>
                </a:cxn>
                <a:cxn ang="0">
                  <a:pos x="T8" y="T9"/>
                </a:cxn>
              </a:cxnLst>
              <a:rect l="0" t="0" r="r" b="b"/>
              <a:pathLst>
                <a:path w="19" h="20">
                  <a:moveTo>
                    <a:pt x="0" y="4"/>
                  </a:moveTo>
                  <a:cubicBezTo>
                    <a:pt x="1" y="9"/>
                    <a:pt x="2" y="14"/>
                    <a:pt x="3" y="20"/>
                  </a:cubicBezTo>
                  <a:cubicBezTo>
                    <a:pt x="19" y="18"/>
                    <a:pt x="19" y="18"/>
                    <a:pt x="19" y="18"/>
                  </a:cubicBezTo>
                  <a:cubicBezTo>
                    <a:pt x="19" y="12"/>
                    <a:pt x="18" y="6"/>
                    <a:pt x="16"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0">
              <a:extLst>
                <a:ext uri="{FF2B5EF4-FFF2-40B4-BE49-F238E27FC236}">
                  <a16:creationId xmlns:a16="http://schemas.microsoft.com/office/drawing/2014/main" id="{A36F0844-5DCA-8E4F-9081-8149B3A10A6A}"/>
                </a:ext>
              </a:extLst>
            </p:cNvPr>
            <p:cNvSpPr>
              <a:spLocks/>
            </p:cNvSpPr>
            <p:nvPr/>
          </p:nvSpPr>
          <p:spPr bwMode="auto">
            <a:xfrm>
              <a:off x="-835025" y="2801938"/>
              <a:ext cx="31750" cy="33338"/>
            </a:xfrm>
            <a:custGeom>
              <a:avLst/>
              <a:gdLst>
                <a:gd name="T0" fmla="*/ 0 w 22"/>
                <a:gd name="T1" fmla="*/ 8 h 22"/>
                <a:gd name="T2" fmla="*/ 6 w 22"/>
                <a:gd name="T3" fmla="*/ 22 h 22"/>
                <a:gd name="T4" fmla="*/ 22 w 22"/>
                <a:gd name="T5" fmla="*/ 17 h 22"/>
                <a:gd name="T6" fmla="*/ 15 w 22"/>
                <a:gd name="T7" fmla="*/ 0 h 22"/>
                <a:gd name="T8" fmla="*/ 0 w 22"/>
                <a:gd name="T9" fmla="*/ 8 h 22"/>
              </a:gdLst>
              <a:ahLst/>
              <a:cxnLst>
                <a:cxn ang="0">
                  <a:pos x="T0" y="T1"/>
                </a:cxn>
                <a:cxn ang="0">
                  <a:pos x="T2" y="T3"/>
                </a:cxn>
                <a:cxn ang="0">
                  <a:pos x="T4" y="T5"/>
                </a:cxn>
                <a:cxn ang="0">
                  <a:pos x="T6" y="T7"/>
                </a:cxn>
                <a:cxn ang="0">
                  <a:pos x="T8" y="T9"/>
                </a:cxn>
              </a:cxnLst>
              <a:rect l="0" t="0" r="r" b="b"/>
              <a:pathLst>
                <a:path w="22" h="22">
                  <a:moveTo>
                    <a:pt x="0" y="8"/>
                  </a:moveTo>
                  <a:cubicBezTo>
                    <a:pt x="3" y="12"/>
                    <a:pt x="5" y="17"/>
                    <a:pt x="6" y="22"/>
                  </a:cubicBezTo>
                  <a:cubicBezTo>
                    <a:pt x="22" y="17"/>
                    <a:pt x="22" y="17"/>
                    <a:pt x="22" y="17"/>
                  </a:cubicBezTo>
                  <a:cubicBezTo>
                    <a:pt x="20" y="11"/>
                    <a:pt x="18" y="6"/>
                    <a:pt x="15" y="0"/>
                  </a:cubicBezTo>
                  <a:lnTo>
                    <a:pt x="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1">
              <a:extLst>
                <a:ext uri="{FF2B5EF4-FFF2-40B4-BE49-F238E27FC236}">
                  <a16:creationId xmlns:a16="http://schemas.microsoft.com/office/drawing/2014/main" id="{3CC7D769-C7C8-E179-8854-836D328F9E14}"/>
                </a:ext>
              </a:extLst>
            </p:cNvPr>
            <p:cNvSpPr>
              <a:spLocks/>
            </p:cNvSpPr>
            <p:nvPr/>
          </p:nvSpPr>
          <p:spPr bwMode="auto">
            <a:xfrm>
              <a:off x="-860425" y="2759075"/>
              <a:ext cx="34925" cy="33338"/>
            </a:xfrm>
            <a:custGeom>
              <a:avLst/>
              <a:gdLst>
                <a:gd name="T0" fmla="*/ 0 w 24"/>
                <a:gd name="T1" fmla="*/ 10 h 23"/>
                <a:gd name="T2" fmla="*/ 9 w 24"/>
                <a:gd name="T3" fmla="*/ 23 h 23"/>
                <a:gd name="T4" fmla="*/ 24 w 24"/>
                <a:gd name="T5" fmla="*/ 15 h 23"/>
                <a:gd name="T6" fmla="*/ 13 w 24"/>
                <a:gd name="T7" fmla="*/ 0 h 23"/>
                <a:gd name="T8" fmla="*/ 0 w 24"/>
                <a:gd name="T9" fmla="*/ 10 h 23"/>
              </a:gdLst>
              <a:ahLst/>
              <a:cxnLst>
                <a:cxn ang="0">
                  <a:pos x="T0" y="T1"/>
                </a:cxn>
                <a:cxn ang="0">
                  <a:pos x="T2" y="T3"/>
                </a:cxn>
                <a:cxn ang="0">
                  <a:pos x="T4" y="T5"/>
                </a:cxn>
                <a:cxn ang="0">
                  <a:pos x="T6" y="T7"/>
                </a:cxn>
                <a:cxn ang="0">
                  <a:pos x="T8" y="T9"/>
                </a:cxn>
              </a:cxnLst>
              <a:rect l="0" t="0" r="r" b="b"/>
              <a:pathLst>
                <a:path w="24" h="23">
                  <a:moveTo>
                    <a:pt x="0" y="10"/>
                  </a:moveTo>
                  <a:cubicBezTo>
                    <a:pt x="3" y="15"/>
                    <a:pt x="7" y="19"/>
                    <a:pt x="9" y="23"/>
                  </a:cubicBezTo>
                  <a:cubicBezTo>
                    <a:pt x="24" y="15"/>
                    <a:pt x="24" y="15"/>
                    <a:pt x="24" y="15"/>
                  </a:cubicBezTo>
                  <a:cubicBezTo>
                    <a:pt x="20" y="10"/>
                    <a:pt x="17" y="5"/>
                    <a:pt x="13" y="0"/>
                  </a:cubicBez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2">
              <a:extLst>
                <a:ext uri="{FF2B5EF4-FFF2-40B4-BE49-F238E27FC236}">
                  <a16:creationId xmlns:a16="http://schemas.microsoft.com/office/drawing/2014/main" id="{C0CAE339-CC71-D764-83FB-38DF491AB598}"/>
                </a:ext>
              </a:extLst>
            </p:cNvPr>
            <p:cNvSpPr>
              <a:spLocks/>
            </p:cNvSpPr>
            <p:nvPr/>
          </p:nvSpPr>
          <p:spPr bwMode="auto">
            <a:xfrm>
              <a:off x="-892175" y="2722563"/>
              <a:ext cx="33337" cy="33338"/>
            </a:xfrm>
            <a:custGeom>
              <a:avLst/>
              <a:gdLst>
                <a:gd name="T0" fmla="*/ 0 w 23"/>
                <a:gd name="T1" fmla="*/ 12 h 23"/>
                <a:gd name="T2" fmla="*/ 11 w 23"/>
                <a:gd name="T3" fmla="*/ 23 h 23"/>
                <a:gd name="T4" fmla="*/ 23 w 23"/>
                <a:gd name="T5" fmla="*/ 12 h 23"/>
                <a:gd name="T6" fmla="*/ 10 w 23"/>
                <a:gd name="T7" fmla="*/ 0 h 23"/>
                <a:gd name="T8" fmla="*/ 0 w 23"/>
                <a:gd name="T9" fmla="*/ 12 h 23"/>
              </a:gdLst>
              <a:ahLst/>
              <a:cxnLst>
                <a:cxn ang="0">
                  <a:pos x="T0" y="T1"/>
                </a:cxn>
                <a:cxn ang="0">
                  <a:pos x="T2" y="T3"/>
                </a:cxn>
                <a:cxn ang="0">
                  <a:pos x="T4" y="T5"/>
                </a:cxn>
                <a:cxn ang="0">
                  <a:pos x="T6" y="T7"/>
                </a:cxn>
                <a:cxn ang="0">
                  <a:pos x="T8" y="T9"/>
                </a:cxn>
              </a:cxnLst>
              <a:rect l="0" t="0" r="r" b="b"/>
              <a:pathLst>
                <a:path w="23" h="23">
                  <a:moveTo>
                    <a:pt x="0" y="12"/>
                  </a:moveTo>
                  <a:cubicBezTo>
                    <a:pt x="4" y="16"/>
                    <a:pt x="8" y="19"/>
                    <a:pt x="11" y="23"/>
                  </a:cubicBezTo>
                  <a:cubicBezTo>
                    <a:pt x="23" y="12"/>
                    <a:pt x="23" y="12"/>
                    <a:pt x="23" y="12"/>
                  </a:cubicBezTo>
                  <a:cubicBezTo>
                    <a:pt x="19" y="7"/>
                    <a:pt x="15" y="3"/>
                    <a:pt x="10" y="0"/>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3">
              <a:extLst>
                <a:ext uri="{FF2B5EF4-FFF2-40B4-BE49-F238E27FC236}">
                  <a16:creationId xmlns:a16="http://schemas.microsoft.com/office/drawing/2014/main" id="{629191DE-3C07-2983-A2E7-120D4C799CC0}"/>
                </a:ext>
              </a:extLst>
            </p:cNvPr>
            <p:cNvSpPr>
              <a:spLocks/>
            </p:cNvSpPr>
            <p:nvPr/>
          </p:nvSpPr>
          <p:spPr bwMode="auto">
            <a:xfrm>
              <a:off x="-931863" y="2692400"/>
              <a:ext cx="33337" cy="34925"/>
            </a:xfrm>
            <a:custGeom>
              <a:avLst/>
              <a:gdLst>
                <a:gd name="T0" fmla="*/ 23 w 23"/>
                <a:gd name="T1" fmla="*/ 9 h 23"/>
                <a:gd name="T2" fmla="*/ 8 w 23"/>
                <a:gd name="T3" fmla="*/ 0 h 23"/>
                <a:gd name="T4" fmla="*/ 0 w 23"/>
                <a:gd name="T5" fmla="*/ 14 h 23"/>
                <a:gd name="T6" fmla="*/ 14 w 23"/>
                <a:gd name="T7" fmla="*/ 23 h 23"/>
                <a:gd name="T8" fmla="*/ 23 w 23"/>
                <a:gd name="T9" fmla="*/ 9 h 23"/>
              </a:gdLst>
              <a:ahLst/>
              <a:cxnLst>
                <a:cxn ang="0">
                  <a:pos x="T0" y="T1"/>
                </a:cxn>
                <a:cxn ang="0">
                  <a:pos x="T2" y="T3"/>
                </a:cxn>
                <a:cxn ang="0">
                  <a:pos x="T4" y="T5"/>
                </a:cxn>
                <a:cxn ang="0">
                  <a:pos x="T6" y="T7"/>
                </a:cxn>
                <a:cxn ang="0">
                  <a:pos x="T8" y="T9"/>
                </a:cxn>
              </a:cxnLst>
              <a:rect l="0" t="0" r="r" b="b"/>
              <a:pathLst>
                <a:path w="23" h="23">
                  <a:moveTo>
                    <a:pt x="23" y="9"/>
                  </a:moveTo>
                  <a:cubicBezTo>
                    <a:pt x="18" y="6"/>
                    <a:pt x="13" y="2"/>
                    <a:pt x="8" y="0"/>
                  </a:cubicBezTo>
                  <a:cubicBezTo>
                    <a:pt x="0" y="14"/>
                    <a:pt x="0" y="14"/>
                    <a:pt x="0" y="14"/>
                  </a:cubicBezTo>
                  <a:cubicBezTo>
                    <a:pt x="4" y="17"/>
                    <a:pt x="9" y="20"/>
                    <a:pt x="14" y="23"/>
                  </a:cubicBezTo>
                  <a:lnTo>
                    <a:pt x="2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4">
              <a:extLst>
                <a:ext uri="{FF2B5EF4-FFF2-40B4-BE49-F238E27FC236}">
                  <a16:creationId xmlns:a16="http://schemas.microsoft.com/office/drawing/2014/main" id="{11EF6C5A-0AED-3EE0-1239-E3C305977473}"/>
                </a:ext>
              </a:extLst>
            </p:cNvPr>
            <p:cNvSpPr>
              <a:spLocks/>
            </p:cNvSpPr>
            <p:nvPr/>
          </p:nvSpPr>
          <p:spPr bwMode="auto">
            <a:xfrm>
              <a:off x="-976313" y="2673350"/>
              <a:ext cx="33337" cy="30163"/>
            </a:xfrm>
            <a:custGeom>
              <a:avLst/>
              <a:gdLst>
                <a:gd name="T0" fmla="*/ 22 w 22"/>
                <a:gd name="T1" fmla="*/ 6 h 21"/>
                <a:gd name="T2" fmla="*/ 5 w 22"/>
                <a:gd name="T3" fmla="*/ 0 h 21"/>
                <a:gd name="T4" fmla="*/ 0 w 22"/>
                <a:gd name="T5" fmla="*/ 16 h 21"/>
                <a:gd name="T6" fmla="*/ 15 w 22"/>
                <a:gd name="T7" fmla="*/ 21 h 21"/>
                <a:gd name="T8" fmla="*/ 22 w 22"/>
                <a:gd name="T9" fmla="*/ 6 h 21"/>
              </a:gdLst>
              <a:ahLst/>
              <a:cxnLst>
                <a:cxn ang="0">
                  <a:pos x="T0" y="T1"/>
                </a:cxn>
                <a:cxn ang="0">
                  <a:pos x="T2" y="T3"/>
                </a:cxn>
                <a:cxn ang="0">
                  <a:pos x="T4" y="T5"/>
                </a:cxn>
                <a:cxn ang="0">
                  <a:pos x="T6" y="T7"/>
                </a:cxn>
                <a:cxn ang="0">
                  <a:pos x="T8" y="T9"/>
                </a:cxn>
              </a:cxnLst>
              <a:rect l="0" t="0" r="r" b="b"/>
              <a:pathLst>
                <a:path w="22" h="21">
                  <a:moveTo>
                    <a:pt x="22" y="6"/>
                  </a:moveTo>
                  <a:cubicBezTo>
                    <a:pt x="16" y="4"/>
                    <a:pt x="11" y="2"/>
                    <a:pt x="5" y="0"/>
                  </a:cubicBezTo>
                  <a:cubicBezTo>
                    <a:pt x="0" y="16"/>
                    <a:pt x="0" y="16"/>
                    <a:pt x="0" y="16"/>
                  </a:cubicBezTo>
                  <a:cubicBezTo>
                    <a:pt x="5" y="17"/>
                    <a:pt x="10" y="19"/>
                    <a:pt x="15" y="21"/>
                  </a:cubicBezTo>
                  <a:lnTo>
                    <a:pt x="22"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5">
              <a:extLst>
                <a:ext uri="{FF2B5EF4-FFF2-40B4-BE49-F238E27FC236}">
                  <a16:creationId xmlns:a16="http://schemas.microsoft.com/office/drawing/2014/main" id="{CE60FBA2-8745-B589-3F4B-8EEE854D515B}"/>
                </a:ext>
              </a:extLst>
            </p:cNvPr>
            <p:cNvSpPr>
              <a:spLocks/>
            </p:cNvSpPr>
            <p:nvPr/>
          </p:nvSpPr>
          <p:spPr bwMode="auto">
            <a:xfrm>
              <a:off x="-1022350" y="2660650"/>
              <a:ext cx="28575" cy="28575"/>
            </a:xfrm>
            <a:custGeom>
              <a:avLst/>
              <a:gdLst>
                <a:gd name="T0" fmla="*/ 0 w 20"/>
                <a:gd name="T1" fmla="*/ 17 h 19"/>
                <a:gd name="T2" fmla="*/ 16 w 20"/>
                <a:gd name="T3" fmla="*/ 19 h 19"/>
                <a:gd name="T4" fmla="*/ 20 w 20"/>
                <a:gd name="T5" fmla="*/ 3 h 19"/>
                <a:gd name="T6" fmla="*/ 2 w 20"/>
                <a:gd name="T7" fmla="*/ 0 h 19"/>
                <a:gd name="T8" fmla="*/ 0 w 20"/>
                <a:gd name="T9" fmla="*/ 17 h 19"/>
              </a:gdLst>
              <a:ahLst/>
              <a:cxnLst>
                <a:cxn ang="0">
                  <a:pos x="T0" y="T1"/>
                </a:cxn>
                <a:cxn ang="0">
                  <a:pos x="T2" y="T3"/>
                </a:cxn>
                <a:cxn ang="0">
                  <a:pos x="T4" y="T5"/>
                </a:cxn>
                <a:cxn ang="0">
                  <a:pos x="T6" y="T7"/>
                </a:cxn>
                <a:cxn ang="0">
                  <a:pos x="T8" y="T9"/>
                </a:cxn>
              </a:cxnLst>
              <a:rect l="0" t="0" r="r" b="b"/>
              <a:pathLst>
                <a:path w="20" h="19">
                  <a:moveTo>
                    <a:pt x="0" y="17"/>
                  </a:moveTo>
                  <a:cubicBezTo>
                    <a:pt x="6" y="17"/>
                    <a:pt x="11" y="18"/>
                    <a:pt x="16" y="19"/>
                  </a:cubicBezTo>
                  <a:cubicBezTo>
                    <a:pt x="20" y="3"/>
                    <a:pt x="20" y="3"/>
                    <a:pt x="20" y="3"/>
                  </a:cubicBezTo>
                  <a:cubicBezTo>
                    <a:pt x="14" y="2"/>
                    <a:pt x="8" y="1"/>
                    <a:pt x="2" y="0"/>
                  </a:cubicBezTo>
                  <a:lnTo>
                    <a:pt x="0"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6">
              <a:extLst>
                <a:ext uri="{FF2B5EF4-FFF2-40B4-BE49-F238E27FC236}">
                  <a16:creationId xmlns:a16="http://schemas.microsoft.com/office/drawing/2014/main" id="{3F56E383-63E2-E3B4-E335-320099AA5E89}"/>
                </a:ext>
              </a:extLst>
            </p:cNvPr>
            <p:cNvSpPr>
              <a:spLocks/>
            </p:cNvSpPr>
            <p:nvPr/>
          </p:nvSpPr>
          <p:spPr bwMode="auto">
            <a:xfrm>
              <a:off x="-1181100" y="3278188"/>
              <a:ext cx="244475" cy="49213"/>
            </a:xfrm>
            <a:custGeom>
              <a:avLst/>
              <a:gdLst>
                <a:gd name="T0" fmla="*/ 167 w 167"/>
                <a:gd name="T1" fmla="*/ 17 h 34"/>
                <a:gd name="T2" fmla="*/ 167 w 167"/>
                <a:gd name="T3" fmla="*/ 16 h 34"/>
                <a:gd name="T4" fmla="*/ 163 w 167"/>
                <a:gd name="T5" fmla="*/ 5 h 34"/>
                <a:gd name="T6" fmla="*/ 151 w 167"/>
                <a:gd name="T7" fmla="*/ 1 h 34"/>
                <a:gd name="T8" fmla="*/ 17 w 167"/>
                <a:gd name="T9" fmla="*/ 1 h 34"/>
                <a:gd name="T10" fmla="*/ 5 w 167"/>
                <a:gd name="T11" fmla="*/ 5 h 34"/>
                <a:gd name="T12" fmla="*/ 0 w 167"/>
                <a:gd name="T13" fmla="*/ 16 h 34"/>
                <a:gd name="T14" fmla="*/ 0 w 167"/>
                <a:gd name="T15" fmla="*/ 17 h 34"/>
                <a:gd name="T16" fmla="*/ 5 w 167"/>
                <a:gd name="T17" fmla="*/ 29 h 34"/>
                <a:gd name="T18" fmla="*/ 17 w 167"/>
                <a:gd name="T19" fmla="*/ 34 h 34"/>
                <a:gd name="T20" fmla="*/ 151 w 167"/>
                <a:gd name="T21" fmla="*/ 34 h 34"/>
                <a:gd name="T22" fmla="*/ 163 w 167"/>
                <a:gd name="T23" fmla="*/ 29 h 34"/>
                <a:gd name="T24" fmla="*/ 167 w 167"/>
                <a:gd name="T25"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34">
                  <a:moveTo>
                    <a:pt x="167" y="17"/>
                  </a:moveTo>
                  <a:cubicBezTo>
                    <a:pt x="167" y="16"/>
                    <a:pt x="167" y="16"/>
                    <a:pt x="167" y="16"/>
                  </a:cubicBezTo>
                  <a:cubicBezTo>
                    <a:pt x="167" y="12"/>
                    <a:pt x="166" y="8"/>
                    <a:pt x="163" y="5"/>
                  </a:cubicBezTo>
                  <a:cubicBezTo>
                    <a:pt x="160" y="2"/>
                    <a:pt x="155" y="0"/>
                    <a:pt x="151" y="1"/>
                  </a:cubicBezTo>
                  <a:cubicBezTo>
                    <a:pt x="17" y="1"/>
                    <a:pt x="17" y="1"/>
                    <a:pt x="17" y="1"/>
                  </a:cubicBezTo>
                  <a:cubicBezTo>
                    <a:pt x="12" y="0"/>
                    <a:pt x="8" y="2"/>
                    <a:pt x="5" y="5"/>
                  </a:cubicBezTo>
                  <a:cubicBezTo>
                    <a:pt x="2" y="8"/>
                    <a:pt x="0" y="12"/>
                    <a:pt x="0" y="16"/>
                  </a:cubicBezTo>
                  <a:cubicBezTo>
                    <a:pt x="0" y="17"/>
                    <a:pt x="0" y="17"/>
                    <a:pt x="0" y="17"/>
                  </a:cubicBezTo>
                  <a:cubicBezTo>
                    <a:pt x="0" y="21"/>
                    <a:pt x="2" y="26"/>
                    <a:pt x="5" y="29"/>
                  </a:cubicBezTo>
                  <a:cubicBezTo>
                    <a:pt x="8" y="32"/>
                    <a:pt x="12" y="34"/>
                    <a:pt x="17" y="34"/>
                  </a:cubicBezTo>
                  <a:cubicBezTo>
                    <a:pt x="151" y="34"/>
                    <a:pt x="151" y="34"/>
                    <a:pt x="151" y="34"/>
                  </a:cubicBezTo>
                  <a:cubicBezTo>
                    <a:pt x="155" y="34"/>
                    <a:pt x="160" y="32"/>
                    <a:pt x="163" y="29"/>
                  </a:cubicBezTo>
                  <a:cubicBezTo>
                    <a:pt x="166" y="26"/>
                    <a:pt x="167" y="21"/>
                    <a:pt x="167"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7">
              <a:extLst>
                <a:ext uri="{FF2B5EF4-FFF2-40B4-BE49-F238E27FC236}">
                  <a16:creationId xmlns:a16="http://schemas.microsoft.com/office/drawing/2014/main" id="{9AA452F6-143B-1C20-7FED-55AF67AEF8DB}"/>
                </a:ext>
              </a:extLst>
            </p:cNvPr>
            <p:cNvSpPr>
              <a:spLocks/>
            </p:cNvSpPr>
            <p:nvPr/>
          </p:nvSpPr>
          <p:spPr bwMode="auto">
            <a:xfrm>
              <a:off x="-1168400" y="3340100"/>
              <a:ext cx="220662" cy="49213"/>
            </a:xfrm>
            <a:custGeom>
              <a:avLst/>
              <a:gdLst>
                <a:gd name="T0" fmla="*/ 15 w 151"/>
                <a:gd name="T1" fmla="*/ 0 h 33"/>
                <a:gd name="T2" fmla="*/ 5 w 151"/>
                <a:gd name="T3" fmla="*/ 4 h 33"/>
                <a:gd name="T4" fmla="*/ 1 w 151"/>
                <a:gd name="T5" fmla="*/ 15 h 33"/>
                <a:gd name="T6" fmla="*/ 1 w 151"/>
                <a:gd name="T7" fmla="*/ 16 h 33"/>
                <a:gd name="T8" fmla="*/ 5 w 151"/>
                <a:gd name="T9" fmla="*/ 27 h 33"/>
                <a:gd name="T10" fmla="*/ 15 w 151"/>
                <a:gd name="T11" fmla="*/ 33 h 33"/>
                <a:gd name="T12" fmla="*/ 136 w 151"/>
                <a:gd name="T13" fmla="*/ 33 h 33"/>
                <a:gd name="T14" fmla="*/ 147 w 151"/>
                <a:gd name="T15" fmla="*/ 27 h 33"/>
                <a:gd name="T16" fmla="*/ 151 w 151"/>
                <a:gd name="T17" fmla="*/ 16 h 33"/>
                <a:gd name="T18" fmla="*/ 151 w 151"/>
                <a:gd name="T19" fmla="*/ 15 h 33"/>
                <a:gd name="T20" fmla="*/ 147 w 151"/>
                <a:gd name="T21" fmla="*/ 4 h 33"/>
                <a:gd name="T22" fmla="*/ 136 w 151"/>
                <a:gd name="T23" fmla="*/ 0 h 33"/>
                <a:gd name="T24" fmla="*/ 15 w 151"/>
                <a:gd name="T2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33">
                  <a:moveTo>
                    <a:pt x="15" y="0"/>
                  </a:moveTo>
                  <a:cubicBezTo>
                    <a:pt x="11" y="0"/>
                    <a:pt x="7" y="1"/>
                    <a:pt x="5" y="4"/>
                  </a:cubicBezTo>
                  <a:cubicBezTo>
                    <a:pt x="2" y="7"/>
                    <a:pt x="0" y="11"/>
                    <a:pt x="1" y="15"/>
                  </a:cubicBezTo>
                  <a:cubicBezTo>
                    <a:pt x="1" y="16"/>
                    <a:pt x="1" y="16"/>
                    <a:pt x="1" y="16"/>
                  </a:cubicBezTo>
                  <a:cubicBezTo>
                    <a:pt x="0" y="20"/>
                    <a:pt x="2" y="24"/>
                    <a:pt x="5" y="27"/>
                  </a:cubicBezTo>
                  <a:cubicBezTo>
                    <a:pt x="7" y="31"/>
                    <a:pt x="11" y="33"/>
                    <a:pt x="15" y="33"/>
                  </a:cubicBezTo>
                  <a:cubicBezTo>
                    <a:pt x="136" y="33"/>
                    <a:pt x="136" y="33"/>
                    <a:pt x="136" y="33"/>
                  </a:cubicBezTo>
                  <a:cubicBezTo>
                    <a:pt x="141" y="33"/>
                    <a:pt x="144" y="31"/>
                    <a:pt x="147" y="27"/>
                  </a:cubicBezTo>
                  <a:cubicBezTo>
                    <a:pt x="150" y="24"/>
                    <a:pt x="151" y="20"/>
                    <a:pt x="151" y="16"/>
                  </a:cubicBezTo>
                  <a:cubicBezTo>
                    <a:pt x="151" y="15"/>
                    <a:pt x="151" y="15"/>
                    <a:pt x="151" y="15"/>
                  </a:cubicBezTo>
                  <a:cubicBezTo>
                    <a:pt x="151" y="11"/>
                    <a:pt x="150" y="7"/>
                    <a:pt x="147" y="4"/>
                  </a:cubicBezTo>
                  <a:cubicBezTo>
                    <a:pt x="144" y="1"/>
                    <a:pt x="140" y="0"/>
                    <a:pt x="136" y="0"/>
                  </a:cubicBez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8">
              <a:extLst>
                <a:ext uri="{FF2B5EF4-FFF2-40B4-BE49-F238E27FC236}">
                  <a16:creationId xmlns:a16="http://schemas.microsoft.com/office/drawing/2014/main" id="{0E820C38-9A9D-E424-34D9-38921B9CA355}"/>
                </a:ext>
              </a:extLst>
            </p:cNvPr>
            <p:cNvSpPr>
              <a:spLocks/>
            </p:cNvSpPr>
            <p:nvPr/>
          </p:nvSpPr>
          <p:spPr bwMode="auto">
            <a:xfrm>
              <a:off x="-1155700" y="2852738"/>
              <a:ext cx="98425" cy="195263"/>
            </a:xfrm>
            <a:custGeom>
              <a:avLst/>
              <a:gdLst>
                <a:gd name="T0" fmla="*/ 0 w 67"/>
                <a:gd name="T1" fmla="*/ 66 h 133"/>
                <a:gd name="T2" fmla="*/ 20 w 67"/>
                <a:gd name="T3" fmla="*/ 114 h 133"/>
                <a:gd name="T4" fmla="*/ 67 w 67"/>
                <a:gd name="T5" fmla="*/ 133 h 133"/>
                <a:gd name="T6" fmla="*/ 67 w 67"/>
                <a:gd name="T7" fmla="*/ 0 h 133"/>
                <a:gd name="T8" fmla="*/ 20 w 67"/>
                <a:gd name="T9" fmla="*/ 19 h 133"/>
                <a:gd name="T10" fmla="*/ 0 w 67"/>
                <a:gd name="T11" fmla="*/ 66 h 133"/>
              </a:gdLst>
              <a:ahLst/>
              <a:cxnLst>
                <a:cxn ang="0">
                  <a:pos x="T0" y="T1"/>
                </a:cxn>
                <a:cxn ang="0">
                  <a:pos x="T2" y="T3"/>
                </a:cxn>
                <a:cxn ang="0">
                  <a:pos x="T4" y="T5"/>
                </a:cxn>
                <a:cxn ang="0">
                  <a:pos x="T6" y="T7"/>
                </a:cxn>
                <a:cxn ang="0">
                  <a:pos x="T8" y="T9"/>
                </a:cxn>
                <a:cxn ang="0">
                  <a:pos x="T10" y="T11"/>
                </a:cxn>
              </a:cxnLst>
              <a:rect l="0" t="0" r="r" b="b"/>
              <a:pathLst>
                <a:path w="67" h="133">
                  <a:moveTo>
                    <a:pt x="0" y="66"/>
                  </a:moveTo>
                  <a:cubicBezTo>
                    <a:pt x="0" y="84"/>
                    <a:pt x="7" y="101"/>
                    <a:pt x="20" y="114"/>
                  </a:cubicBezTo>
                  <a:cubicBezTo>
                    <a:pt x="32" y="126"/>
                    <a:pt x="49" y="133"/>
                    <a:pt x="67" y="133"/>
                  </a:cubicBezTo>
                  <a:cubicBezTo>
                    <a:pt x="67" y="0"/>
                    <a:pt x="67" y="0"/>
                    <a:pt x="67" y="0"/>
                  </a:cubicBezTo>
                  <a:cubicBezTo>
                    <a:pt x="49" y="0"/>
                    <a:pt x="32" y="7"/>
                    <a:pt x="20" y="19"/>
                  </a:cubicBezTo>
                  <a:cubicBezTo>
                    <a:pt x="7" y="32"/>
                    <a:pt x="0" y="49"/>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49">
              <a:extLst>
                <a:ext uri="{FF2B5EF4-FFF2-40B4-BE49-F238E27FC236}">
                  <a16:creationId xmlns:a16="http://schemas.microsoft.com/office/drawing/2014/main" id="{0CD78F61-2D58-D323-F7AC-C83C707D0530}"/>
                </a:ext>
              </a:extLst>
            </p:cNvPr>
            <p:cNvSpPr>
              <a:spLocks/>
            </p:cNvSpPr>
            <p:nvPr/>
          </p:nvSpPr>
          <p:spPr bwMode="auto">
            <a:xfrm>
              <a:off x="-1314450" y="2671763"/>
              <a:ext cx="257175" cy="596900"/>
            </a:xfrm>
            <a:custGeom>
              <a:avLst/>
              <a:gdLst>
                <a:gd name="T0" fmla="*/ 99 w 175"/>
                <a:gd name="T1" fmla="*/ 410 h 410"/>
                <a:gd name="T2" fmla="*/ 106 w 175"/>
                <a:gd name="T3" fmla="*/ 409 h 410"/>
                <a:gd name="T4" fmla="*/ 175 w 175"/>
                <a:gd name="T5" fmla="*/ 409 h 410"/>
                <a:gd name="T6" fmla="*/ 175 w 175"/>
                <a:gd name="T7" fmla="*/ 308 h 410"/>
                <a:gd name="T8" fmla="*/ 161 w 175"/>
                <a:gd name="T9" fmla="*/ 307 h 410"/>
                <a:gd name="T10" fmla="*/ 157 w 175"/>
                <a:gd name="T11" fmla="*/ 290 h 410"/>
                <a:gd name="T12" fmla="*/ 157 w 175"/>
                <a:gd name="T13" fmla="*/ 290 h 410"/>
                <a:gd name="T14" fmla="*/ 141 w 175"/>
                <a:gd name="T15" fmla="*/ 286 h 410"/>
                <a:gd name="T16" fmla="*/ 129 w 175"/>
                <a:gd name="T17" fmla="*/ 299 h 410"/>
                <a:gd name="T18" fmla="*/ 129 w 175"/>
                <a:gd name="T19" fmla="*/ 299 h 410"/>
                <a:gd name="T20" fmla="*/ 105 w 175"/>
                <a:gd name="T21" fmla="*/ 285 h 410"/>
                <a:gd name="T22" fmla="*/ 110 w 175"/>
                <a:gd name="T23" fmla="*/ 268 h 410"/>
                <a:gd name="T24" fmla="*/ 98 w 175"/>
                <a:gd name="T25" fmla="*/ 256 h 410"/>
                <a:gd name="T26" fmla="*/ 82 w 175"/>
                <a:gd name="T27" fmla="*/ 262 h 410"/>
                <a:gd name="T28" fmla="*/ 67 w 175"/>
                <a:gd name="T29" fmla="*/ 237 h 410"/>
                <a:gd name="T30" fmla="*/ 81 w 175"/>
                <a:gd name="T31" fmla="*/ 225 h 410"/>
                <a:gd name="T32" fmla="*/ 76 w 175"/>
                <a:gd name="T33" fmla="*/ 209 h 410"/>
                <a:gd name="T34" fmla="*/ 58 w 175"/>
                <a:gd name="T35" fmla="*/ 206 h 410"/>
                <a:gd name="T36" fmla="*/ 58 w 175"/>
                <a:gd name="T37" fmla="*/ 177 h 410"/>
                <a:gd name="T38" fmla="*/ 76 w 175"/>
                <a:gd name="T39" fmla="*/ 174 h 410"/>
                <a:gd name="T40" fmla="*/ 81 w 175"/>
                <a:gd name="T41" fmla="*/ 158 h 410"/>
                <a:gd name="T42" fmla="*/ 67 w 175"/>
                <a:gd name="T43" fmla="*/ 146 h 410"/>
                <a:gd name="T44" fmla="*/ 67 w 175"/>
                <a:gd name="T45" fmla="*/ 146 h 410"/>
                <a:gd name="T46" fmla="*/ 82 w 175"/>
                <a:gd name="T47" fmla="*/ 121 h 410"/>
                <a:gd name="T48" fmla="*/ 98 w 175"/>
                <a:gd name="T49" fmla="*/ 127 h 410"/>
                <a:gd name="T50" fmla="*/ 110 w 175"/>
                <a:gd name="T51" fmla="*/ 115 h 410"/>
                <a:gd name="T52" fmla="*/ 105 w 175"/>
                <a:gd name="T53" fmla="*/ 98 h 410"/>
                <a:gd name="T54" fmla="*/ 129 w 175"/>
                <a:gd name="T55" fmla="*/ 84 h 410"/>
                <a:gd name="T56" fmla="*/ 141 w 175"/>
                <a:gd name="T57" fmla="*/ 97 h 410"/>
                <a:gd name="T58" fmla="*/ 157 w 175"/>
                <a:gd name="T59" fmla="*/ 93 h 410"/>
                <a:gd name="T60" fmla="*/ 161 w 175"/>
                <a:gd name="T61" fmla="*/ 76 h 410"/>
                <a:gd name="T62" fmla="*/ 161 w 175"/>
                <a:gd name="T63" fmla="*/ 76 h 410"/>
                <a:gd name="T64" fmla="*/ 175 w 175"/>
                <a:gd name="T65" fmla="*/ 75 h 410"/>
                <a:gd name="T66" fmla="*/ 175 w 175"/>
                <a:gd name="T67" fmla="*/ 0 h 410"/>
                <a:gd name="T68" fmla="*/ 0 w 175"/>
                <a:gd name="T69" fmla="*/ 161 h 410"/>
                <a:gd name="T70" fmla="*/ 45 w 175"/>
                <a:gd name="T71" fmla="*/ 313 h 410"/>
                <a:gd name="T72" fmla="*/ 99 w 175"/>
                <a:gd name="T73" fmla="*/ 4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5" h="410">
                  <a:moveTo>
                    <a:pt x="99" y="410"/>
                  </a:moveTo>
                  <a:cubicBezTo>
                    <a:pt x="101" y="409"/>
                    <a:pt x="104" y="409"/>
                    <a:pt x="106" y="409"/>
                  </a:cubicBezTo>
                  <a:cubicBezTo>
                    <a:pt x="175" y="409"/>
                    <a:pt x="175" y="409"/>
                    <a:pt x="175" y="409"/>
                  </a:cubicBezTo>
                  <a:cubicBezTo>
                    <a:pt x="175" y="308"/>
                    <a:pt x="175" y="308"/>
                    <a:pt x="175" y="308"/>
                  </a:cubicBezTo>
                  <a:cubicBezTo>
                    <a:pt x="170" y="308"/>
                    <a:pt x="165" y="308"/>
                    <a:pt x="161" y="307"/>
                  </a:cubicBezTo>
                  <a:cubicBezTo>
                    <a:pt x="157" y="290"/>
                    <a:pt x="157" y="290"/>
                    <a:pt x="157" y="290"/>
                  </a:cubicBezTo>
                  <a:cubicBezTo>
                    <a:pt x="157" y="290"/>
                    <a:pt x="157" y="290"/>
                    <a:pt x="157" y="290"/>
                  </a:cubicBezTo>
                  <a:cubicBezTo>
                    <a:pt x="152" y="289"/>
                    <a:pt x="146" y="288"/>
                    <a:pt x="141" y="286"/>
                  </a:cubicBezTo>
                  <a:cubicBezTo>
                    <a:pt x="129" y="299"/>
                    <a:pt x="129" y="299"/>
                    <a:pt x="129" y="299"/>
                  </a:cubicBezTo>
                  <a:cubicBezTo>
                    <a:pt x="129" y="299"/>
                    <a:pt x="129" y="299"/>
                    <a:pt x="129" y="299"/>
                  </a:cubicBezTo>
                  <a:cubicBezTo>
                    <a:pt x="120" y="295"/>
                    <a:pt x="112" y="290"/>
                    <a:pt x="105" y="285"/>
                  </a:cubicBezTo>
                  <a:cubicBezTo>
                    <a:pt x="110" y="268"/>
                    <a:pt x="110" y="268"/>
                    <a:pt x="110" y="268"/>
                  </a:cubicBezTo>
                  <a:cubicBezTo>
                    <a:pt x="106" y="264"/>
                    <a:pt x="102" y="260"/>
                    <a:pt x="98" y="256"/>
                  </a:cubicBezTo>
                  <a:cubicBezTo>
                    <a:pt x="82" y="262"/>
                    <a:pt x="82" y="262"/>
                    <a:pt x="82" y="262"/>
                  </a:cubicBezTo>
                  <a:cubicBezTo>
                    <a:pt x="76" y="254"/>
                    <a:pt x="71" y="246"/>
                    <a:pt x="67" y="237"/>
                  </a:cubicBezTo>
                  <a:cubicBezTo>
                    <a:pt x="81" y="225"/>
                    <a:pt x="81" y="225"/>
                    <a:pt x="81" y="225"/>
                  </a:cubicBezTo>
                  <a:cubicBezTo>
                    <a:pt x="79" y="220"/>
                    <a:pt x="77" y="215"/>
                    <a:pt x="76" y="209"/>
                  </a:cubicBezTo>
                  <a:cubicBezTo>
                    <a:pt x="58" y="206"/>
                    <a:pt x="58" y="206"/>
                    <a:pt x="58" y="206"/>
                  </a:cubicBezTo>
                  <a:cubicBezTo>
                    <a:pt x="58" y="177"/>
                    <a:pt x="58" y="177"/>
                    <a:pt x="58" y="177"/>
                  </a:cubicBezTo>
                  <a:cubicBezTo>
                    <a:pt x="76" y="174"/>
                    <a:pt x="76" y="174"/>
                    <a:pt x="76" y="174"/>
                  </a:cubicBezTo>
                  <a:cubicBezTo>
                    <a:pt x="77" y="168"/>
                    <a:pt x="79" y="163"/>
                    <a:pt x="81" y="158"/>
                  </a:cubicBezTo>
                  <a:cubicBezTo>
                    <a:pt x="67" y="146"/>
                    <a:pt x="67" y="146"/>
                    <a:pt x="67" y="146"/>
                  </a:cubicBezTo>
                  <a:cubicBezTo>
                    <a:pt x="67" y="146"/>
                    <a:pt x="67" y="146"/>
                    <a:pt x="67" y="146"/>
                  </a:cubicBezTo>
                  <a:cubicBezTo>
                    <a:pt x="71" y="137"/>
                    <a:pt x="76" y="129"/>
                    <a:pt x="82" y="121"/>
                  </a:cubicBezTo>
                  <a:cubicBezTo>
                    <a:pt x="98" y="127"/>
                    <a:pt x="98" y="127"/>
                    <a:pt x="98" y="127"/>
                  </a:cubicBezTo>
                  <a:cubicBezTo>
                    <a:pt x="102" y="123"/>
                    <a:pt x="106" y="119"/>
                    <a:pt x="110" y="115"/>
                  </a:cubicBezTo>
                  <a:cubicBezTo>
                    <a:pt x="105" y="98"/>
                    <a:pt x="105" y="98"/>
                    <a:pt x="105" y="98"/>
                  </a:cubicBezTo>
                  <a:cubicBezTo>
                    <a:pt x="112" y="92"/>
                    <a:pt x="120" y="88"/>
                    <a:pt x="129" y="84"/>
                  </a:cubicBezTo>
                  <a:cubicBezTo>
                    <a:pt x="141" y="97"/>
                    <a:pt x="141" y="97"/>
                    <a:pt x="141" y="97"/>
                  </a:cubicBezTo>
                  <a:cubicBezTo>
                    <a:pt x="146" y="95"/>
                    <a:pt x="152" y="94"/>
                    <a:pt x="157" y="93"/>
                  </a:cubicBezTo>
                  <a:cubicBezTo>
                    <a:pt x="161" y="76"/>
                    <a:pt x="161" y="76"/>
                    <a:pt x="161" y="76"/>
                  </a:cubicBezTo>
                  <a:cubicBezTo>
                    <a:pt x="161" y="76"/>
                    <a:pt x="161" y="76"/>
                    <a:pt x="161" y="76"/>
                  </a:cubicBezTo>
                  <a:cubicBezTo>
                    <a:pt x="165" y="75"/>
                    <a:pt x="170" y="75"/>
                    <a:pt x="175" y="75"/>
                  </a:cubicBezTo>
                  <a:cubicBezTo>
                    <a:pt x="175" y="0"/>
                    <a:pt x="175" y="0"/>
                    <a:pt x="175" y="0"/>
                  </a:cubicBezTo>
                  <a:cubicBezTo>
                    <a:pt x="78" y="0"/>
                    <a:pt x="0" y="70"/>
                    <a:pt x="0" y="161"/>
                  </a:cubicBezTo>
                  <a:cubicBezTo>
                    <a:pt x="0" y="204"/>
                    <a:pt x="17" y="263"/>
                    <a:pt x="45" y="313"/>
                  </a:cubicBezTo>
                  <a:cubicBezTo>
                    <a:pt x="61" y="341"/>
                    <a:pt x="95" y="377"/>
                    <a:pt x="99"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0">
              <a:extLst>
                <a:ext uri="{FF2B5EF4-FFF2-40B4-BE49-F238E27FC236}">
                  <a16:creationId xmlns:a16="http://schemas.microsoft.com/office/drawing/2014/main" id="{B4B475E8-1F06-0465-41A1-0F4DF7E54B35}"/>
                </a:ext>
              </a:extLst>
            </p:cNvPr>
            <p:cNvSpPr>
              <a:spLocks/>
            </p:cNvSpPr>
            <p:nvPr/>
          </p:nvSpPr>
          <p:spPr bwMode="auto">
            <a:xfrm>
              <a:off x="-1046163" y="2743200"/>
              <a:ext cx="244475" cy="427038"/>
            </a:xfrm>
            <a:custGeom>
              <a:avLst/>
              <a:gdLst>
                <a:gd name="T0" fmla="*/ 9 w 167"/>
                <a:gd name="T1" fmla="*/ 26 h 293"/>
                <a:gd name="T2" fmla="*/ 13 w 167"/>
                <a:gd name="T3" fmla="*/ 40 h 293"/>
                <a:gd name="T4" fmla="*/ 25 w 167"/>
                <a:gd name="T5" fmla="*/ 49 h 293"/>
                <a:gd name="T6" fmla="*/ 25 w 167"/>
                <a:gd name="T7" fmla="*/ 92 h 293"/>
                <a:gd name="T8" fmla="*/ 0 w 167"/>
                <a:gd name="T9" fmla="*/ 92 h 293"/>
                <a:gd name="T10" fmla="*/ 0 w 167"/>
                <a:gd name="T11" fmla="*/ 193 h 293"/>
                <a:gd name="T12" fmla="*/ 17 w 167"/>
                <a:gd name="T13" fmla="*/ 193 h 293"/>
                <a:gd name="T14" fmla="*/ 17 w 167"/>
                <a:gd name="T15" fmla="*/ 226 h 293"/>
                <a:gd name="T16" fmla="*/ 19 w 167"/>
                <a:gd name="T17" fmla="*/ 232 h 293"/>
                <a:gd name="T18" fmla="*/ 25 w 167"/>
                <a:gd name="T19" fmla="*/ 234 h 293"/>
                <a:gd name="T20" fmla="*/ 50 w 167"/>
                <a:gd name="T21" fmla="*/ 234 h 293"/>
                <a:gd name="T22" fmla="*/ 50 w 167"/>
                <a:gd name="T23" fmla="*/ 244 h 293"/>
                <a:gd name="T24" fmla="*/ 35 w 167"/>
                <a:gd name="T25" fmla="*/ 260 h 293"/>
                <a:gd name="T26" fmla="*/ 39 w 167"/>
                <a:gd name="T27" fmla="*/ 283 h 293"/>
                <a:gd name="T28" fmla="*/ 59 w 167"/>
                <a:gd name="T29" fmla="*/ 293 h 293"/>
                <a:gd name="T30" fmla="*/ 79 w 167"/>
                <a:gd name="T31" fmla="*/ 283 h 293"/>
                <a:gd name="T32" fmla="*/ 83 w 167"/>
                <a:gd name="T33" fmla="*/ 260 h 293"/>
                <a:gd name="T34" fmla="*/ 67 w 167"/>
                <a:gd name="T35" fmla="*/ 244 h 293"/>
                <a:gd name="T36" fmla="*/ 67 w 167"/>
                <a:gd name="T37" fmla="*/ 226 h 293"/>
                <a:gd name="T38" fmla="*/ 65 w 167"/>
                <a:gd name="T39" fmla="*/ 220 h 293"/>
                <a:gd name="T40" fmla="*/ 59 w 167"/>
                <a:gd name="T41" fmla="*/ 218 h 293"/>
                <a:gd name="T42" fmla="*/ 34 w 167"/>
                <a:gd name="T43" fmla="*/ 218 h 293"/>
                <a:gd name="T44" fmla="*/ 34 w 167"/>
                <a:gd name="T45" fmla="*/ 193 h 293"/>
                <a:gd name="T46" fmla="*/ 67 w 167"/>
                <a:gd name="T47" fmla="*/ 193 h 293"/>
                <a:gd name="T48" fmla="*/ 67 w 167"/>
                <a:gd name="T49" fmla="*/ 176 h 293"/>
                <a:gd name="T50" fmla="*/ 119 w 167"/>
                <a:gd name="T51" fmla="*/ 176 h 293"/>
                <a:gd name="T52" fmla="*/ 135 w 167"/>
                <a:gd name="T53" fmla="*/ 191 h 293"/>
                <a:gd name="T54" fmla="*/ 157 w 167"/>
                <a:gd name="T55" fmla="*/ 188 h 293"/>
                <a:gd name="T56" fmla="*/ 167 w 167"/>
                <a:gd name="T57" fmla="*/ 168 h 293"/>
                <a:gd name="T58" fmla="*/ 157 w 167"/>
                <a:gd name="T59" fmla="*/ 147 h 293"/>
                <a:gd name="T60" fmla="*/ 135 w 167"/>
                <a:gd name="T61" fmla="*/ 144 h 293"/>
                <a:gd name="T62" fmla="*/ 119 w 167"/>
                <a:gd name="T63" fmla="*/ 159 h 293"/>
                <a:gd name="T64" fmla="*/ 67 w 167"/>
                <a:gd name="T65" fmla="*/ 159 h 293"/>
                <a:gd name="T66" fmla="*/ 67 w 167"/>
                <a:gd name="T67" fmla="*/ 126 h 293"/>
                <a:gd name="T68" fmla="*/ 100 w 167"/>
                <a:gd name="T69" fmla="*/ 126 h 293"/>
                <a:gd name="T70" fmla="*/ 106 w 167"/>
                <a:gd name="T71" fmla="*/ 123 h 293"/>
                <a:gd name="T72" fmla="*/ 109 w 167"/>
                <a:gd name="T73" fmla="*/ 117 h 293"/>
                <a:gd name="T74" fmla="*/ 109 w 167"/>
                <a:gd name="T75" fmla="*/ 82 h 293"/>
                <a:gd name="T76" fmla="*/ 124 w 167"/>
                <a:gd name="T77" fmla="*/ 66 h 293"/>
                <a:gd name="T78" fmla="*/ 121 w 167"/>
                <a:gd name="T79" fmla="*/ 44 h 293"/>
                <a:gd name="T80" fmla="*/ 100 w 167"/>
                <a:gd name="T81" fmla="*/ 34 h 293"/>
                <a:gd name="T82" fmla="*/ 80 w 167"/>
                <a:gd name="T83" fmla="*/ 44 h 293"/>
                <a:gd name="T84" fmla="*/ 76 w 167"/>
                <a:gd name="T85" fmla="*/ 66 h 293"/>
                <a:gd name="T86" fmla="*/ 92 w 167"/>
                <a:gd name="T87" fmla="*/ 82 h 293"/>
                <a:gd name="T88" fmla="*/ 92 w 167"/>
                <a:gd name="T89" fmla="*/ 109 h 293"/>
                <a:gd name="T90" fmla="*/ 67 w 167"/>
                <a:gd name="T91" fmla="*/ 109 h 293"/>
                <a:gd name="T92" fmla="*/ 67 w 167"/>
                <a:gd name="T93" fmla="*/ 92 h 293"/>
                <a:gd name="T94" fmla="*/ 42 w 167"/>
                <a:gd name="T95" fmla="*/ 92 h 293"/>
                <a:gd name="T96" fmla="*/ 42 w 167"/>
                <a:gd name="T97" fmla="*/ 49 h 293"/>
                <a:gd name="T98" fmla="*/ 56 w 167"/>
                <a:gd name="T99" fmla="*/ 38 h 293"/>
                <a:gd name="T100" fmla="*/ 58 w 167"/>
                <a:gd name="T101" fmla="*/ 20 h 293"/>
                <a:gd name="T102" fmla="*/ 48 w 167"/>
                <a:gd name="T103" fmla="*/ 5 h 293"/>
                <a:gd name="T104" fmla="*/ 31 w 167"/>
                <a:gd name="T105" fmla="*/ 1 h 293"/>
                <a:gd name="T106" fmla="*/ 15 w 167"/>
                <a:gd name="T107" fmla="*/ 9 h 293"/>
                <a:gd name="T108" fmla="*/ 9 w 167"/>
                <a:gd name="T109"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7" h="293">
                  <a:moveTo>
                    <a:pt x="9" y="26"/>
                  </a:moveTo>
                  <a:cubicBezTo>
                    <a:pt x="9" y="31"/>
                    <a:pt x="10" y="36"/>
                    <a:pt x="13" y="40"/>
                  </a:cubicBezTo>
                  <a:cubicBezTo>
                    <a:pt x="16" y="44"/>
                    <a:pt x="20" y="47"/>
                    <a:pt x="25" y="49"/>
                  </a:cubicBezTo>
                  <a:cubicBezTo>
                    <a:pt x="25" y="92"/>
                    <a:pt x="25" y="92"/>
                    <a:pt x="25" y="92"/>
                  </a:cubicBezTo>
                  <a:cubicBezTo>
                    <a:pt x="0" y="92"/>
                    <a:pt x="0" y="92"/>
                    <a:pt x="0" y="92"/>
                  </a:cubicBezTo>
                  <a:cubicBezTo>
                    <a:pt x="0" y="193"/>
                    <a:pt x="0" y="193"/>
                    <a:pt x="0" y="193"/>
                  </a:cubicBezTo>
                  <a:cubicBezTo>
                    <a:pt x="17" y="193"/>
                    <a:pt x="17" y="193"/>
                    <a:pt x="17" y="193"/>
                  </a:cubicBezTo>
                  <a:cubicBezTo>
                    <a:pt x="17" y="226"/>
                    <a:pt x="17" y="226"/>
                    <a:pt x="17" y="226"/>
                  </a:cubicBezTo>
                  <a:cubicBezTo>
                    <a:pt x="17" y="228"/>
                    <a:pt x="18" y="230"/>
                    <a:pt x="19" y="232"/>
                  </a:cubicBezTo>
                  <a:cubicBezTo>
                    <a:pt x="21" y="233"/>
                    <a:pt x="23" y="234"/>
                    <a:pt x="25" y="234"/>
                  </a:cubicBezTo>
                  <a:cubicBezTo>
                    <a:pt x="50" y="234"/>
                    <a:pt x="50" y="234"/>
                    <a:pt x="50" y="234"/>
                  </a:cubicBezTo>
                  <a:cubicBezTo>
                    <a:pt x="50" y="244"/>
                    <a:pt x="50" y="244"/>
                    <a:pt x="50" y="244"/>
                  </a:cubicBezTo>
                  <a:cubicBezTo>
                    <a:pt x="43" y="247"/>
                    <a:pt x="37" y="253"/>
                    <a:pt x="35" y="260"/>
                  </a:cubicBezTo>
                  <a:cubicBezTo>
                    <a:pt x="32" y="268"/>
                    <a:pt x="34" y="276"/>
                    <a:pt x="39" y="283"/>
                  </a:cubicBezTo>
                  <a:cubicBezTo>
                    <a:pt x="43" y="289"/>
                    <a:pt x="51" y="293"/>
                    <a:pt x="59" y="293"/>
                  </a:cubicBezTo>
                  <a:cubicBezTo>
                    <a:pt x="67" y="293"/>
                    <a:pt x="74" y="289"/>
                    <a:pt x="79" y="283"/>
                  </a:cubicBezTo>
                  <a:cubicBezTo>
                    <a:pt x="84" y="276"/>
                    <a:pt x="85" y="268"/>
                    <a:pt x="83" y="260"/>
                  </a:cubicBezTo>
                  <a:cubicBezTo>
                    <a:pt x="80" y="253"/>
                    <a:pt x="74" y="247"/>
                    <a:pt x="67" y="244"/>
                  </a:cubicBezTo>
                  <a:cubicBezTo>
                    <a:pt x="67" y="226"/>
                    <a:pt x="67" y="226"/>
                    <a:pt x="67" y="226"/>
                  </a:cubicBezTo>
                  <a:cubicBezTo>
                    <a:pt x="67" y="224"/>
                    <a:pt x="66" y="222"/>
                    <a:pt x="65" y="220"/>
                  </a:cubicBezTo>
                  <a:cubicBezTo>
                    <a:pt x="63" y="218"/>
                    <a:pt x="61" y="218"/>
                    <a:pt x="59" y="218"/>
                  </a:cubicBezTo>
                  <a:cubicBezTo>
                    <a:pt x="34" y="218"/>
                    <a:pt x="34" y="218"/>
                    <a:pt x="34" y="218"/>
                  </a:cubicBezTo>
                  <a:cubicBezTo>
                    <a:pt x="34" y="193"/>
                    <a:pt x="34" y="193"/>
                    <a:pt x="34" y="193"/>
                  </a:cubicBezTo>
                  <a:cubicBezTo>
                    <a:pt x="67" y="193"/>
                    <a:pt x="67" y="193"/>
                    <a:pt x="67" y="193"/>
                  </a:cubicBezTo>
                  <a:cubicBezTo>
                    <a:pt x="67" y="176"/>
                    <a:pt x="67" y="176"/>
                    <a:pt x="67" y="176"/>
                  </a:cubicBezTo>
                  <a:cubicBezTo>
                    <a:pt x="119" y="176"/>
                    <a:pt x="119" y="176"/>
                    <a:pt x="119" y="176"/>
                  </a:cubicBezTo>
                  <a:cubicBezTo>
                    <a:pt x="121" y="183"/>
                    <a:pt x="127" y="189"/>
                    <a:pt x="135" y="191"/>
                  </a:cubicBezTo>
                  <a:cubicBezTo>
                    <a:pt x="142" y="194"/>
                    <a:pt x="151" y="192"/>
                    <a:pt x="157" y="188"/>
                  </a:cubicBezTo>
                  <a:cubicBezTo>
                    <a:pt x="164" y="183"/>
                    <a:pt x="167" y="175"/>
                    <a:pt x="167" y="168"/>
                  </a:cubicBezTo>
                  <a:cubicBezTo>
                    <a:pt x="167" y="160"/>
                    <a:pt x="164" y="152"/>
                    <a:pt x="157" y="147"/>
                  </a:cubicBezTo>
                  <a:cubicBezTo>
                    <a:pt x="151" y="143"/>
                    <a:pt x="142" y="141"/>
                    <a:pt x="135" y="144"/>
                  </a:cubicBezTo>
                  <a:cubicBezTo>
                    <a:pt x="127" y="146"/>
                    <a:pt x="121" y="152"/>
                    <a:pt x="119" y="159"/>
                  </a:cubicBezTo>
                  <a:cubicBezTo>
                    <a:pt x="67" y="159"/>
                    <a:pt x="67" y="159"/>
                    <a:pt x="67" y="159"/>
                  </a:cubicBezTo>
                  <a:cubicBezTo>
                    <a:pt x="67" y="126"/>
                    <a:pt x="67" y="126"/>
                    <a:pt x="67" y="126"/>
                  </a:cubicBezTo>
                  <a:cubicBezTo>
                    <a:pt x="100" y="126"/>
                    <a:pt x="100" y="126"/>
                    <a:pt x="100" y="126"/>
                  </a:cubicBezTo>
                  <a:cubicBezTo>
                    <a:pt x="103" y="126"/>
                    <a:pt x="105" y="125"/>
                    <a:pt x="106" y="123"/>
                  </a:cubicBezTo>
                  <a:cubicBezTo>
                    <a:pt x="108" y="122"/>
                    <a:pt x="109" y="120"/>
                    <a:pt x="109" y="117"/>
                  </a:cubicBezTo>
                  <a:cubicBezTo>
                    <a:pt x="109" y="82"/>
                    <a:pt x="109" y="82"/>
                    <a:pt x="109" y="82"/>
                  </a:cubicBezTo>
                  <a:cubicBezTo>
                    <a:pt x="116" y="80"/>
                    <a:pt x="122" y="74"/>
                    <a:pt x="124" y="66"/>
                  </a:cubicBezTo>
                  <a:cubicBezTo>
                    <a:pt x="127" y="59"/>
                    <a:pt x="125" y="50"/>
                    <a:pt x="121" y="44"/>
                  </a:cubicBezTo>
                  <a:cubicBezTo>
                    <a:pt x="116" y="38"/>
                    <a:pt x="108" y="34"/>
                    <a:pt x="100" y="34"/>
                  </a:cubicBezTo>
                  <a:cubicBezTo>
                    <a:pt x="92" y="34"/>
                    <a:pt x="85" y="38"/>
                    <a:pt x="80" y="44"/>
                  </a:cubicBezTo>
                  <a:cubicBezTo>
                    <a:pt x="76" y="50"/>
                    <a:pt x="74" y="59"/>
                    <a:pt x="76" y="66"/>
                  </a:cubicBezTo>
                  <a:cubicBezTo>
                    <a:pt x="79" y="74"/>
                    <a:pt x="85" y="80"/>
                    <a:pt x="92" y="82"/>
                  </a:cubicBezTo>
                  <a:cubicBezTo>
                    <a:pt x="92" y="109"/>
                    <a:pt x="92" y="109"/>
                    <a:pt x="92" y="109"/>
                  </a:cubicBezTo>
                  <a:cubicBezTo>
                    <a:pt x="67" y="109"/>
                    <a:pt x="67" y="109"/>
                    <a:pt x="67" y="109"/>
                  </a:cubicBezTo>
                  <a:cubicBezTo>
                    <a:pt x="67" y="92"/>
                    <a:pt x="67" y="92"/>
                    <a:pt x="67" y="92"/>
                  </a:cubicBezTo>
                  <a:cubicBezTo>
                    <a:pt x="42" y="92"/>
                    <a:pt x="42" y="92"/>
                    <a:pt x="42" y="92"/>
                  </a:cubicBezTo>
                  <a:cubicBezTo>
                    <a:pt x="42" y="49"/>
                    <a:pt x="42" y="49"/>
                    <a:pt x="42" y="49"/>
                  </a:cubicBezTo>
                  <a:cubicBezTo>
                    <a:pt x="48" y="47"/>
                    <a:pt x="53" y="43"/>
                    <a:pt x="56" y="38"/>
                  </a:cubicBezTo>
                  <a:cubicBezTo>
                    <a:pt x="58" y="32"/>
                    <a:pt x="59" y="26"/>
                    <a:pt x="58" y="20"/>
                  </a:cubicBezTo>
                  <a:cubicBezTo>
                    <a:pt x="57" y="14"/>
                    <a:pt x="53" y="9"/>
                    <a:pt x="48" y="5"/>
                  </a:cubicBezTo>
                  <a:cubicBezTo>
                    <a:pt x="43" y="2"/>
                    <a:pt x="37" y="0"/>
                    <a:pt x="31" y="1"/>
                  </a:cubicBezTo>
                  <a:cubicBezTo>
                    <a:pt x="25" y="1"/>
                    <a:pt x="19" y="4"/>
                    <a:pt x="15" y="9"/>
                  </a:cubicBezTo>
                  <a:cubicBezTo>
                    <a:pt x="11" y="14"/>
                    <a:pt x="9" y="19"/>
                    <a:pt x="9"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6" name="Group 125">
            <a:extLst>
              <a:ext uri="{FF2B5EF4-FFF2-40B4-BE49-F238E27FC236}">
                <a16:creationId xmlns:a16="http://schemas.microsoft.com/office/drawing/2014/main" id="{665FF2A4-D0B6-2093-E9C3-CF8C191CD274}"/>
              </a:ext>
            </a:extLst>
          </p:cNvPr>
          <p:cNvGrpSpPr/>
          <p:nvPr/>
        </p:nvGrpSpPr>
        <p:grpSpPr>
          <a:xfrm>
            <a:off x="8111064" y="4480344"/>
            <a:ext cx="486836" cy="485728"/>
            <a:chOff x="-1406525" y="3556000"/>
            <a:chExt cx="696912" cy="695326"/>
          </a:xfrm>
          <a:solidFill>
            <a:schemeClr val="accent1"/>
          </a:solidFill>
        </p:grpSpPr>
        <p:sp>
          <p:nvSpPr>
            <p:cNvPr id="79" name="Freeform 51">
              <a:extLst>
                <a:ext uri="{FF2B5EF4-FFF2-40B4-BE49-F238E27FC236}">
                  <a16:creationId xmlns:a16="http://schemas.microsoft.com/office/drawing/2014/main" id="{8C199D05-D3CB-82FE-2703-9EFDEFF4AED9}"/>
                </a:ext>
              </a:extLst>
            </p:cNvPr>
            <p:cNvSpPr>
              <a:spLocks/>
            </p:cNvSpPr>
            <p:nvPr/>
          </p:nvSpPr>
          <p:spPr bwMode="auto">
            <a:xfrm>
              <a:off x="-1173163" y="3556000"/>
              <a:ext cx="463550" cy="450850"/>
            </a:xfrm>
            <a:custGeom>
              <a:avLst/>
              <a:gdLst>
                <a:gd name="T0" fmla="*/ 309 w 317"/>
                <a:gd name="T1" fmla="*/ 0 h 309"/>
                <a:gd name="T2" fmla="*/ 55 w 317"/>
                <a:gd name="T3" fmla="*/ 0 h 309"/>
                <a:gd name="T4" fmla="*/ 47 w 317"/>
                <a:gd name="T5" fmla="*/ 8 h 309"/>
                <a:gd name="T6" fmla="*/ 47 w 317"/>
                <a:gd name="T7" fmla="*/ 166 h 309"/>
                <a:gd name="T8" fmla="*/ 0 w 317"/>
                <a:gd name="T9" fmla="*/ 159 h 309"/>
                <a:gd name="T10" fmla="*/ 66 w 317"/>
                <a:gd name="T11" fmla="*/ 230 h 309"/>
                <a:gd name="T12" fmla="*/ 105 w 317"/>
                <a:gd name="T13" fmla="*/ 199 h 309"/>
                <a:gd name="T14" fmla="*/ 63 w 317"/>
                <a:gd name="T15" fmla="*/ 172 h 309"/>
                <a:gd name="T16" fmla="*/ 63 w 317"/>
                <a:gd name="T17" fmla="*/ 16 h 309"/>
                <a:gd name="T18" fmla="*/ 301 w 317"/>
                <a:gd name="T19" fmla="*/ 16 h 309"/>
                <a:gd name="T20" fmla="*/ 301 w 317"/>
                <a:gd name="T21" fmla="*/ 254 h 309"/>
                <a:gd name="T22" fmla="*/ 145 w 317"/>
                <a:gd name="T23" fmla="*/ 254 h 309"/>
                <a:gd name="T24" fmla="*/ 116 w 317"/>
                <a:gd name="T25" fmla="*/ 210 h 309"/>
                <a:gd name="T26" fmla="*/ 70 w 317"/>
                <a:gd name="T27" fmla="*/ 245 h 309"/>
                <a:gd name="T28" fmla="*/ 79 w 317"/>
                <a:gd name="T29" fmla="*/ 309 h 309"/>
                <a:gd name="T30" fmla="*/ 158 w 317"/>
                <a:gd name="T31" fmla="*/ 309 h 309"/>
                <a:gd name="T32" fmla="*/ 151 w 317"/>
                <a:gd name="T33" fmla="*/ 270 h 309"/>
                <a:gd name="T34" fmla="*/ 309 w 317"/>
                <a:gd name="T35" fmla="*/ 270 h 309"/>
                <a:gd name="T36" fmla="*/ 317 w 317"/>
                <a:gd name="T37" fmla="*/ 262 h 309"/>
                <a:gd name="T38" fmla="*/ 317 w 317"/>
                <a:gd name="T39" fmla="*/ 8 h 309"/>
                <a:gd name="T40" fmla="*/ 309 w 317"/>
                <a:gd name="T4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7" h="309">
                  <a:moveTo>
                    <a:pt x="309" y="0"/>
                  </a:moveTo>
                  <a:cubicBezTo>
                    <a:pt x="55" y="0"/>
                    <a:pt x="55" y="0"/>
                    <a:pt x="55" y="0"/>
                  </a:cubicBezTo>
                  <a:cubicBezTo>
                    <a:pt x="51" y="0"/>
                    <a:pt x="47" y="4"/>
                    <a:pt x="47" y="8"/>
                  </a:cubicBezTo>
                  <a:cubicBezTo>
                    <a:pt x="47" y="166"/>
                    <a:pt x="47" y="166"/>
                    <a:pt x="47" y="166"/>
                  </a:cubicBezTo>
                  <a:cubicBezTo>
                    <a:pt x="32" y="162"/>
                    <a:pt x="16" y="159"/>
                    <a:pt x="0" y="159"/>
                  </a:cubicBezTo>
                  <a:cubicBezTo>
                    <a:pt x="28" y="159"/>
                    <a:pt x="52" y="187"/>
                    <a:pt x="66" y="230"/>
                  </a:cubicBezTo>
                  <a:cubicBezTo>
                    <a:pt x="81" y="222"/>
                    <a:pt x="94" y="212"/>
                    <a:pt x="105" y="199"/>
                  </a:cubicBezTo>
                  <a:cubicBezTo>
                    <a:pt x="93" y="188"/>
                    <a:pt x="78" y="179"/>
                    <a:pt x="63" y="172"/>
                  </a:cubicBezTo>
                  <a:cubicBezTo>
                    <a:pt x="63" y="16"/>
                    <a:pt x="63" y="16"/>
                    <a:pt x="63" y="16"/>
                  </a:cubicBezTo>
                  <a:cubicBezTo>
                    <a:pt x="301" y="16"/>
                    <a:pt x="301" y="16"/>
                    <a:pt x="301" y="16"/>
                  </a:cubicBezTo>
                  <a:cubicBezTo>
                    <a:pt x="301" y="254"/>
                    <a:pt x="301" y="254"/>
                    <a:pt x="301" y="254"/>
                  </a:cubicBezTo>
                  <a:cubicBezTo>
                    <a:pt x="145" y="254"/>
                    <a:pt x="145" y="254"/>
                    <a:pt x="145" y="254"/>
                  </a:cubicBezTo>
                  <a:cubicBezTo>
                    <a:pt x="138" y="238"/>
                    <a:pt x="128" y="223"/>
                    <a:pt x="116" y="210"/>
                  </a:cubicBezTo>
                  <a:cubicBezTo>
                    <a:pt x="103" y="225"/>
                    <a:pt x="88" y="236"/>
                    <a:pt x="70" y="245"/>
                  </a:cubicBezTo>
                  <a:cubicBezTo>
                    <a:pt x="75" y="264"/>
                    <a:pt x="78" y="286"/>
                    <a:pt x="79" y="309"/>
                  </a:cubicBezTo>
                  <a:cubicBezTo>
                    <a:pt x="158" y="309"/>
                    <a:pt x="158" y="309"/>
                    <a:pt x="158" y="309"/>
                  </a:cubicBezTo>
                  <a:cubicBezTo>
                    <a:pt x="157" y="296"/>
                    <a:pt x="155" y="282"/>
                    <a:pt x="151" y="270"/>
                  </a:cubicBezTo>
                  <a:cubicBezTo>
                    <a:pt x="309" y="270"/>
                    <a:pt x="309" y="270"/>
                    <a:pt x="309" y="270"/>
                  </a:cubicBezTo>
                  <a:cubicBezTo>
                    <a:pt x="313" y="270"/>
                    <a:pt x="317" y="266"/>
                    <a:pt x="317" y="262"/>
                  </a:cubicBezTo>
                  <a:cubicBezTo>
                    <a:pt x="317" y="8"/>
                    <a:pt x="317" y="8"/>
                    <a:pt x="317" y="8"/>
                  </a:cubicBezTo>
                  <a:cubicBezTo>
                    <a:pt x="317" y="4"/>
                    <a:pt x="313" y="0"/>
                    <a:pt x="30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2">
              <a:extLst>
                <a:ext uri="{FF2B5EF4-FFF2-40B4-BE49-F238E27FC236}">
                  <a16:creationId xmlns:a16="http://schemas.microsoft.com/office/drawing/2014/main" id="{34DD0030-56DB-9970-74A9-B42D8AAB91D7}"/>
                </a:ext>
              </a:extLst>
            </p:cNvPr>
            <p:cNvSpPr>
              <a:spLocks/>
            </p:cNvSpPr>
            <p:nvPr/>
          </p:nvSpPr>
          <p:spPr bwMode="auto">
            <a:xfrm>
              <a:off x="-1057275" y="3603625"/>
              <a:ext cx="277812" cy="300038"/>
            </a:xfrm>
            <a:custGeom>
              <a:avLst/>
              <a:gdLst>
                <a:gd name="T0" fmla="*/ 87 w 175"/>
                <a:gd name="T1" fmla="*/ 0 h 189"/>
                <a:gd name="T2" fmla="*/ 50 w 175"/>
                <a:gd name="T3" fmla="*/ 7 h 189"/>
                <a:gd name="T4" fmla="*/ 14 w 175"/>
                <a:gd name="T5" fmla="*/ 0 h 189"/>
                <a:gd name="T6" fmla="*/ 0 w 175"/>
                <a:gd name="T7" fmla="*/ 29 h 189"/>
                <a:gd name="T8" fmla="*/ 0 w 175"/>
                <a:gd name="T9" fmla="*/ 80 h 189"/>
                <a:gd name="T10" fmla="*/ 43 w 175"/>
                <a:gd name="T11" fmla="*/ 94 h 189"/>
                <a:gd name="T12" fmla="*/ 43 w 175"/>
                <a:gd name="T13" fmla="*/ 139 h 189"/>
                <a:gd name="T14" fmla="*/ 80 w 175"/>
                <a:gd name="T15" fmla="*/ 182 h 189"/>
                <a:gd name="T16" fmla="*/ 131 w 175"/>
                <a:gd name="T17" fmla="*/ 189 h 189"/>
                <a:gd name="T18" fmla="*/ 131 w 175"/>
                <a:gd name="T19" fmla="*/ 146 h 189"/>
                <a:gd name="T20" fmla="*/ 160 w 175"/>
                <a:gd name="T21" fmla="*/ 94 h 189"/>
                <a:gd name="T22" fmla="*/ 145 w 175"/>
                <a:gd name="T23" fmla="*/ 65 h 189"/>
                <a:gd name="T24" fmla="*/ 175 w 175"/>
                <a:gd name="T25" fmla="*/ 37 h 189"/>
                <a:gd name="T26" fmla="*/ 160 w 175"/>
                <a:gd name="T27" fmla="*/ 0 h 189"/>
                <a:gd name="T28" fmla="*/ 87 w 175"/>
                <a:gd name="T2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 h="189">
                  <a:moveTo>
                    <a:pt x="87" y="0"/>
                  </a:moveTo>
                  <a:lnTo>
                    <a:pt x="50" y="7"/>
                  </a:lnTo>
                  <a:lnTo>
                    <a:pt x="14" y="0"/>
                  </a:lnTo>
                  <a:lnTo>
                    <a:pt x="0" y="29"/>
                  </a:lnTo>
                  <a:lnTo>
                    <a:pt x="0" y="80"/>
                  </a:lnTo>
                  <a:lnTo>
                    <a:pt x="43" y="94"/>
                  </a:lnTo>
                  <a:lnTo>
                    <a:pt x="43" y="139"/>
                  </a:lnTo>
                  <a:lnTo>
                    <a:pt x="80" y="182"/>
                  </a:lnTo>
                  <a:lnTo>
                    <a:pt x="131" y="189"/>
                  </a:lnTo>
                  <a:lnTo>
                    <a:pt x="131" y="146"/>
                  </a:lnTo>
                  <a:lnTo>
                    <a:pt x="160" y="94"/>
                  </a:lnTo>
                  <a:lnTo>
                    <a:pt x="145" y="65"/>
                  </a:lnTo>
                  <a:lnTo>
                    <a:pt x="175" y="37"/>
                  </a:lnTo>
                  <a:lnTo>
                    <a:pt x="160" y="0"/>
                  </a:lnTo>
                  <a:lnTo>
                    <a:pt x="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53">
              <a:extLst>
                <a:ext uri="{FF2B5EF4-FFF2-40B4-BE49-F238E27FC236}">
                  <a16:creationId xmlns:a16="http://schemas.microsoft.com/office/drawing/2014/main" id="{CE9C12DF-1486-F29D-0547-DEF920F8C9A8}"/>
                </a:ext>
              </a:extLst>
            </p:cNvPr>
            <p:cNvSpPr>
              <a:spLocks/>
            </p:cNvSpPr>
            <p:nvPr/>
          </p:nvSpPr>
          <p:spPr bwMode="auto">
            <a:xfrm>
              <a:off x="-814388" y="3811588"/>
              <a:ext cx="58737" cy="92075"/>
            </a:xfrm>
            <a:custGeom>
              <a:avLst/>
              <a:gdLst>
                <a:gd name="T0" fmla="*/ 7 w 37"/>
                <a:gd name="T1" fmla="*/ 51 h 58"/>
                <a:gd name="T2" fmla="*/ 29 w 37"/>
                <a:gd name="T3" fmla="*/ 58 h 58"/>
                <a:gd name="T4" fmla="*/ 37 w 37"/>
                <a:gd name="T5" fmla="*/ 29 h 58"/>
                <a:gd name="T6" fmla="*/ 14 w 37"/>
                <a:gd name="T7" fmla="*/ 0 h 58"/>
                <a:gd name="T8" fmla="*/ 0 w 37"/>
                <a:gd name="T9" fmla="*/ 21 h 58"/>
                <a:gd name="T10" fmla="*/ 7 w 37"/>
                <a:gd name="T11" fmla="*/ 51 h 58"/>
              </a:gdLst>
              <a:ahLst/>
              <a:cxnLst>
                <a:cxn ang="0">
                  <a:pos x="T0" y="T1"/>
                </a:cxn>
                <a:cxn ang="0">
                  <a:pos x="T2" y="T3"/>
                </a:cxn>
                <a:cxn ang="0">
                  <a:pos x="T4" y="T5"/>
                </a:cxn>
                <a:cxn ang="0">
                  <a:pos x="T6" y="T7"/>
                </a:cxn>
                <a:cxn ang="0">
                  <a:pos x="T8" y="T9"/>
                </a:cxn>
                <a:cxn ang="0">
                  <a:pos x="T10" y="T11"/>
                </a:cxn>
              </a:cxnLst>
              <a:rect l="0" t="0" r="r" b="b"/>
              <a:pathLst>
                <a:path w="37" h="58">
                  <a:moveTo>
                    <a:pt x="7" y="51"/>
                  </a:moveTo>
                  <a:lnTo>
                    <a:pt x="29" y="58"/>
                  </a:lnTo>
                  <a:lnTo>
                    <a:pt x="37" y="29"/>
                  </a:lnTo>
                  <a:lnTo>
                    <a:pt x="14" y="0"/>
                  </a:lnTo>
                  <a:lnTo>
                    <a:pt x="0" y="21"/>
                  </a:lnTo>
                  <a:lnTo>
                    <a:pt x="7"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54">
              <a:extLst>
                <a:ext uri="{FF2B5EF4-FFF2-40B4-BE49-F238E27FC236}">
                  <a16:creationId xmlns:a16="http://schemas.microsoft.com/office/drawing/2014/main" id="{9414E7E1-2973-5BD7-ABEB-5FF63806D03C}"/>
                </a:ext>
              </a:extLst>
            </p:cNvPr>
            <p:cNvSpPr>
              <a:spLocks/>
            </p:cNvSpPr>
            <p:nvPr/>
          </p:nvSpPr>
          <p:spPr bwMode="auto">
            <a:xfrm>
              <a:off x="-1406525" y="3556000"/>
              <a:ext cx="277812" cy="185738"/>
            </a:xfrm>
            <a:custGeom>
              <a:avLst/>
              <a:gdLst>
                <a:gd name="T0" fmla="*/ 32 w 190"/>
                <a:gd name="T1" fmla="*/ 80 h 127"/>
                <a:gd name="T2" fmla="*/ 159 w 190"/>
                <a:gd name="T3" fmla="*/ 80 h 127"/>
                <a:gd name="T4" fmla="*/ 174 w 190"/>
                <a:gd name="T5" fmla="*/ 95 h 127"/>
                <a:gd name="T6" fmla="*/ 159 w 190"/>
                <a:gd name="T7" fmla="*/ 111 h 127"/>
                <a:gd name="T8" fmla="*/ 119 w 190"/>
                <a:gd name="T9" fmla="*/ 111 h 127"/>
                <a:gd name="T10" fmla="*/ 119 w 190"/>
                <a:gd name="T11" fmla="*/ 127 h 127"/>
                <a:gd name="T12" fmla="*/ 159 w 190"/>
                <a:gd name="T13" fmla="*/ 127 h 127"/>
                <a:gd name="T14" fmla="*/ 190 w 190"/>
                <a:gd name="T15" fmla="*/ 95 h 127"/>
                <a:gd name="T16" fmla="*/ 159 w 190"/>
                <a:gd name="T17" fmla="*/ 64 h 127"/>
                <a:gd name="T18" fmla="*/ 32 w 190"/>
                <a:gd name="T19" fmla="*/ 64 h 127"/>
                <a:gd name="T20" fmla="*/ 16 w 190"/>
                <a:gd name="T21" fmla="*/ 48 h 127"/>
                <a:gd name="T22" fmla="*/ 32 w 190"/>
                <a:gd name="T23" fmla="*/ 32 h 127"/>
                <a:gd name="T24" fmla="*/ 135 w 190"/>
                <a:gd name="T25" fmla="*/ 32 h 127"/>
                <a:gd name="T26" fmla="*/ 135 w 190"/>
                <a:gd name="T27" fmla="*/ 48 h 127"/>
                <a:gd name="T28" fmla="*/ 182 w 190"/>
                <a:gd name="T29" fmla="*/ 24 h 127"/>
                <a:gd name="T30" fmla="*/ 135 w 190"/>
                <a:gd name="T31" fmla="*/ 0 h 127"/>
                <a:gd name="T32" fmla="*/ 135 w 190"/>
                <a:gd name="T33" fmla="*/ 16 h 127"/>
                <a:gd name="T34" fmla="*/ 32 w 190"/>
                <a:gd name="T35" fmla="*/ 16 h 127"/>
                <a:gd name="T36" fmla="*/ 0 w 190"/>
                <a:gd name="T37" fmla="*/ 48 h 127"/>
                <a:gd name="T38" fmla="*/ 32 w 190"/>
                <a:gd name="T39" fmla="*/ 8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0" h="127">
                  <a:moveTo>
                    <a:pt x="32" y="80"/>
                  </a:moveTo>
                  <a:cubicBezTo>
                    <a:pt x="159" y="80"/>
                    <a:pt x="159" y="80"/>
                    <a:pt x="159" y="80"/>
                  </a:cubicBezTo>
                  <a:cubicBezTo>
                    <a:pt x="167" y="80"/>
                    <a:pt x="174" y="87"/>
                    <a:pt x="174" y="95"/>
                  </a:cubicBezTo>
                  <a:cubicBezTo>
                    <a:pt x="174" y="104"/>
                    <a:pt x="167" y="111"/>
                    <a:pt x="159" y="111"/>
                  </a:cubicBezTo>
                  <a:cubicBezTo>
                    <a:pt x="119" y="111"/>
                    <a:pt x="119" y="111"/>
                    <a:pt x="119" y="111"/>
                  </a:cubicBezTo>
                  <a:cubicBezTo>
                    <a:pt x="119" y="127"/>
                    <a:pt x="119" y="127"/>
                    <a:pt x="119" y="127"/>
                  </a:cubicBezTo>
                  <a:cubicBezTo>
                    <a:pt x="159" y="127"/>
                    <a:pt x="159" y="127"/>
                    <a:pt x="159" y="127"/>
                  </a:cubicBezTo>
                  <a:cubicBezTo>
                    <a:pt x="176" y="127"/>
                    <a:pt x="190" y="113"/>
                    <a:pt x="190" y="95"/>
                  </a:cubicBezTo>
                  <a:cubicBezTo>
                    <a:pt x="190" y="78"/>
                    <a:pt x="176" y="64"/>
                    <a:pt x="159" y="64"/>
                  </a:cubicBezTo>
                  <a:cubicBezTo>
                    <a:pt x="32" y="64"/>
                    <a:pt x="32" y="64"/>
                    <a:pt x="32" y="64"/>
                  </a:cubicBezTo>
                  <a:cubicBezTo>
                    <a:pt x="23" y="64"/>
                    <a:pt x="16" y="57"/>
                    <a:pt x="16" y="48"/>
                  </a:cubicBezTo>
                  <a:cubicBezTo>
                    <a:pt x="16" y="39"/>
                    <a:pt x="23" y="32"/>
                    <a:pt x="32" y="32"/>
                  </a:cubicBezTo>
                  <a:cubicBezTo>
                    <a:pt x="135" y="32"/>
                    <a:pt x="135" y="32"/>
                    <a:pt x="135" y="32"/>
                  </a:cubicBezTo>
                  <a:cubicBezTo>
                    <a:pt x="135" y="48"/>
                    <a:pt x="135" y="48"/>
                    <a:pt x="135" y="48"/>
                  </a:cubicBezTo>
                  <a:cubicBezTo>
                    <a:pt x="182" y="24"/>
                    <a:pt x="182" y="24"/>
                    <a:pt x="182" y="24"/>
                  </a:cubicBezTo>
                  <a:cubicBezTo>
                    <a:pt x="135" y="0"/>
                    <a:pt x="135" y="0"/>
                    <a:pt x="135" y="0"/>
                  </a:cubicBezTo>
                  <a:cubicBezTo>
                    <a:pt x="135" y="16"/>
                    <a:pt x="135" y="16"/>
                    <a:pt x="135" y="16"/>
                  </a:cubicBezTo>
                  <a:cubicBezTo>
                    <a:pt x="32" y="16"/>
                    <a:pt x="32" y="16"/>
                    <a:pt x="32" y="16"/>
                  </a:cubicBezTo>
                  <a:cubicBezTo>
                    <a:pt x="14" y="16"/>
                    <a:pt x="0" y="30"/>
                    <a:pt x="0" y="48"/>
                  </a:cubicBezTo>
                  <a:cubicBezTo>
                    <a:pt x="0" y="65"/>
                    <a:pt x="14" y="80"/>
                    <a:pt x="32"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55">
              <a:extLst>
                <a:ext uri="{FF2B5EF4-FFF2-40B4-BE49-F238E27FC236}">
                  <a16:creationId xmlns:a16="http://schemas.microsoft.com/office/drawing/2014/main" id="{5C003DBD-3879-81F5-6940-9222EBC2BC6D}"/>
                </a:ext>
              </a:extLst>
            </p:cNvPr>
            <p:cNvSpPr>
              <a:spLocks noChangeArrowheads="1"/>
            </p:cNvSpPr>
            <p:nvPr/>
          </p:nvSpPr>
          <p:spPr bwMode="auto">
            <a:xfrm>
              <a:off x="-1279525" y="3717925"/>
              <a:ext cx="23812"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56">
              <a:extLst>
                <a:ext uri="{FF2B5EF4-FFF2-40B4-BE49-F238E27FC236}">
                  <a16:creationId xmlns:a16="http://schemas.microsoft.com/office/drawing/2014/main" id="{E2545DE5-9A19-D184-65EB-BA183F30FAC0}"/>
                </a:ext>
              </a:extLst>
            </p:cNvPr>
            <p:cNvSpPr>
              <a:spLocks noEditPoints="1"/>
            </p:cNvSpPr>
            <p:nvPr/>
          </p:nvSpPr>
          <p:spPr bwMode="auto">
            <a:xfrm>
              <a:off x="-1406525" y="3695700"/>
              <a:ext cx="233362" cy="311150"/>
            </a:xfrm>
            <a:custGeom>
              <a:avLst/>
              <a:gdLst>
                <a:gd name="T0" fmla="*/ 60 w 159"/>
                <a:gd name="T1" fmla="*/ 99 h 214"/>
                <a:gd name="T2" fmla="*/ 51 w 159"/>
                <a:gd name="T3" fmla="*/ 96 h 214"/>
                <a:gd name="T4" fmla="*/ 70 w 159"/>
                <a:gd name="T5" fmla="*/ 43 h 214"/>
                <a:gd name="T6" fmla="*/ 40 w 159"/>
                <a:gd name="T7" fmla="*/ 0 h 214"/>
                <a:gd name="T8" fmla="*/ 10 w 159"/>
                <a:gd name="T9" fmla="*/ 43 h 214"/>
                <a:gd name="T10" fmla="*/ 29 w 159"/>
                <a:gd name="T11" fmla="*/ 97 h 214"/>
                <a:gd name="T12" fmla="*/ 0 w 159"/>
                <a:gd name="T13" fmla="*/ 119 h 214"/>
                <a:gd name="T14" fmla="*/ 23 w 159"/>
                <a:gd name="T15" fmla="*/ 141 h 214"/>
                <a:gd name="T16" fmla="*/ 0 w 159"/>
                <a:gd name="T17" fmla="*/ 214 h 214"/>
                <a:gd name="T18" fmla="*/ 79 w 159"/>
                <a:gd name="T19" fmla="*/ 214 h 214"/>
                <a:gd name="T20" fmla="*/ 88 w 159"/>
                <a:gd name="T21" fmla="*/ 150 h 214"/>
                <a:gd name="T22" fmla="*/ 66 w 159"/>
                <a:gd name="T23" fmla="*/ 137 h 214"/>
                <a:gd name="T24" fmla="*/ 78 w 159"/>
                <a:gd name="T25" fmla="*/ 126 h 214"/>
                <a:gd name="T26" fmla="*/ 78 w 159"/>
                <a:gd name="T27" fmla="*/ 126 h 214"/>
                <a:gd name="T28" fmla="*/ 92 w 159"/>
                <a:gd name="T29" fmla="*/ 135 h 214"/>
                <a:gd name="T30" fmla="*/ 159 w 159"/>
                <a:gd name="T31" fmla="*/ 64 h 214"/>
                <a:gd name="T32" fmla="*/ 60 w 159"/>
                <a:gd name="T33" fmla="*/ 99 h 214"/>
                <a:gd name="T34" fmla="*/ 60 w 159"/>
                <a:gd name="T35" fmla="*/ 99 h 214"/>
                <a:gd name="T36" fmla="*/ 64 w 159"/>
                <a:gd name="T37" fmla="*/ 119 h 214"/>
                <a:gd name="T38" fmla="*/ 52 w 159"/>
                <a:gd name="T39" fmla="*/ 126 h 214"/>
                <a:gd name="T40" fmla="*/ 40 w 159"/>
                <a:gd name="T41" fmla="*/ 127 h 214"/>
                <a:gd name="T42" fmla="*/ 32 w 159"/>
                <a:gd name="T43" fmla="*/ 127 h 214"/>
                <a:gd name="T44" fmla="*/ 16 w 159"/>
                <a:gd name="T45" fmla="*/ 119 h 214"/>
                <a:gd name="T46" fmla="*/ 34 w 159"/>
                <a:gd name="T47" fmla="*/ 112 h 214"/>
                <a:gd name="T48" fmla="*/ 40 w 159"/>
                <a:gd name="T49" fmla="*/ 127 h 214"/>
                <a:gd name="T50" fmla="*/ 45 w 159"/>
                <a:gd name="T51" fmla="*/ 112 h 214"/>
                <a:gd name="T52" fmla="*/ 64 w 159"/>
                <a:gd name="T53" fmla="*/ 119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214">
                  <a:moveTo>
                    <a:pt x="60" y="99"/>
                  </a:moveTo>
                  <a:cubicBezTo>
                    <a:pt x="57" y="98"/>
                    <a:pt x="54" y="97"/>
                    <a:pt x="51" y="96"/>
                  </a:cubicBezTo>
                  <a:cubicBezTo>
                    <a:pt x="70" y="43"/>
                    <a:pt x="70" y="43"/>
                    <a:pt x="70" y="43"/>
                  </a:cubicBezTo>
                  <a:cubicBezTo>
                    <a:pt x="77" y="22"/>
                    <a:pt x="62" y="0"/>
                    <a:pt x="40" y="0"/>
                  </a:cubicBezTo>
                  <a:cubicBezTo>
                    <a:pt x="18" y="0"/>
                    <a:pt x="3" y="22"/>
                    <a:pt x="10" y="43"/>
                  </a:cubicBezTo>
                  <a:cubicBezTo>
                    <a:pt x="29" y="97"/>
                    <a:pt x="29" y="97"/>
                    <a:pt x="29" y="97"/>
                  </a:cubicBezTo>
                  <a:cubicBezTo>
                    <a:pt x="12" y="99"/>
                    <a:pt x="0" y="108"/>
                    <a:pt x="0" y="119"/>
                  </a:cubicBezTo>
                  <a:cubicBezTo>
                    <a:pt x="0" y="129"/>
                    <a:pt x="9" y="137"/>
                    <a:pt x="23" y="141"/>
                  </a:cubicBezTo>
                  <a:cubicBezTo>
                    <a:pt x="10" y="163"/>
                    <a:pt x="2" y="188"/>
                    <a:pt x="0" y="214"/>
                  </a:cubicBezTo>
                  <a:cubicBezTo>
                    <a:pt x="79" y="214"/>
                    <a:pt x="79" y="214"/>
                    <a:pt x="79" y="214"/>
                  </a:cubicBezTo>
                  <a:cubicBezTo>
                    <a:pt x="80" y="191"/>
                    <a:pt x="83" y="169"/>
                    <a:pt x="88" y="150"/>
                  </a:cubicBezTo>
                  <a:cubicBezTo>
                    <a:pt x="80" y="146"/>
                    <a:pt x="73" y="142"/>
                    <a:pt x="66" y="137"/>
                  </a:cubicBezTo>
                  <a:cubicBezTo>
                    <a:pt x="72" y="134"/>
                    <a:pt x="76" y="130"/>
                    <a:pt x="78" y="126"/>
                  </a:cubicBezTo>
                  <a:cubicBezTo>
                    <a:pt x="78" y="126"/>
                    <a:pt x="78" y="126"/>
                    <a:pt x="78" y="126"/>
                  </a:cubicBezTo>
                  <a:cubicBezTo>
                    <a:pt x="82" y="129"/>
                    <a:pt x="87" y="132"/>
                    <a:pt x="92" y="135"/>
                  </a:cubicBezTo>
                  <a:cubicBezTo>
                    <a:pt x="106" y="92"/>
                    <a:pt x="130" y="64"/>
                    <a:pt x="159" y="64"/>
                  </a:cubicBezTo>
                  <a:cubicBezTo>
                    <a:pt x="121" y="64"/>
                    <a:pt x="87" y="77"/>
                    <a:pt x="60" y="99"/>
                  </a:cubicBezTo>
                  <a:cubicBezTo>
                    <a:pt x="60" y="99"/>
                    <a:pt x="60" y="99"/>
                    <a:pt x="60" y="99"/>
                  </a:cubicBezTo>
                  <a:close/>
                  <a:moveTo>
                    <a:pt x="64" y="119"/>
                  </a:moveTo>
                  <a:cubicBezTo>
                    <a:pt x="64" y="121"/>
                    <a:pt x="60" y="124"/>
                    <a:pt x="52" y="126"/>
                  </a:cubicBezTo>
                  <a:cubicBezTo>
                    <a:pt x="49" y="127"/>
                    <a:pt x="45" y="127"/>
                    <a:pt x="40" y="127"/>
                  </a:cubicBezTo>
                  <a:cubicBezTo>
                    <a:pt x="37" y="127"/>
                    <a:pt x="35" y="127"/>
                    <a:pt x="32" y="127"/>
                  </a:cubicBezTo>
                  <a:cubicBezTo>
                    <a:pt x="22" y="125"/>
                    <a:pt x="16" y="121"/>
                    <a:pt x="16" y="119"/>
                  </a:cubicBezTo>
                  <a:cubicBezTo>
                    <a:pt x="16" y="118"/>
                    <a:pt x="22" y="113"/>
                    <a:pt x="34" y="112"/>
                  </a:cubicBezTo>
                  <a:cubicBezTo>
                    <a:pt x="40" y="127"/>
                    <a:pt x="40" y="127"/>
                    <a:pt x="40" y="127"/>
                  </a:cubicBezTo>
                  <a:cubicBezTo>
                    <a:pt x="45" y="112"/>
                    <a:pt x="45" y="112"/>
                    <a:pt x="45" y="112"/>
                  </a:cubicBezTo>
                  <a:cubicBezTo>
                    <a:pt x="57" y="113"/>
                    <a:pt x="64" y="118"/>
                    <a:pt x="64"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57">
              <a:extLst>
                <a:ext uri="{FF2B5EF4-FFF2-40B4-BE49-F238E27FC236}">
                  <a16:creationId xmlns:a16="http://schemas.microsoft.com/office/drawing/2014/main" id="{82D0F1AA-DBDE-214F-E980-30353631E4ED}"/>
                </a:ext>
              </a:extLst>
            </p:cNvPr>
            <p:cNvSpPr>
              <a:spLocks/>
            </p:cNvSpPr>
            <p:nvPr/>
          </p:nvSpPr>
          <p:spPr bwMode="auto">
            <a:xfrm>
              <a:off x="-1071563" y="4030663"/>
              <a:ext cx="128587" cy="144463"/>
            </a:xfrm>
            <a:custGeom>
              <a:avLst/>
              <a:gdLst>
                <a:gd name="T0" fmla="*/ 0 w 88"/>
                <a:gd name="T1" fmla="*/ 65 h 99"/>
                <a:gd name="T2" fmla="*/ 47 w 88"/>
                <a:gd name="T3" fmla="*/ 99 h 99"/>
                <a:gd name="T4" fmla="*/ 88 w 88"/>
                <a:gd name="T5" fmla="*/ 0 h 99"/>
                <a:gd name="T6" fmla="*/ 9 w 88"/>
                <a:gd name="T7" fmla="*/ 0 h 99"/>
                <a:gd name="T8" fmla="*/ 0 w 88"/>
                <a:gd name="T9" fmla="*/ 65 h 99"/>
              </a:gdLst>
              <a:ahLst/>
              <a:cxnLst>
                <a:cxn ang="0">
                  <a:pos x="T0" y="T1"/>
                </a:cxn>
                <a:cxn ang="0">
                  <a:pos x="T2" y="T3"/>
                </a:cxn>
                <a:cxn ang="0">
                  <a:pos x="T4" y="T5"/>
                </a:cxn>
                <a:cxn ang="0">
                  <a:pos x="T6" y="T7"/>
                </a:cxn>
                <a:cxn ang="0">
                  <a:pos x="T8" y="T9"/>
                </a:cxn>
              </a:cxnLst>
              <a:rect l="0" t="0" r="r" b="b"/>
              <a:pathLst>
                <a:path w="88" h="99">
                  <a:moveTo>
                    <a:pt x="0" y="65"/>
                  </a:moveTo>
                  <a:cubicBezTo>
                    <a:pt x="18" y="73"/>
                    <a:pt x="33" y="85"/>
                    <a:pt x="47" y="99"/>
                  </a:cubicBezTo>
                  <a:cubicBezTo>
                    <a:pt x="71" y="73"/>
                    <a:pt x="86" y="38"/>
                    <a:pt x="88" y="0"/>
                  </a:cubicBezTo>
                  <a:cubicBezTo>
                    <a:pt x="9" y="0"/>
                    <a:pt x="9" y="0"/>
                    <a:pt x="9" y="0"/>
                  </a:cubicBezTo>
                  <a:cubicBezTo>
                    <a:pt x="8" y="24"/>
                    <a:pt x="5" y="45"/>
                    <a:pt x="0"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58">
              <a:extLst>
                <a:ext uri="{FF2B5EF4-FFF2-40B4-BE49-F238E27FC236}">
                  <a16:creationId xmlns:a16="http://schemas.microsoft.com/office/drawing/2014/main" id="{C49A9AEC-831E-4746-46E1-01DF49FBC207}"/>
                </a:ext>
              </a:extLst>
            </p:cNvPr>
            <p:cNvSpPr>
              <a:spLocks/>
            </p:cNvSpPr>
            <p:nvPr/>
          </p:nvSpPr>
          <p:spPr bwMode="auto">
            <a:xfrm>
              <a:off x="-1173163" y="4148138"/>
              <a:ext cx="153987" cy="103188"/>
            </a:xfrm>
            <a:custGeom>
              <a:avLst/>
              <a:gdLst>
                <a:gd name="T0" fmla="*/ 66 w 105"/>
                <a:gd name="T1" fmla="*/ 0 h 71"/>
                <a:gd name="T2" fmla="*/ 0 w 105"/>
                <a:gd name="T3" fmla="*/ 71 h 71"/>
                <a:gd name="T4" fmla="*/ 105 w 105"/>
                <a:gd name="T5" fmla="*/ 30 h 71"/>
                <a:gd name="T6" fmla="*/ 66 w 105"/>
                <a:gd name="T7" fmla="*/ 0 h 71"/>
              </a:gdLst>
              <a:ahLst/>
              <a:cxnLst>
                <a:cxn ang="0">
                  <a:pos x="T0" y="T1"/>
                </a:cxn>
                <a:cxn ang="0">
                  <a:pos x="T2" y="T3"/>
                </a:cxn>
                <a:cxn ang="0">
                  <a:pos x="T4" y="T5"/>
                </a:cxn>
                <a:cxn ang="0">
                  <a:pos x="T6" y="T7"/>
                </a:cxn>
              </a:cxnLst>
              <a:rect l="0" t="0" r="r" b="b"/>
              <a:pathLst>
                <a:path w="105" h="71">
                  <a:moveTo>
                    <a:pt x="66" y="0"/>
                  </a:moveTo>
                  <a:cubicBezTo>
                    <a:pt x="52" y="43"/>
                    <a:pt x="28" y="71"/>
                    <a:pt x="0" y="71"/>
                  </a:cubicBezTo>
                  <a:cubicBezTo>
                    <a:pt x="40" y="71"/>
                    <a:pt x="77" y="55"/>
                    <a:pt x="105" y="30"/>
                  </a:cubicBezTo>
                  <a:cubicBezTo>
                    <a:pt x="94" y="18"/>
                    <a:pt x="81" y="8"/>
                    <a:pt x="6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59">
              <a:extLst>
                <a:ext uri="{FF2B5EF4-FFF2-40B4-BE49-F238E27FC236}">
                  <a16:creationId xmlns:a16="http://schemas.microsoft.com/office/drawing/2014/main" id="{DADCB145-FE51-73A0-05BD-92F87D1E4C17}"/>
                </a:ext>
              </a:extLst>
            </p:cNvPr>
            <p:cNvSpPr>
              <a:spLocks/>
            </p:cNvSpPr>
            <p:nvPr/>
          </p:nvSpPr>
          <p:spPr bwMode="auto">
            <a:xfrm>
              <a:off x="-1328738" y="4148138"/>
              <a:ext cx="155575" cy="103188"/>
            </a:xfrm>
            <a:custGeom>
              <a:avLst/>
              <a:gdLst>
                <a:gd name="T0" fmla="*/ 0 w 106"/>
                <a:gd name="T1" fmla="*/ 30 h 71"/>
                <a:gd name="T2" fmla="*/ 106 w 106"/>
                <a:gd name="T3" fmla="*/ 71 h 71"/>
                <a:gd name="T4" fmla="*/ 39 w 106"/>
                <a:gd name="T5" fmla="*/ 0 h 71"/>
                <a:gd name="T6" fmla="*/ 0 w 106"/>
                <a:gd name="T7" fmla="*/ 30 h 71"/>
              </a:gdLst>
              <a:ahLst/>
              <a:cxnLst>
                <a:cxn ang="0">
                  <a:pos x="T0" y="T1"/>
                </a:cxn>
                <a:cxn ang="0">
                  <a:pos x="T2" y="T3"/>
                </a:cxn>
                <a:cxn ang="0">
                  <a:pos x="T4" y="T5"/>
                </a:cxn>
                <a:cxn ang="0">
                  <a:pos x="T6" y="T7"/>
                </a:cxn>
              </a:cxnLst>
              <a:rect l="0" t="0" r="r" b="b"/>
              <a:pathLst>
                <a:path w="106" h="71">
                  <a:moveTo>
                    <a:pt x="0" y="30"/>
                  </a:moveTo>
                  <a:cubicBezTo>
                    <a:pt x="28" y="55"/>
                    <a:pt x="65" y="71"/>
                    <a:pt x="106" y="71"/>
                  </a:cubicBezTo>
                  <a:cubicBezTo>
                    <a:pt x="77" y="71"/>
                    <a:pt x="53" y="43"/>
                    <a:pt x="39" y="0"/>
                  </a:cubicBezTo>
                  <a:cubicBezTo>
                    <a:pt x="24" y="8"/>
                    <a:pt x="11" y="18"/>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60">
              <a:extLst>
                <a:ext uri="{FF2B5EF4-FFF2-40B4-BE49-F238E27FC236}">
                  <a16:creationId xmlns:a16="http://schemas.microsoft.com/office/drawing/2014/main" id="{F1B48633-E05B-47C3-DC2C-70AEBDF80E50}"/>
                </a:ext>
              </a:extLst>
            </p:cNvPr>
            <p:cNvSpPr>
              <a:spLocks/>
            </p:cNvSpPr>
            <p:nvPr/>
          </p:nvSpPr>
          <p:spPr bwMode="auto">
            <a:xfrm>
              <a:off x="-1406525" y="4030663"/>
              <a:ext cx="128587" cy="144463"/>
            </a:xfrm>
            <a:custGeom>
              <a:avLst/>
              <a:gdLst>
                <a:gd name="T0" fmla="*/ 0 w 88"/>
                <a:gd name="T1" fmla="*/ 0 h 99"/>
                <a:gd name="T2" fmla="*/ 42 w 88"/>
                <a:gd name="T3" fmla="*/ 99 h 99"/>
                <a:gd name="T4" fmla="*/ 88 w 88"/>
                <a:gd name="T5" fmla="*/ 65 h 99"/>
                <a:gd name="T6" fmla="*/ 79 w 88"/>
                <a:gd name="T7" fmla="*/ 0 h 99"/>
                <a:gd name="T8" fmla="*/ 0 w 88"/>
                <a:gd name="T9" fmla="*/ 0 h 99"/>
              </a:gdLst>
              <a:ahLst/>
              <a:cxnLst>
                <a:cxn ang="0">
                  <a:pos x="T0" y="T1"/>
                </a:cxn>
                <a:cxn ang="0">
                  <a:pos x="T2" y="T3"/>
                </a:cxn>
                <a:cxn ang="0">
                  <a:pos x="T4" y="T5"/>
                </a:cxn>
                <a:cxn ang="0">
                  <a:pos x="T6" y="T7"/>
                </a:cxn>
                <a:cxn ang="0">
                  <a:pos x="T8" y="T9"/>
                </a:cxn>
              </a:cxnLst>
              <a:rect l="0" t="0" r="r" b="b"/>
              <a:pathLst>
                <a:path w="88" h="99">
                  <a:moveTo>
                    <a:pt x="0" y="0"/>
                  </a:moveTo>
                  <a:cubicBezTo>
                    <a:pt x="2" y="38"/>
                    <a:pt x="18" y="73"/>
                    <a:pt x="42" y="99"/>
                  </a:cubicBezTo>
                  <a:cubicBezTo>
                    <a:pt x="55" y="85"/>
                    <a:pt x="70" y="73"/>
                    <a:pt x="88" y="65"/>
                  </a:cubicBezTo>
                  <a:cubicBezTo>
                    <a:pt x="83" y="45"/>
                    <a:pt x="80" y="24"/>
                    <a:pt x="7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61">
              <a:extLst>
                <a:ext uri="{FF2B5EF4-FFF2-40B4-BE49-F238E27FC236}">
                  <a16:creationId xmlns:a16="http://schemas.microsoft.com/office/drawing/2014/main" id="{BDE29C0E-4032-01E2-6BC6-7AC6E421179E}"/>
                </a:ext>
              </a:extLst>
            </p:cNvPr>
            <p:cNvSpPr>
              <a:spLocks/>
            </p:cNvSpPr>
            <p:nvPr/>
          </p:nvSpPr>
          <p:spPr bwMode="auto">
            <a:xfrm>
              <a:off x="-1162050" y="4124325"/>
              <a:ext cx="63500" cy="101600"/>
            </a:xfrm>
            <a:custGeom>
              <a:avLst/>
              <a:gdLst>
                <a:gd name="T0" fmla="*/ 0 w 43"/>
                <a:gd name="T1" fmla="*/ 70 h 70"/>
                <a:gd name="T2" fmla="*/ 43 w 43"/>
                <a:gd name="T3" fmla="*/ 10 h 70"/>
                <a:gd name="T4" fmla="*/ 0 w 43"/>
                <a:gd name="T5" fmla="*/ 0 h 70"/>
                <a:gd name="T6" fmla="*/ 0 w 43"/>
                <a:gd name="T7" fmla="*/ 70 h 70"/>
              </a:gdLst>
              <a:ahLst/>
              <a:cxnLst>
                <a:cxn ang="0">
                  <a:pos x="T0" y="T1"/>
                </a:cxn>
                <a:cxn ang="0">
                  <a:pos x="T2" y="T3"/>
                </a:cxn>
                <a:cxn ang="0">
                  <a:pos x="T4" y="T5"/>
                </a:cxn>
                <a:cxn ang="0">
                  <a:pos x="T6" y="T7"/>
                </a:cxn>
              </a:cxnLst>
              <a:rect l="0" t="0" r="r" b="b"/>
              <a:pathLst>
                <a:path w="43" h="70">
                  <a:moveTo>
                    <a:pt x="0" y="70"/>
                  </a:moveTo>
                  <a:cubicBezTo>
                    <a:pt x="17" y="64"/>
                    <a:pt x="33" y="42"/>
                    <a:pt x="43" y="10"/>
                  </a:cubicBezTo>
                  <a:cubicBezTo>
                    <a:pt x="30" y="4"/>
                    <a:pt x="15" y="1"/>
                    <a:pt x="0" y="0"/>
                  </a:cubicBez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62">
              <a:extLst>
                <a:ext uri="{FF2B5EF4-FFF2-40B4-BE49-F238E27FC236}">
                  <a16:creationId xmlns:a16="http://schemas.microsoft.com/office/drawing/2014/main" id="{487F02C1-2441-8647-DE37-6379290AE011}"/>
                </a:ext>
              </a:extLst>
            </p:cNvPr>
            <p:cNvSpPr>
              <a:spLocks/>
            </p:cNvSpPr>
            <p:nvPr/>
          </p:nvSpPr>
          <p:spPr bwMode="auto">
            <a:xfrm>
              <a:off x="-1162050" y="4030663"/>
              <a:ext cx="80962" cy="84138"/>
            </a:xfrm>
            <a:custGeom>
              <a:avLst/>
              <a:gdLst>
                <a:gd name="T0" fmla="*/ 0 w 55"/>
                <a:gd name="T1" fmla="*/ 48 h 58"/>
                <a:gd name="T2" fmla="*/ 48 w 55"/>
                <a:gd name="T3" fmla="*/ 58 h 58"/>
                <a:gd name="T4" fmla="*/ 55 w 55"/>
                <a:gd name="T5" fmla="*/ 0 h 58"/>
                <a:gd name="T6" fmla="*/ 0 w 55"/>
                <a:gd name="T7" fmla="*/ 0 h 58"/>
                <a:gd name="T8" fmla="*/ 0 w 55"/>
                <a:gd name="T9" fmla="*/ 48 h 58"/>
              </a:gdLst>
              <a:ahLst/>
              <a:cxnLst>
                <a:cxn ang="0">
                  <a:pos x="T0" y="T1"/>
                </a:cxn>
                <a:cxn ang="0">
                  <a:pos x="T2" y="T3"/>
                </a:cxn>
                <a:cxn ang="0">
                  <a:pos x="T4" y="T5"/>
                </a:cxn>
                <a:cxn ang="0">
                  <a:pos x="T6" y="T7"/>
                </a:cxn>
                <a:cxn ang="0">
                  <a:pos x="T8" y="T9"/>
                </a:cxn>
              </a:cxnLst>
              <a:rect l="0" t="0" r="r" b="b"/>
              <a:pathLst>
                <a:path w="55" h="58">
                  <a:moveTo>
                    <a:pt x="0" y="48"/>
                  </a:moveTo>
                  <a:cubicBezTo>
                    <a:pt x="16" y="49"/>
                    <a:pt x="33" y="53"/>
                    <a:pt x="48" y="58"/>
                  </a:cubicBezTo>
                  <a:cubicBezTo>
                    <a:pt x="52" y="41"/>
                    <a:pt x="54" y="21"/>
                    <a:pt x="55" y="0"/>
                  </a:cubicBezTo>
                  <a:cubicBezTo>
                    <a:pt x="0" y="0"/>
                    <a:pt x="0" y="0"/>
                    <a:pt x="0" y="0"/>
                  </a:cubicBezTo>
                  <a:cubicBezTo>
                    <a:pt x="0" y="48"/>
                    <a:pt x="0" y="48"/>
                    <a:pt x="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63">
              <a:extLst>
                <a:ext uri="{FF2B5EF4-FFF2-40B4-BE49-F238E27FC236}">
                  <a16:creationId xmlns:a16="http://schemas.microsoft.com/office/drawing/2014/main" id="{670CD4A8-9FCE-66A9-A8E7-5BC5A9F5DAD9}"/>
                </a:ext>
              </a:extLst>
            </p:cNvPr>
            <p:cNvSpPr>
              <a:spLocks/>
            </p:cNvSpPr>
            <p:nvPr/>
          </p:nvSpPr>
          <p:spPr bwMode="auto">
            <a:xfrm>
              <a:off x="-1249363" y="4124325"/>
              <a:ext cx="63500" cy="101600"/>
            </a:xfrm>
            <a:custGeom>
              <a:avLst/>
              <a:gdLst>
                <a:gd name="T0" fmla="*/ 44 w 44"/>
                <a:gd name="T1" fmla="*/ 70 h 70"/>
                <a:gd name="T2" fmla="*/ 44 w 44"/>
                <a:gd name="T3" fmla="*/ 0 h 70"/>
                <a:gd name="T4" fmla="*/ 0 w 44"/>
                <a:gd name="T5" fmla="*/ 10 h 70"/>
                <a:gd name="T6" fmla="*/ 44 w 44"/>
                <a:gd name="T7" fmla="*/ 70 h 70"/>
              </a:gdLst>
              <a:ahLst/>
              <a:cxnLst>
                <a:cxn ang="0">
                  <a:pos x="T0" y="T1"/>
                </a:cxn>
                <a:cxn ang="0">
                  <a:pos x="T2" y="T3"/>
                </a:cxn>
                <a:cxn ang="0">
                  <a:pos x="T4" y="T5"/>
                </a:cxn>
                <a:cxn ang="0">
                  <a:pos x="T6" y="T7"/>
                </a:cxn>
              </a:cxnLst>
              <a:rect l="0" t="0" r="r" b="b"/>
              <a:pathLst>
                <a:path w="44" h="70">
                  <a:moveTo>
                    <a:pt x="44" y="70"/>
                  </a:moveTo>
                  <a:cubicBezTo>
                    <a:pt x="44" y="0"/>
                    <a:pt x="44" y="0"/>
                    <a:pt x="44" y="0"/>
                  </a:cubicBezTo>
                  <a:cubicBezTo>
                    <a:pt x="28" y="1"/>
                    <a:pt x="14" y="4"/>
                    <a:pt x="0" y="10"/>
                  </a:cubicBezTo>
                  <a:cubicBezTo>
                    <a:pt x="10" y="42"/>
                    <a:pt x="26" y="65"/>
                    <a:pt x="4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64">
              <a:extLst>
                <a:ext uri="{FF2B5EF4-FFF2-40B4-BE49-F238E27FC236}">
                  <a16:creationId xmlns:a16="http://schemas.microsoft.com/office/drawing/2014/main" id="{D39C7EBD-ABD5-641E-DA85-09D073A9BF71}"/>
                </a:ext>
              </a:extLst>
            </p:cNvPr>
            <p:cNvSpPr>
              <a:spLocks/>
            </p:cNvSpPr>
            <p:nvPr/>
          </p:nvSpPr>
          <p:spPr bwMode="auto">
            <a:xfrm>
              <a:off x="-1266825" y="4030663"/>
              <a:ext cx="80962" cy="84138"/>
            </a:xfrm>
            <a:custGeom>
              <a:avLst/>
              <a:gdLst>
                <a:gd name="T0" fmla="*/ 8 w 56"/>
                <a:gd name="T1" fmla="*/ 58 h 58"/>
                <a:gd name="T2" fmla="*/ 56 w 56"/>
                <a:gd name="T3" fmla="*/ 48 h 58"/>
                <a:gd name="T4" fmla="*/ 56 w 56"/>
                <a:gd name="T5" fmla="*/ 0 h 58"/>
                <a:gd name="T6" fmla="*/ 0 w 56"/>
                <a:gd name="T7" fmla="*/ 0 h 58"/>
                <a:gd name="T8" fmla="*/ 8 w 56"/>
                <a:gd name="T9" fmla="*/ 58 h 58"/>
              </a:gdLst>
              <a:ahLst/>
              <a:cxnLst>
                <a:cxn ang="0">
                  <a:pos x="T0" y="T1"/>
                </a:cxn>
                <a:cxn ang="0">
                  <a:pos x="T2" y="T3"/>
                </a:cxn>
                <a:cxn ang="0">
                  <a:pos x="T4" y="T5"/>
                </a:cxn>
                <a:cxn ang="0">
                  <a:pos x="T6" y="T7"/>
                </a:cxn>
                <a:cxn ang="0">
                  <a:pos x="T8" y="T9"/>
                </a:cxn>
              </a:cxnLst>
              <a:rect l="0" t="0" r="r" b="b"/>
              <a:pathLst>
                <a:path w="56" h="58">
                  <a:moveTo>
                    <a:pt x="8" y="58"/>
                  </a:moveTo>
                  <a:cubicBezTo>
                    <a:pt x="23" y="53"/>
                    <a:pt x="39" y="49"/>
                    <a:pt x="56" y="48"/>
                  </a:cubicBezTo>
                  <a:cubicBezTo>
                    <a:pt x="56" y="0"/>
                    <a:pt x="56" y="0"/>
                    <a:pt x="56" y="0"/>
                  </a:cubicBezTo>
                  <a:cubicBezTo>
                    <a:pt x="0" y="0"/>
                    <a:pt x="0" y="0"/>
                    <a:pt x="0" y="0"/>
                  </a:cubicBezTo>
                  <a:cubicBezTo>
                    <a:pt x="1" y="21"/>
                    <a:pt x="3" y="41"/>
                    <a:pt x="8"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65">
              <a:extLst>
                <a:ext uri="{FF2B5EF4-FFF2-40B4-BE49-F238E27FC236}">
                  <a16:creationId xmlns:a16="http://schemas.microsoft.com/office/drawing/2014/main" id="{7B3A749E-1E14-97FD-EFF6-79C5AD1D3461}"/>
                </a:ext>
              </a:extLst>
            </p:cNvPr>
            <p:cNvSpPr>
              <a:spLocks/>
            </p:cNvSpPr>
            <p:nvPr/>
          </p:nvSpPr>
          <p:spPr bwMode="auto">
            <a:xfrm>
              <a:off x="-1162050" y="3813175"/>
              <a:ext cx="63500" cy="101600"/>
            </a:xfrm>
            <a:custGeom>
              <a:avLst/>
              <a:gdLst>
                <a:gd name="T0" fmla="*/ 0 w 43"/>
                <a:gd name="T1" fmla="*/ 0 h 70"/>
                <a:gd name="T2" fmla="*/ 0 w 43"/>
                <a:gd name="T3" fmla="*/ 70 h 70"/>
                <a:gd name="T4" fmla="*/ 43 w 43"/>
                <a:gd name="T5" fmla="*/ 60 h 70"/>
                <a:gd name="T6" fmla="*/ 0 w 43"/>
                <a:gd name="T7" fmla="*/ 0 h 70"/>
              </a:gdLst>
              <a:ahLst/>
              <a:cxnLst>
                <a:cxn ang="0">
                  <a:pos x="T0" y="T1"/>
                </a:cxn>
                <a:cxn ang="0">
                  <a:pos x="T2" y="T3"/>
                </a:cxn>
                <a:cxn ang="0">
                  <a:pos x="T4" y="T5"/>
                </a:cxn>
                <a:cxn ang="0">
                  <a:pos x="T6" y="T7"/>
                </a:cxn>
              </a:cxnLst>
              <a:rect l="0" t="0" r="r" b="b"/>
              <a:pathLst>
                <a:path w="43" h="70">
                  <a:moveTo>
                    <a:pt x="0" y="0"/>
                  </a:moveTo>
                  <a:cubicBezTo>
                    <a:pt x="0" y="70"/>
                    <a:pt x="0" y="70"/>
                    <a:pt x="0" y="70"/>
                  </a:cubicBezTo>
                  <a:cubicBezTo>
                    <a:pt x="15" y="69"/>
                    <a:pt x="30" y="66"/>
                    <a:pt x="43" y="60"/>
                  </a:cubicBezTo>
                  <a:cubicBezTo>
                    <a:pt x="33" y="28"/>
                    <a:pt x="17"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66">
              <a:extLst>
                <a:ext uri="{FF2B5EF4-FFF2-40B4-BE49-F238E27FC236}">
                  <a16:creationId xmlns:a16="http://schemas.microsoft.com/office/drawing/2014/main" id="{06308770-5A28-0337-A1A6-90706BCB2C8F}"/>
                </a:ext>
              </a:extLst>
            </p:cNvPr>
            <p:cNvSpPr>
              <a:spLocks/>
            </p:cNvSpPr>
            <p:nvPr/>
          </p:nvSpPr>
          <p:spPr bwMode="auto">
            <a:xfrm>
              <a:off x="-1163638" y="3924300"/>
              <a:ext cx="82550" cy="82550"/>
            </a:xfrm>
            <a:custGeom>
              <a:avLst/>
              <a:gdLst>
                <a:gd name="T0" fmla="*/ 1 w 56"/>
                <a:gd name="T1" fmla="*/ 57 h 57"/>
                <a:gd name="T2" fmla="*/ 56 w 56"/>
                <a:gd name="T3" fmla="*/ 57 h 57"/>
                <a:gd name="T4" fmla="*/ 49 w 56"/>
                <a:gd name="T5" fmla="*/ 0 h 57"/>
                <a:gd name="T6" fmla="*/ 0 w 56"/>
                <a:gd name="T7" fmla="*/ 9 h 57"/>
                <a:gd name="T8" fmla="*/ 0 w 56"/>
                <a:gd name="T9" fmla="*/ 57 h 57"/>
                <a:gd name="T10" fmla="*/ 1 w 56"/>
                <a:gd name="T11" fmla="*/ 57 h 57"/>
              </a:gdLst>
              <a:ahLst/>
              <a:cxnLst>
                <a:cxn ang="0">
                  <a:pos x="T0" y="T1"/>
                </a:cxn>
                <a:cxn ang="0">
                  <a:pos x="T2" y="T3"/>
                </a:cxn>
                <a:cxn ang="0">
                  <a:pos x="T4" y="T5"/>
                </a:cxn>
                <a:cxn ang="0">
                  <a:pos x="T6" y="T7"/>
                </a:cxn>
                <a:cxn ang="0">
                  <a:pos x="T8" y="T9"/>
                </a:cxn>
                <a:cxn ang="0">
                  <a:pos x="T10" y="T11"/>
                </a:cxn>
              </a:cxnLst>
              <a:rect l="0" t="0" r="r" b="b"/>
              <a:pathLst>
                <a:path w="56" h="57">
                  <a:moveTo>
                    <a:pt x="1" y="57"/>
                  </a:moveTo>
                  <a:cubicBezTo>
                    <a:pt x="56" y="57"/>
                    <a:pt x="56" y="57"/>
                    <a:pt x="56" y="57"/>
                  </a:cubicBezTo>
                  <a:cubicBezTo>
                    <a:pt x="55" y="37"/>
                    <a:pt x="53" y="17"/>
                    <a:pt x="49" y="0"/>
                  </a:cubicBezTo>
                  <a:cubicBezTo>
                    <a:pt x="34" y="5"/>
                    <a:pt x="17" y="9"/>
                    <a:pt x="0" y="9"/>
                  </a:cubicBezTo>
                  <a:cubicBezTo>
                    <a:pt x="0" y="57"/>
                    <a:pt x="0" y="57"/>
                    <a:pt x="0" y="57"/>
                  </a:cubicBezTo>
                  <a:lnTo>
                    <a:pt x="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67">
              <a:extLst>
                <a:ext uri="{FF2B5EF4-FFF2-40B4-BE49-F238E27FC236}">
                  <a16:creationId xmlns:a16="http://schemas.microsoft.com/office/drawing/2014/main" id="{4AD48900-893E-CB60-90C8-D913D40D4BFF}"/>
                </a:ext>
              </a:extLst>
            </p:cNvPr>
            <p:cNvSpPr>
              <a:spLocks/>
            </p:cNvSpPr>
            <p:nvPr/>
          </p:nvSpPr>
          <p:spPr bwMode="auto">
            <a:xfrm>
              <a:off x="-1249363" y="3813175"/>
              <a:ext cx="63500" cy="101600"/>
            </a:xfrm>
            <a:custGeom>
              <a:avLst/>
              <a:gdLst>
                <a:gd name="T0" fmla="*/ 44 w 44"/>
                <a:gd name="T1" fmla="*/ 0 h 70"/>
                <a:gd name="T2" fmla="*/ 0 w 44"/>
                <a:gd name="T3" fmla="*/ 60 h 70"/>
                <a:gd name="T4" fmla="*/ 44 w 44"/>
                <a:gd name="T5" fmla="*/ 70 h 70"/>
                <a:gd name="T6" fmla="*/ 44 w 44"/>
                <a:gd name="T7" fmla="*/ 0 h 70"/>
              </a:gdLst>
              <a:ahLst/>
              <a:cxnLst>
                <a:cxn ang="0">
                  <a:pos x="T0" y="T1"/>
                </a:cxn>
                <a:cxn ang="0">
                  <a:pos x="T2" y="T3"/>
                </a:cxn>
                <a:cxn ang="0">
                  <a:pos x="T4" y="T5"/>
                </a:cxn>
                <a:cxn ang="0">
                  <a:pos x="T6" y="T7"/>
                </a:cxn>
              </a:cxnLst>
              <a:rect l="0" t="0" r="r" b="b"/>
              <a:pathLst>
                <a:path w="44" h="70">
                  <a:moveTo>
                    <a:pt x="44" y="0"/>
                  </a:moveTo>
                  <a:cubicBezTo>
                    <a:pt x="26" y="5"/>
                    <a:pt x="10" y="28"/>
                    <a:pt x="0" y="60"/>
                  </a:cubicBezTo>
                  <a:cubicBezTo>
                    <a:pt x="14" y="66"/>
                    <a:pt x="28" y="69"/>
                    <a:pt x="44" y="70"/>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8">
              <a:extLst>
                <a:ext uri="{FF2B5EF4-FFF2-40B4-BE49-F238E27FC236}">
                  <a16:creationId xmlns:a16="http://schemas.microsoft.com/office/drawing/2014/main" id="{C7662320-0CF1-9537-A3D2-F2EC674AD1FD}"/>
                </a:ext>
              </a:extLst>
            </p:cNvPr>
            <p:cNvSpPr>
              <a:spLocks/>
            </p:cNvSpPr>
            <p:nvPr/>
          </p:nvSpPr>
          <p:spPr bwMode="auto">
            <a:xfrm>
              <a:off x="-1266825" y="3924300"/>
              <a:ext cx="80962" cy="82550"/>
            </a:xfrm>
            <a:custGeom>
              <a:avLst/>
              <a:gdLst>
                <a:gd name="T0" fmla="*/ 0 w 56"/>
                <a:gd name="T1" fmla="*/ 57 h 57"/>
                <a:gd name="T2" fmla="*/ 56 w 56"/>
                <a:gd name="T3" fmla="*/ 57 h 57"/>
                <a:gd name="T4" fmla="*/ 56 w 56"/>
                <a:gd name="T5" fmla="*/ 9 h 57"/>
                <a:gd name="T6" fmla="*/ 8 w 56"/>
                <a:gd name="T7" fmla="*/ 0 h 57"/>
                <a:gd name="T8" fmla="*/ 0 w 56"/>
                <a:gd name="T9" fmla="*/ 57 h 57"/>
              </a:gdLst>
              <a:ahLst/>
              <a:cxnLst>
                <a:cxn ang="0">
                  <a:pos x="T0" y="T1"/>
                </a:cxn>
                <a:cxn ang="0">
                  <a:pos x="T2" y="T3"/>
                </a:cxn>
                <a:cxn ang="0">
                  <a:pos x="T4" y="T5"/>
                </a:cxn>
                <a:cxn ang="0">
                  <a:pos x="T6" y="T7"/>
                </a:cxn>
                <a:cxn ang="0">
                  <a:pos x="T8" y="T9"/>
                </a:cxn>
              </a:cxnLst>
              <a:rect l="0" t="0" r="r" b="b"/>
              <a:pathLst>
                <a:path w="56" h="57">
                  <a:moveTo>
                    <a:pt x="0" y="57"/>
                  </a:moveTo>
                  <a:cubicBezTo>
                    <a:pt x="56" y="57"/>
                    <a:pt x="56" y="57"/>
                    <a:pt x="56" y="57"/>
                  </a:cubicBezTo>
                  <a:cubicBezTo>
                    <a:pt x="56" y="9"/>
                    <a:pt x="56" y="9"/>
                    <a:pt x="56" y="9"/>
                  </a:cubicBezTo>
                  <a:cubicBezTo>
                    <a:pt x="39" y="9"/>
                    <a:pt x="23" y="5"/>
                    <a:pt x="8" y="0"/>
                  </a:cubicBezTo>
                  <a:cubicBezTo>
                    <a:pt x="3" y="17"/>
                    <a:pt x="1" y="37"/>
                    <a:pt x="0"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8452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23E4BF05-3F87-42D1-17AB-2E1767DF21BA}"/>
              </a:ext>
            </a:extLst>
          </p:cNvPr>
          <p:cNvSpPr/>
          <p:nvPr/>
        </p:nvSpPr>
        <p:spPr>
          <a:xfrm>
            <a:off x="606426" y="1485900"/>
            <a:ext cx="8693150" cy="4960937"/>
          </a:xfrm>
          <a:prstGeom prst="roundRect">
            <a:avLst>
              <a:gd name="adj" fmla="val 4225"/>
            </a:avLst>
          </a:prstGeom>
          <a:solidFill>
            <a:schemeClr val="bg1">
              <a:lumMod val="95000"/>
            </a:schemeClr>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Rectangle: Rounded Corners 182">
            <a:extLst>
              <a:ext uri="{FF2B5EF4-FFF2-40B4-BE49-F238E27FC236}">
                <a16:creationId xmlns:a16="http://schemas.microsoft.com/office/drawing/2014/main" id="{A1EE4C50-6361-B22C-59D4-05454975C185}"/>
              </a:ext>
            </a:extLst>
          </p:cNvPr>
          <p:cNvSpPr/>
          <p:nvPr/>
        </p:nvSpPr>
        <p:spPr>
          <a:xfrm>
            <a:off x="4064214" y="1785303"/>
            <a:ext cx="1777572" cy="973365"/>
          </a:xfrm>
          <a:prstGeom prst="roundRect">
            <a:avLst>
              <a:gd name="adj" fmla="val 10796"/>
            </a:avLst>
          </a:prstGeom>
          <a:solidFill>
            <a:schemeClr val="bg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b"/>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00640CF2-8755-3223-BF99-49EBBF6B8EF8}"/>
              </a:ext>
            </a:extLst>
          </p:cNvPr>
          <p:cNvSpPr/>
          <p:nvPr/>
        </p:nvSpPr>
        <p:spPr>
          <a:xfrm>
            <a:off x="792452" y="4602061"/>
            <a:ext cx="8334736" cy="236189"/>
          </a:xfrm>
          <a:prstGeom prst="roundRec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3705" tIns="0" rIns="93705" bIns="0" rtlCol="0" anchor="ctr"/>
          <a:lstStyle/>
          <a:p>
            <a:pPr algn="ctr" fontAlgn="base">
              <a:spcBef>
                <a:spcPct val="0"/>
              </a:spcBef>
              <a:spcAft>
                <a:spcPct val="0"/>
              </a:spcAft>
            </a:pPr>
            <a:r>
              <a:rPr lang="en-US" sz="1000" b="1" dirty="0">
                <a:solidFill>
                  <a:schemeClr val="bg1"/>
                </a:solidFill>
                <a:latin typeface="Arial" pitchFamily="34" charset="0"/>
                <a:cs typeface="Arial" pitchFamily="34" charset="0"/>
              </a:rPr>
              <a:t>e-finance Investment Group: Associate Companies</a:t>
            </a:r>
          </a:p>
        </p:txBody>
      </p:sp>
      <p:sp>
        <p:nvSpPr>
          <p:cNvPr id="84" name="Rectangle: Rounded Corners 83">
            <a:extLst>
              <a:ext uri="{FF2B5EF4-FFF2-40B4-BE49-F238E27FC236}">
                <a16:creationId xmlns:a16="http://schemas.microsoft.com/office/drawing/2014/main" id="{736C7E78-A7FA-5924-88E9-35A73953F7D2}"/>
              </a:ext>
            </a:extLst>
          </p:cNvPr>
          <p:cNvSpPr/>
          <p:nvPr/>
        </p:nvSpPr>
        <p:spPr>
          <a:xfrm>
            <a:off x="792452" y="5307020"/>
            <a:ext cx="1277695" cy="936503"/>
          </a:xfrm>
          <a:prstGeom prst="roundRect">
            <a:avLst/>
          </a:prstGeom>
          <a:solidFill>
            <a:schemeClr val="bg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9" name="Rectangle: Top Corners Rounded 88">
            <a:extLst>
              <a:ext uri="{FF2B5EF4-FFF2-40B4-BE49-F238E27FC236}">
                <a16:creationId xmlns:a16="http://schemas.microsoft.com/office/drawing/2014/main" id="{AB7F61AA-347F-0462-9ABD-31468EE677A4}"/>
              </a:ext>
            </a:extLst>
          </p:cNvPr>
          <p:cNvSpPr/>
          <p:nvPr/>
        </p:nvSpPr>
        <p:spPr>
          <a:xfrm>
            <a:off x="792452" y="5307020"/>
            <a:ext cx="1277695" cy="267562"/>
          </a:xfrm>
          <a:prstGeom prst="round2Same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Taxation</a:t>
            </a:r>
          </a:p>
        </p:txBody>
      </p:sp>
      <p:sp>
        <p:nvSpPr>
          <p:cNvPr id="99" name="Rectangle: Rounded Corners 98">
            <a:extLst>
              <a:ext uri="{FF2B5EF4-FFF2-40B4-BE49-F238E27FC236}">
                <a16:creationId xmlns:a16="http://schemas.microsoft.com/office/drawing/2014/main" id="{2C192C59-83BA-89AC-D56F-0D5B68516B83}"/>
              </a:ext>
            </a:extLst>
          </p:cNvPr>
          <p:cNvSpPr/>
          <p:nvPr/>
        </p:nvSpPr>
        <p:spPr>
          <a:xfrm>
            <a:off x="2203860" y="5307020"/>
            <a:ext cx="1277695" cy="936503"/>
          </a:xfrm>
          <a:prstGeom prst="roundRect">
            <a:avLst/>
          </a:prstGeom>
          <a:solidFill>
            <a:schemeClr val="bg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0" name="Rectangle: Top Corners Rounded 99">
            <a:extLst>
              <a:ext uri="{FF2B5EF4-FFF2-40B4-BE49-F238E27FC236}">
                <a16:creationId xmlns:a16="http://schemas.microsoft.com/office/drawing/2014/main" id="{EA2AE2F5-E159-E4FC-D2E9-5E8844B2DBA8}"/>
              </a:ext>
            </a:extLst>
          </p:cNvPr>
          <p:cNvSpPr/>
          <p:nvPr/>
        </p:nvSpPr>
        <p:spPr>
          <a:xfrm>
            <a:off x="2203860" y="5307020"/>
            <a:ext cx="1277695" cy="267562"/>
          </a:xfrm>
          <a:prstGeom prst="round2Same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Customs</a:t>
            </a:r>
          </a:p>
        </p:txBody>
      </p:sp>
      <p:sp>
        <p:nvSpPr>
          <p:cNvPr id="102" name="Rectangle: Rounded Corners 101">
            <a:extLst>
              <a:ext uri="{FF2B5EF4-FFF2-40B4-BE49-F238E27FC236}">
                <a16:creationId xmlns:a16="http://schemas.microsoft.com/office/drawing/2014/main" id="{3CFC29C2-AD26-CD59-92BA-36505142AD38}"/>
              </a:ext>
            </a:extLst>
          </p:cNvPr>
          <p:cNvSpPr/>
          <p:nvPr/>
        </p:nvSpPr>
        <p:spPr>
          <a:xfrm>
            <a:off x="3615268" y="5307020"/>
            <a:ext cx="1277695" cy="936503"/>
          </a:xfrm>
          <a:prstGeom prst="roundRect">
            <a:avLst/>
          </a:prstGeom>
          <a:solidFill>
            <a:schemeClr val="bg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3" name="Rectangle: Top Corners Rounded 102">
            <a:extLst>
              <a:ext uri="{FF2B5EF4-FFF2-40B4-BE49-F238E27FC236}">
                <a16:creationId xmlns:a16="http://schemas.microsoft.com/office/drawing/2014/main" id="{94802741-FB00-B735-3979-113834A13223}"/>
              </a:ext>
            </a:extLst>
          </p:cNvPr>
          <p:cNvSpPr/>
          <p:nvPr/>
        </p:nvSpPr>
        <p:spPr>
          <a:xfrm>
            <a:off x="3615268" y="5307020"/>
            <a:ext cx="1277695" cy="267562"/>
          </a:xfrm>
          <a:prstGeom prst="round2Same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G2G</a:t>
            </a:r>
            <a:endParaRPr kumimoji="0" lang="en-US" sz="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105" name="Rectangle: Rounded Corners 104">
            <a:extLst>
              <a:ext uri="{FF2B5EF4-FFF2-40B4-BE49-F238E27FC236}">
                <a16:creationId xmlns:a16="http://schemas.microsoft.com/office/drawing/2014/main" id="{D1979050-8F55-51E8-874F-1B7BD66564DC}"/>
              </a:ext>
            </a:extLst>
          </p:cNvPr>
          <p:cNvSpPr/>
          <p:nvPr/>
        </p:nvSpPr>
        <p:spPr>
          <a:xfrm>
            <a:off x="5026676" y="5307020"/>
            <a:ext cx="1277695" cy="936503"/>
          </a:xfrm>
          <a:prstGeom prst="roundRect">
            <a:avLst/>
          </a:prstGeom>
          <a:solidFill>
            <a:schemeClr val="bg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6" name="Rectangle: Top Corners Rounded 105">
            <a:extLst>
              <a:ext uri="{FF2B5EF4-FFF2-40B4-BE49-F238E27FC236}">
                <a16:creationId xmlns:a16="http://schemas.microsoft.com/office/drawing/2014/main" id="{EF24ED9D-C4B4-3D69-4C26-9D38DAC76DA0}"/>
              </a:ext>
            </a:extLst>
          </p:cNvPr>
          <p:cNvSpPr/>
          <p:nvPr/>
        </p:nvSpPr>
        <p:spPr>
          <a:xfrm>
            <a:off x="5026676" y="5307020"/>
            <a:ext cx="1277695" cy="267562"/>
          </a:xfrm>
          <a:prstGeom prst="round2Same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Utilities</a:t>
            </a:r>
          </a:p>
        </p:txBody>
      </p:sp>
      <p:sp>
        <p:nvSpPr>
          <p:cNvPr id="108" name="Rectangle: Rounded Corners 107">
            <a:extLst>
              <a:ext uri="{FF2B5EF4-FFF2-40B4-BE49-F238E27FC236}">
                <a16:creationId xmlns:a16="http://schemas.microsoft.com/office/drawing/2014/main" id="{B19CCC4F-D626-372A-D86B-788B3B77CAB2}"/>
              </a:ext>
            </a:extLst>
          </p:cNvPr>
          <p:cNvSpPr/>
          <p:nvPr/>
        </p:nvSpPr>
        <p:spPr>
          <a:xfrm>
            <a:off x="6438084" y="5307020"/>
            <a:ext cx="1277695" cy="936503"/>
          </a:xfrm>
          <a:prstGeom prst="roundRect">
            <a:avLst/>
          </a:prstGeom>
          <a:solidFill>
            <a:schemeClr val="bg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9" name="Rectangle: Top Corners Rounded 108">
            <a:extLst>
              <a:ext uri="{FF2B5EF4-FFF2-40B4-BE49-F238E27FC236}">
                <a16:creationId xmlns:a16="http://schemas.microsoft.com/office/drawing/2014/main" id="{CF63AC5E-689D-0024-5CD9-0FA96EFBB1C9}"/>
              </a:ext>
            </a:extLst>
          </p:cNvPr>
          <p:cNvSpPr/>
          <p:nvPr/>
        </p:nvSpPr>
        <p:spPr>
          <a:xfrm>
            <a:off x="6438084" y="5307020"/>
            <a:ext cx="1277695" cy="267562"/>
          </a:xfrm>
          <a:prstGeom prst="round2Same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Consulting</a:t>
            </a:r>
          </a:p>
        </p:txBody>
      </p:sp>
      <p:sp>
        <p:nvSpPr>
          <p:cNvPr id="111" name="Rectangle: Rounded Corners 110">
            <a:extLst>
              <a:ext uri="{FF2B5EF4-FFF2-40B4-BE49-F238E27FC236}">
                <a16:creationId xmlns:a16="http://schemas.microsoft.com/office/drawing/2014/main" id="{57B54015-F939-1B6D-0A81-FA0D2334EBAB}"/>
              </a:ext>
            </a:extLst>
          </p:cNvPr>
          <p:cNvSpPr/>
          <p:nvPr/>
        </p:nvSpPr>
        <p:spPr>
          <a:xfrm>
            <a:off x="7849493" y="5307020"/>
            <a:ext cx="1277695" cy="936503"/>
          </a:xfrm>
          <a:prstGeom prst="roundRect">
            <a:avLst/>
          </a:prstGeom>
          <a:solidFill>
            <a:schemeClr val="bg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2" name="Rectangle: Top Corners Rounded 111">
            <a:extLst>
              <a:ext uri="{FF2B5EF4-FFF2-40B4-BE49-F238E27FC236}">
                <a16:creationId xmlns:a16="http://schemas.microsoft.com/office/drawing/2014/main" id="{813F7F04-3536-0A58-3A10-9341FAD8A4E7}"/>
              </a:ext>
            </a:extLst>
          </p:cNvPr>
          <p:cNvSpPr/>
          <p:nvPr/>
        </p:nvSpPr>
        <p:spPr>
          <a:xfrm>
            <a:off x="7849493" y="5307020"/>
            <a:ext cx="1277695" cy="267562"/>
          </a:xfrm>
          <a:prstGeom prst="round2Same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Insurance</a:t>
            </a:r>
          </a:p>
        </p:txBody>
      </p:sp>
      <p:cxnSp>
        <p:nvCxnSpPr>
          <p:cNvPr id="114" name="Connector: Elbow 113">
            <a:extLst>
              <a:ext uri="{FF2B5EF4-FFF2-40B4-BE49-F238E27FC236}">
                <a16:creationId xmlns:a16="http://schemas.microsoft.com/office/drawing/2014/main" id="{4B217D45-087E-C031-E2EB-5180E62D1ABB}"/>
              </a:ext>
            </a:extLst>
          </p:cNvPr>
          <p:cNvCxnSpPr>
            <a:cxnSpLocks/>
          </p:cNvCxnSpPr>
          <p:nvPr/>
        </p:nvCxnSpPr>
        <p:spPr>
          <a:xfrm rot="5400000">
            <a:off x="2961175" y="3308375"/>
            <a:ext cx="468770" cy="3528520"/>
          </a:xfrm>
          <a:prstGeom prst="bentConnector3">
            <a:avLst>
              <a:gd name="adj1" fmla="val 50000"/>
            </a:avLst>
          </a:prstGeom>
          <a:ln w="3175">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D750B158-8B65-66E3-0820-B831C05D5429}"/>
              </a:ext>
            </a:extLst>
          </p:cNvPr>
          <p:cNvCxnSpPr>
            <a:cxnSpLocks/>
          </p:cNvCxnSpPr>
          <p:nvPr/>
        </p:nvCxnSpPr>
        <p:spPr>
          <a:xfrm rot="16200000" flipH="1">
            <a:off x="6489695" y="3308374"/>
            <a:ext cx="468770" cy="3528521"/>
          </a:xfrm>
          <a:prstGeom prst="bentConnector3">
            <a:avLst>
              <a:gd name="adj1" fmla="val 50000"/>
            </a:avLst>
          </a:prstGeom>
          <a:ln w="3175">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16" name="Connector: Elbow 115">
            <a:extLst>
              <a:ext uri="{FF2B5EF4-FFF2-40B4-BE49-F238E27FC236}">
                <a16:creationId xmlns:a16="http://schemas.microsoft.com/office/drawing/2014/main" id="{C036B92E-CDE4-0C57-D815-FB3CBD873BEA}"/>
              </a:ext>
            </a:extLst>
          </p:cNvPr>
          <p:cNvCxnSpPr>
            <a:cxnSpLocks/>
          </p:cNvCxnSpPr>
          <p:nvPr/>
        </p:nvCxnSpPr>
        <p:spPr>
          <a:xfrm rot="16200000" flipH="1">
            <a:off x="5783991" y="4014079"/>
            <a:ext cx="468770" cy="2117112"/>
          </a:xfrm>
          <a:prstGeom prst="bentConnector3">
            <a:avLst>
              <a:gd name="adj1" fmla="val 50000"/>
            </a:avLst>
          </a:prstGeom>
          <a:ln w="3175">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08CF094D-F6AC-F1F8-B403-9BEA69E927E3}"/>
              </a:ext>
            </a:extLst>
          </p:cNvPr>
          <p:cNvCxnSpPr>
            <a:cxnSpLocks/>
          </p:cNvCxnSpPr>
          <p:nvPr/>
        </p:nvCxnSpPr>
        <p:spPr>
          <a:xfrm rot="5400000">
            <a:off x="3666879" y="4014079"/>
            <a:ext cx="468770" cy="2117112"/>
          </a:xfrm>
          <a:prstGeom prst="bentConnector3">
            <a:avLst>
              <a:gd name="adj1" fmla="val 50000"/>
            </a:avLst>
          </a:prstGeom>
          <a:ln w="3175">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CEDB460-50B0-1A09-AB6A-C589438C02A6}"/>
              </a:ext>
            </a:extLst>
          </p:cNvPr>
          <p:cNvCxnSpPr>
            <a:cxnSpLocks/>
          </p:cNvCxnSpPr>
          <p:nvPr/>
        </p:nvCxnSpPr>
        <p:spPr>
          <a:xfrm rot="5400000">
            <a:off x="4372583" y="4719783"/>
            <a:ext cx="468770" cy="705704"/>
          </a:xfrm>
          <a:prstGeom prst="bentConnector3">
            <a:avLst>
              <a:gd name="adj1" fmla="val 50000"/>
            </a:avLst>
          </a:prstGeom>
          <a:ln w="3175">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19" name="Connector: Elbow 118">
            <a:extLst>
              <a:ext uri="{FF2B5EF4-FFF2-40B4-BE49-F238E27FC236}">
                <a16:creationId xmlns:a16="http://schemas.microsoft.com/office/drawing/2014/main" id="{2C2AF318-D999-0A6B-1DE6-5DBE51A88CEC}"/>
              </a:ext>
            </a:extLst>
          </p:cNvPr>
          <p:cNvCxnSpPr>
            <a:cxnSpLocks/>
          </p:cNvCxnSpPr>
          <p:nvPr/>
        </p:nvCxnSpPr>
        <p:spPr>
          <a:xfrm rot="16200000" flipH="1">
            <a:off x="5078287" y="4719783"/>
            <a:ext cx="468770" cy="705704"/>
          </a:xfrm>
          <a:prstGeom prst="bentConnector3">
            <a:avLst>
              <a:gd name="adj1" fmla="val 50000"/>
            </a:avLst>
          </a:prstGeom>
          <a:ln w="3175">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CC0DF29F-E00A-534E-CD59-AA8ADBBD6D85}"/>
              </a:ext>
            </a:extLst>
          </p:cNvPr>
          <p:cNvSpPr/>
          <p:nvPr/>
        </p:nvSpPr>
        <p:spPr>
          <a:xfrm>
            <a:off x="1277249" y="4916498"/>
            <a:ext cx="308100" cy="292526"/>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dirty="0">
                <a:solidFill>
                  <a:schemeClr val="accent2"/>
                </a:solidFill>
              </a:rPr>
              <a:t>35%</a:t>
            </a:r>
          </a:p>
        </p:txBody>
      </p:sp>
      <p:sp>
        <p:nvSpPr>
          <p:cNvPr id="121" name="Oval 120">
            <a:extLst>
              <a:ext uri="{FF2B5EF4-FFF2-40B4-BE49-F238E27FC236}">
                <a16:creationId xmlns:a16="http://schemas.microsoft.com/office/drawing/2014/main" id="{CC1189D6-6F0F-503D-61D3-16B830EE1D51}"/>
              </a:ext>
            </a:extLst>
          </p:cNvPr>
          <p:cNvSpPr/>
          <p:nvPr/>
        </p:nvSpPr>
        <p:spPr>
          <a:xfrm>
            <a:off x="2700871" y="4922521"/>
            <a:ext cx="295410" cy="280478"/>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dirty="0">
                <a:solidFill>
                  <a:schemeClr val="accent2"/>
                </a:solidFill>
              </a:rPr>
              <a:t>10%</a:t>
            </a:r>
          </a:p>
        </p:txBody>
      </p:sp>
      <p:sp>
        <p:nvSpPr>
          <p:cNvPr id="122" name="Oval 121">
            <a:extLst>
              <a:ext uri="{FF2B5EF4-FFF2-40B4-BE49-F238E27FC236}">
                <a16:creationId xmlns:a16="http://schemas.microsoft.com/office/drawing/2014/main" id="{7A2232BC-7923-FDD9-DE5E-2E3F28EF9A39}"/>
              </a:ext>
            </a:extLst>
          </p:cNvPr>
          <p:cNvSpPr/>
          <p:nvPr/>
        </p:nvSpPr>
        <p:spPr>
          <a:xfrm>
            <a:off x="4112946" y="4922520"/>
            <a:ext cx="295410" cy="280478"/>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dirty="0">
                <a:solidFill>
                  <a:schemeClr val="accent2"/>
                </a:solidFill>
              </a:rPr>
              <a:t>10%</a:t>
            </a:r>
          </a:p>
        </p:txBody>
      </p:sp>
      <p:sp>
        <p:nvSpPr>
          <p:cNvPr id="123" name="Oval 122">
            <a:extLst>
              <a:ext uri="{FF2B5EF4-FFF2-40B4-BE49-F238E27FC236}">
                <a16:creationId xmlns:a16="http://schemas.microsoft.com/office/drawing/2014/main" id="{6F8A8B2E-A750-F719-00C8-914F987C3933}"/>
              </a:ext>
            </a:extLst>
          </p:cNvPr>
          <p:cNvSpPr/>
          <p:nvPr/>
        </p:nvSpPr>
        <p:spPr>
          <a:xfrm>
            <a:off x="5525021" y="4924522"/>
            <a:ext cx="295406" cy="280474"/>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dirty="0">
                <a:solidFill>
                  <a:schemeClr val="accent2"/>
                </a:solidFill>
              </a:rPr>
              <a:t>10%</a:t>
            </a:r>
          </a:p>
        </p:txBody>
      </p:sp>
      <p:sp>
        <p:nvSpPr>
          <p:cNvPr id="124" name="Oval 123">
            <a:extLst>
              <a:ext uri="{FF2B5EF4-FFF2-40B4-BE49-F238E27FC236}">
                <a16:creationId xmlns:a16="http://schemas.microsoft.com/office/drawing/2014/main" id="{81753262-6800-970B-30E4-5E6958C3E0D7}"/>
              </a:ext>
            </a:extLst>
          </p:cNvPr>
          <p:cNvSpPr/>
          <p:nvPr/>
        </p:nvSpPr>
        <p:spPr>
          <a:xfrm>
            <a:off x="6938028" y="4929458"/>
            <a:ext cx="285006" cy="270600"/>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dirty="0">
                <a:solidFill>
                  <a:schemeClr val="accent2"/>
                </a:solidFill>
              </a:rPr>
              <a:t>10%</a:t>
            </a:r>
          </a:p>
        </p:txBody>
      </p:sp>
      <p:sp>
        <p:nvSpPr>
          <p:cNvPr id="125" name="Oval 124">
            <a:extLst>
              <a:ext uri="{FF2B5EF4-FFF2-40B4-BE49-F238E27FC236}">
                <a16:creationId xmlns:a16="http://schemas.microsoft.com/office/drawing/2014/main" id="{2EDE865F-68E6-2965-CC06-223D46F6C302}"/>
              </a:ext>
            </a:extLst>
          </p:cNvPr>
          <p:cNvSpPr/>
          <p:nvPr/>
        </p:nvSpPr>
        <p:spPr>
          <a:xfrm>
            <a:off x="8340637" y="4924520"/>
            <a:ext cx="295406" cy="280474"/>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dirty="0">
                <a:solidFill>
                  <a:schemeClr val="accent2"/>
                </a:solidFill>
              </a:rPr>
              <a:t>35%</a:t>
            </a:r>
          </a:p>
        </p:txBody>
      </p:sp>
      <p:sp>
        <p:nvSpPr>
          <p:cNvPr id="181" name="Rectangle: Rounded Corners 180">
            <a:extLst>
              <a:ext uri="{FF2B5EF4-FFF2-40B4-BE49-F238E27FC236}">
                <a16:creationId xmlns:a16="http://schemas.microsoft.com/office/drawing/2014/main" id="{2F22DCCC-CD4F-4A0A-762F-97930931AB51}"/>
              </a:ext>
            </a:extLst>
          </p:cNvPr>
          <p:cNvSpPr/>
          <p:nvPr/>
        </p:nvSpPr>
        <p:spPr>
          <a:xfrm>
            <a:off x="792452" y="1250223"/>
            <a:ext cx="8321096" cy="461889"/>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705" tIns="46852" rIns="93705" bIns="46852" rtlCol="0" anchor="ctr"/>
          <a:lstStyle/>
          <a:p>
            <a:pPr algn="ctr" fontAlgn="base">
              <a:spcBef>
                <a:spcPct val="0"/>
              </a:spcBef>
              <a:spcAft>
                <a:spcPct val="0"/>
              </a:spcAft>
            </a:pPr>
            <a:r>
              <a:rPr lang="en-US" sz="1200" b="1" dirty="0">
                <a:solidFill>
                  <a:schemeClr val="bg1"/>
                </a:solidFill>
                <a:latin typeface="Arial" pitchFamily="34" charset="0"/>
                <a:cs typeface="Arial" pitchFamily="34" charset="0"/>
              </a:rPr>
              <a:t>e-finance’s full end-to-end offering is made possible through its portfolio of synergistic companies </a:t>
            </a:r>
          </a:p>
        </p:txBody>
      </p:sp>
      <p:sp>
        <p:nvSpPr>
          <p:cNvPr id="184" name="Rectangle: Top Corners Rounded 183">
            <a:extLst>
              <a:ext uri="{FF2B5EF4-FFF2-40B4-BE49-F238E27FC236}">
                <a16:creationId xmlns:a16="http://schemas.microsoft.com/office/drawing/2014/main" id="{A3FE186D-1838-E5B5-2665-558644F752CC}"/>
              </a:ext>
            </a:extLst>
          </p:cNvPr>
          <p:cNvSpPr/>
          <p:nvPr/>
        </p:nvSpPr>
        <p:spPr>
          <a:xfrm>
            <a:off x="4064214" y="2410936"/>
            <a:ext cx="1777572" cy="347733"/>
          </a:xfrm>
          <a:prstGeom prst="round2SameRect">
            <a:avLst>
              <a:gd name="adj1" fmla="val 0"/>
              <a:gd name="adj2" fmla="val 24653"/>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e-finance for Digital 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Investments</a:t>
            </a:r>
          </a:p>
        </p:txBody>
      </p:sp>
      <p:sp>
        <p:nvSpPr>
          <p:cNvPr id="190" name="Rectangle: Rounded Corners 189">
            <a:extLst>
              <a:ext uri="{FF2B5EF4-FFF2-40B4-BE49-F238E27FC236}">
                <a16:creationId xmlns:a16="http://schemas.microsoft.com/office/drawing/2014/main" id="{2A3F8091-B0C9-191A-F84A-AA0F9385C17F}"/>
              </a:ext>
            </a:extLst>
          </p:cNvPr>
          <p:cNvSpPr/>
          <p:nvPr/>
        </p:nvSpPr>
        <p:spPr>
          <a:xfrm>
            <a:off x="792452" y="3468481"/>
            <a:ext cx="1535652" cy="1038188"/>
          </a:xfrm>
          <a:prstGeom prst="roundRect">
            <a:avLst/>
          </a:prstGeom>
          <a:solidFill>
            <a:schemeClr val="bg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1" name="Rectangle: Top Corners Rounded 190">
            <a:extLst>
              <a:ext uri="{FF2B5EF4-FFF2-40B4-BE49-F238E27FC236}">
                <a16:creationId xmlns:a16="http://schemas.microsoft.com/office/drawing/2014/main" id="{AC55FF4C-6B98-DA37-3E3E-455FCF0482F7}"/>
              </a:ext>
            </a:extLst>
          </p:cNvPr>
          <p:cNvSpPr/>
          <p:nvPr/>
        </p:nvSpPr>
        <p:spPr>
          <a:xfrm>
            <a:off x="792452" y="3463952"/>
            <a:ext cx="1535652" cy="388691"/>
          </a:xfrm>
          <a:prstGeom prst="round2Same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Digital Operation</a:t>
            </a:r>
          </a:p>
        </p:txBody>
      </p:sp>
      <p:sp>
        <p:nvSpPr>
          <p:cNvPr id="192" name="Rectangle: Rounded Corners 191">
            <a:extLst>
              <a:ext uri="{FF2B5EF4-FFF2-40B4-BE49-F238E27FC236}">
                <a16:creationId xmlns:a16="http://schemas.microsoft.com/office/drawing/2014/main" id="{5BDE2CFE-9327-D502-506F-B80D5BD031E5}"/>
              </a:ext>
            </a:extLst>
          </p:cNvPr>
          <p:cNvSpPr/>
          <p:nvPr/>
        </p:nvSpPr>
        <p:spPr>
          <a:xfrm>
            <a:off x="2488813" y="3468481"/>
            <a:ext cx="1535652" cy="1038188"/>
          </a:xfrm>
          <a:prstGeom prst="roundRect">
            <a:avLst/>
          </a:prstGeom>
          <a:solidFill>
            <a:schemeClr val="bg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3" name="Rectangle: Top Corners Rounded 192">
            <a:extLst>
              <a:ext uri="{FF2B5EF4-FFF2-40B4-BE49-F238E27FC236}">
                <a16:creationId xmlns:a16="http://schemas.microsoft.com/office/drawing/2014/main" id="{BEF6AA27-8885-18C5-BAA6-AFC340A21AD4}"/>
              </a:ext>
            </a:extLst>
          </p:cNvPr>
          <p:cNvSpPr/>
          <p:nvPr/>
        </p:nvSpPr>
        <p:spPr>
          <a:xfrm>
            <a:off x="2488813" y="3463952"/>
            <a:ext cx="1535652" cy="388691"/>
          </a:xfrm>
          <a:prstGeom prst="round2Same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Smart Solutions</a:t>
            </a:r>
          </a:p>
        </p:txBody>
      </p:sp>
      <p:sp>
        <p:nvSpPr>
          <p:cNvPr id="194" name="Rectangle: Rounded Corners 193">
            <a:extLst>
              <a:ext uri="{FF2B5EF4-FFF2-40B4-BE49-F238E27FC236}">
                <a16:creationId xmlns:a16="http://schemas.microsoft.com/office/drawing/2014/main" id="{3F8714E8-5D04-5B25-14F1-8FDD60564B47}"/>
              </a:ext>
            </a:extLst>
          </p:cNvPr>
          <p:cNvSpPr/>
          <p:nvPr/>
        </p:nvSpPr>
        <p:spPr>
          <a:xfrm>
            <a:off x="4185174" y="3468481"/>
            <a:ext cx="1535652" cy="1038188"/>
          </a:xfrm>
          <a:prstGeom prst="roundRect">
            <a:avLst/>
          </a:prstGeom>
          <a:solidFill>
            <a:schemeClr val="bg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5" name="Rectangle: Top Corners Rounded 194">
            <a:extLst>
              <a:ext uri="{FF2B5EF4-FFF2-40B4-BE49-F238E27FC236}">
                <a16:creationId xmlns:a16="http://schemas.microsoft.com/office/drawing/2014/main" id="{A44E77DA-AE9D-799D-2943-8534C92A4F07}"/>
              </a:ext>
            </a:extLst>
          </p:cNvPr>
          <p:cNvSpPr/>
          <p:nvPr/>
        </p:nvSpPr>
        <p:spPr>
          <a:xfrm>
            <a:off x="4185174" y="3463952"/>
            <a:ext cx="1535652" cy="388691"/>
          </a:xfrm>
          <a:prstGeom prst="round2Same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Digital Payment</a:t>
            </a:r>
          </a:p>
        </p:txBody>
      </p:sp>
      <p:sp>
        <p:nvSpPr>
          <p:cNvPr id="196" name="Rectangle: Rounded Corners 195">
            <a:extLst>
              <a:ext uri="{FF2B5EF4-FFF2-40B4-BE49-F238E27FC236}">
                <a16:creationId xmlns:a16="http://schemas.microsoft.com/office/drawing/2014/main" id="{7AF24676-A188-DAD6-B0C6-0C008411100F}"/>
              </a:ext>
            </a:extLst>
          </p:cNvPr>
          <p:cNvSpPr/>
          <p:nvPr/>
        </p:nvSpPr>
        <p:spPr>
          <a:xfrm>
            <a:off x="5881535" y="3468481"/>
            <a:ext cx="1535652" cy="1038188"/>
          </a:xfrm>
          <a:prstGeom prst="roundRect">
            <a:avLst/>
          </a:prstGeom>
          <a:solidFill>
            <a:schemeClr val="bg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7" name="Rectangle: Top Corners Rounded 196">
            <a:extLst>
              <a:ext uri="{FF2B5EF4-FFF2-40B4-BE49-F238E27FC236}">
                <a16:creationId xmlns:a16="http://schemas.microsoft.com/office/drawing/2014/main" id="{BB44AFA7-AE98-FF84-704C-FC4B8EFCD604}"/>
              </a:ext>
            </a:extLst>
          </p:cNvPr>
          <p:cNvSpPr/>
          <p:nvPr/>
        </p:nvSpPr>
        <p:spPr>
          <a:xfrm>
            <a:off x="5881535" y="3463952"/>
            <a:ext cx="1535652" cy="388691"/>
          </a:xfrm>
          <a:prstGeom prst="round2Same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e-Commerce</a:t>
            </a:r>
          </a:p>
        </p:txBody>
      </p:sp>
      <p:sp>
        <p:nvSpPr>
          <p:cNvPr id="198" name="Rectangle: Rounded Corners 197">
            <a:extLst>
              <a:ext uri="{FF2B5EF4-FFF2-40B4-BE49-F238E27FC236}">
                <a16:creationId xmlns:a16="http://schemas.microsoft.com/office/drawing/2014/main" id="{185283DD-D5B2-2815-98B6-C2F47467E9DF}"/>
              </a:ext>
            </a:extLst>
          </p:cNvPr>
          <p:cNvSpPr/>
          <p:nvPr/>
        </p:nvSpPr>
        <p:spPr>
          <a:xfrm>
            <a:off x="7577896" y="3468481"/>
            <a:ext cx="1535652" cy="1038188"/>
          </a:xfrm>
          <a:prstGeom prst="roundRect">
            <a:avLst/>
          </a:prstGeom>
          <a:solidFill>
            <a:schemeClr val="bg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9" name="Rectangle: Top Corners Rounded 198">
            <a:extLst>
              <a:ext uri="{FF2B5EF4-FFF2-40B4-BE49-F238E27FC236}">
                <a16:creationId xmlns:a16="http://schemas.microsoft.com/office/drawing/2014/main" id="{4DC80199-01DF-D366-91C4-6DC08A33D9E4}"/>
              </a:ext>
            </a:extLst>
          </p:cNvPr>
          <p:cNvSpPr/>
          <p:nvPr/>
        </p:nvSpPr>
        <p:spPr>
          <a:xfrm>
            <a:off x="7577896" y="3463952"/>
            <a:ext cx="1535652" cy="388691"/>
          </a:xfrm>
          <a:prstGeom prst="round2SameRect">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Business Process Outsourcing</a:t>
            </a:r>
          </a:p>
        </p:txBody>
      </p:sp>
      <p:pic>
        <p:nvPicPr>
          <p:cNvPr id="201" name="Picture 200" descr="Logo&#10;&#10;Description automatically generated">
            <a:extLst>
              <a:ext uri="{FF2B5EF4-FFF2-40B4-BE49-F238E27FC236}">
                <a16:creationId xmlns:a16="http://schemas.microsoft.com/office/drawing/2014/main" id="{596F35CA-1C72-1D12-DE15-623F0CF5EBEC}"/>
              </a:ext>
            </a:extLst>
          </p:cNvPr>
          <p:cNvPicPr>
            <a:picLocks noChangeAspect="1"/>
          </p:cNvPicPr>
          <p:nvPr/>
        </p:nvPicPr>
        <p:blipFill rotWithShape="1">
          <a:blip r:embed="rId2">
            <a:clrChange>
              <a:clrFrom>
                <a:srgbClr val="FFFFFF"/>
              </a:clrFrom>
              <a:clrTo>
                <a:srgbClr val="FFFFFF">
                  <a:alpha val="0"/>
                </a:srgbClr>
              </a:clrTo>
            </a:clrChange>
          </a:blip>
          <a:srcRect l="8132" t="16228" r="8132" b="16228"/>
          <a:stretch/>
        </p:blipFill>
        <p:spPr>
          <a:xfrm>
            <a:off x="4408356" y="1863120"/>
            <a:ext cx="1089288" cy="470103"/>
          </a:xfrm>
          <a:prstGeom prst="rect">
            <a:avLst/>
          </a:prstGeom>
        </p:spPr>
      </p:pic>
      <p:cxnSp>
        <p:nvCxnSpPr>
          <p:cNvPr id="202" name="Connector: Elbow 201">
            <a:extLst>
              <a:ext uri="{FF2B5EF4-FFF2-40B4-BE49-F238E27FC236}">
                <a16:creationId xmlns:a16="http://schemas.microsoft.com/office/drawing/2014/main" id="{A8FC94F7-A9F5-05B3-CC4D-06D8CE4C5111}"/>
              </a:ext>
            </a:extLst>
          </p:cNvPr>
          <p:cNvCxnSpPr>
            <a:cxnSpLocks/>
          </p:cNvCxnSpPr>
          <p:nvPr/>
        </p:nvCxnSpPr>
        <p:spPr>
          <a:xfrm rot="16200000" flipH="1">
            <a:off x="6279941" y="1431727"/>
            <a:ext cx="738840" cy="3392722"/>
          </a:xfrm>
          <a:prstGeom prst="bentConnector3">
            <a:avLst>
              <a:gd name="adj1" fmla="val 50000"/>
            </a:avLst>
          </a:prstGeom>
          <a:ln w="3175">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207" name="Connector: Elbow 206">
            <a:extLst>
              <a:ext uri="{FF2B5EF4-FFF2-40B4-BE49-F238E27FC236}">
                <a16:creationId xmlns:a16="http://schemas.microsoft.com/office/drawing/2014/main" id="{800D7D67-4912-0CAD-40CB-7129873A93F7}"/>
              </a:ext>
            </a:extLst>
          </p:cNvPr>
          <p:cNvCxnSpPr>
            <a:cxnSpLocks/>
          </p:cNvCxnSpPr>
          <p:nvPr/>
        </p:nvCxnSpPr>
        <p:spPr>
          <a:xfrm rot="16200000" flipH="1">
            <a:off x="5431760" y="2279907"/>
            <a:ext cx="738840" cy="1696361"/>
          </a:xfrm>
          <a:prstGeom prst="bentConnector3">
            <a:avLst>
              <a:gd name="adj1" fmla="val 50000"/>
            </a:avLst>
          </a:prstGeom>
          <a:ln w="3175">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210" name="Connector: Elbow 209">
            <a:extLst>
              <a:ext uri="{FF2B5EF4-FFF2-40B4-BE49-F238E27FC236}">
                <a16:creationId xmlns:a16="http://schemas.microsoft.com/office/drawing/2014/main" id="{F7B589F3-A7CB-B208-C77D-6D4720661638}"/>
              </a:ext>
            </a:extLst>
          </p:cNvPr>
          <p:cNvCxnSpPr>
            <a:cxnSpLocks/>
          </p:cNvCxnSpPr>
          <p:nvPr/>
        </p:nvCxnSpPr>
        <p:spPr>
          <a:xfrm rot="5400000">
            <a:off x="3735400" y="2279908"/>
            <a:ext cx="738840" cy="1696361"/>
          </a:xfrm>
          <a:prstGeom prst="bentConnector3">
            <a:avLst>
              <a:gd name="adj1" fmla="val 50000"/>
            </a:avLst>
          </a:prstGeom>
          <a:ln w="3175">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213" name="Connector: Elbow 212">
            <a:extLst>
              <a:ext uri="{FF2B5EF4-FFF2-40B4-BE49-F238E27FC236}">
                <a16:creationId xmlns:a16="http://schemas.microsoft.com/office/drawing/2014/main" id="{5CEF7302-7485-4303-9A1E-3C8BE15F69BD}"/>
              </a:ext>
            </a:extLst>
          </p:cNvPr>
          <p:cNvCxnSpPr>
            <a:cxnSpLocks/>
          </p:cNvCxnSpPr>
          <p:nvPr/>
        </p:nvCxnSpPr>
        <p:spPr>
          <a:xfrm rot="5400000">
            <a:off x="2887219" y="1431727"/>
            <a:ext cx="738840" cy="3392722"/>
          </a:xfrm>
          <a:prstGeom prst="bentConnector3">
            <a:avLst>
              <a:gd name="adj1" fmla="val 50000"/>
            </a:avLst>
          </a:prstGeom>
          <a:ln w="3175">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B8338290-75C2-01DC-DF46-F4FFDD5D2287}"/>
              </a:ext>
            </a:extLst>
          </p:cNvPr>
          <p:cNvCxnSpPr>
            <a:cxnSpLocks/>
          </p:cNvCxnSpPr>
          <p:nvPr/>
        </p:nvCxnSpPr>
        <p:spPr>
          <a:xfrm>
            <a:off x="4953000" y="2758668"/>
            <a:ext cx="0" cy="738840"/>
          </a:xfrm>
          <a:prstGeom prst="line">
            <a:avLst/>
          </a:prstGeom>
          <a:ln w="3175">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24" name="Oval 223">
            <a:extLst>
              <a:ext uri="{FF2B5EF4-FFF2-40B4-BE49-F238E27FC236}">
                <a16:creationId xmlns:a16="http://schemas.microsoft.com/office/drawing/2014/main" id="{D4B352DE-1ECC-4DFD-CF4D-700E8EC23F6A}"/>
              </a:ext>
            </a:extLst>
          </p:cNvPr>
          <p:cNvSpPr/>
          <p:nvPr/>
        </p:nvSpPr>
        <p:spPr>
          <a:xfrm>
            <a:off x="1327763" y="2918967"/>
            <a:ext cx="465030" cy="441524"/>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a:solidFill>
                  <a:schemeClr val="accent2"/>
                </a:solidFill>
              </a:rPr>
              <a:t>99.99%</a:t>
            </a:r>
            <a:endParaRPr lang="en-US" sz="800" b="1" dirty="0">
              <a:solidFill>
                <a:schemeClr val="accent2"/>
              </a:solidFill>
            </a:endParaRPr>
          </a:p>
        </p:txBody>
      </p:sp>
      <p:sp>
        <p:nvSpPr>
          <p:cNvPr id="225" name="Oval 224">
            <a:extLst>
              <a:ext uri="{FF2B5EF4-FFF2-40B4-BE49-F238E27FC236}">
                <a16:creationId xmlns:a16="http://schemas.microsoft.com/office/drawing/2014/main" id="{675A1F45-DBE1-FE95-EA6D-51067210C676}"/>
              </a:ext>
            </a:extLst>
          </p:cNvPr>
          <p:cNvSpPr/>
          <p:nvPr/>
        </p:nvSpPr>
        <p:spPr>
          <a:xfrm>
            <a:off x="3024124" y="2918967"/>
            <a:ext cx="465030" cy="441524"/>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a:solidFill>
                  <a:schemeClr val="accent2"/>
                </a:solidFill>
              </a:rPr>
              <a:t>89.00%</a:t>
            </a:r>
            <a:endParaRPr lang="en-US" sz="800" b="1" dirty="0">
              <a:solidFill>
                <a:schemeClr val="accent2"/>
              </a:solidFill>
            </a:endParaRPr>
          </a:p>
        </p:txBody>
      </p:sp>
      <p:sp>
        <p:nvSpPr>
          <p:cNvPr id="226" name="Oval 225">
            <a:extLst>
              <a:ext uri="{FF2B5EF4-FFF2-40B4-BE49-F238E27FC236}">
                <a16:creationId xmlns:a16="http://schemas.microsoft.com/office/drawing/2014/main" id="{A49BE9B5-2FC8-833B-FFDA-7960FD1D74DE}"/>
              </a:ext>
            </a:extLst>
          </p:cNvPr>
          <p:cNvSpPr/>
          <p:nvPr/>
        </p:nvSpPr>
        <p:spPr>
          <a:xfrm>
            <a:off x="4720485" y="2918967"/>
            <a:ext cx="465030" cy="441524"/>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a:solidFill>
                  <a:schemeClr val="accent2"/>
                </a:solidFill>
              </a:rPr>
              <a:t>70.00%</a:t>
            </a:r>
            <a:endParaRPr lang="en-US" sz="800" b="1" dirty="0">
              <a:solidFill>
                <a:schemeClr val="accent2"/>
              </a:solidFill>
            </a:endParaRPr>
          </a:p>
        </p:txBody>
      </p:sp>
      <p:sp>
        <p:nvSpPr>
          <p:cNvPr id="227" name="Oval 226">
            <a:extLst>
              <a:ext uri="{FF2B5EF4-FFF2-40B4-BE49-F238E27FC236}">
                <a16:creationId xmlns:a16="http://schemas.microsoft.com/office/drawing/2014/main" id="{78C38B25-4850-5361-0CF5-D1B7AB49EEF2}"/>
              </a:ext>
            </a:extLst>
          </p:cNvPr>
          <p:cNvSpPr/>
          <p:nvPr/>
        </p:nvSpPr>
        <p:spPr>
          <a:xfrm>
            <a:off x="6416846" y="2918967"/>
            <a:ext cx="465030" cy="441524"/>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a:solidFill>
                  <a:schemeClr val="accent2"/>
                </a:solidFill>
              </a:rPr>
              <a:t>61.00%</a:t>
            </a:r>
            <a:endParaRPr lang="en-US" sz="800" b="1" dirty="0">
              <a:solidFill>
                <a:schemeClr val="accent2"/>
              </a:solidFill>
            </a:endParaRPr>
          </a:p>
        </p:txBody>
      </p:sp>
      <p:sp>
        <p:nvSpPr>
          <p:cNvPr id="228" name="Oval 227">
            <a:extLst>
              <a:ext uri="{FF2B5EF4-FFF2-40B4-BE49-F238E27FC236}">
                <a16:creationId xmlns:a16="http://schemas.microsoft.com/office/drawing/2014/main" id="{A9C671F5-EA9B-DAF6-3C3B-4ABCFCB1EF8D}"/>
              </a:ext>
            </a:extLst>
          </p:cNvPr>
          <p:cNvSpPr/>
          <p:nvPr/>
        </p:nvSpPr>
        <p:spPr>
          <a:xfrm>
            <a:off x="8113207" y="2918967"/>
            <a:ext cx="465030" cy="441524"/>
          </a:xfrm>
          <a:prstGeom prst="ellipse">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800" b="1">
                <a:solidFill>
                  <a:schemeClr val="accent2"/>
                </a:solidFill>
              </a:rPr>
              <a:t>99.98%</a:t>
            </a:r>
            <a:endParaRPr lang="en-US" sz="800" b="1" dirty="0">
              <a:solidFill>
                <a:schemeClr val="accent2"/>
              </a:solidFill>
            </a:endParaRPr>
          </a:p>
        </p:txBody>
      </p:sp>
      <p:pic>
        <p:nvPicPr>
          <p:cNvPr id="229" name="Picture 228" descr="Logo, company name&#10;&#10;Description automatically generated">
            <a:extLst>
              <a:ext uri="{FF2B5EF4-FFF2-40B4-BE49-F238E27FC236}">
                <a16:creationId xmlns:a16="http://schemas.microsoft.com/office/drawing/2014/main" id="{8F5F7C57-8657-7EAC-8AE9-BD079169C633}"/>
              </a:ext>
            </a:extLst>
          </p:cNvPr>
          <p:cNvPicPr>
            <a:picLocks noChangeAspect="1"/>
          </p:cNvPicPr>
          <p:nvPr/>
        </p:nvPicPr>
        <p:blipFill rotWithShape="1">
          <a:blip r:embed="rId3">
            <a:clrChange>
              <a:clrFrom>
                <a:srgbClr val="FFFFFF"/>
              </a:clrFrom>
              <a:clrTo>
                <a:srgbClr val="FFFFFF">
                  <a:alpha val="0"/>
                </a:srgbClr>
              </a:clrTo>
            </a:clrChange>
          </a:blip>
          <a:srcRect l="30876" t="37652" r="30876" b="37652"/>
          <a:stretch/>
        </p:blipFill>
        <p:spPr>
          <a:xfrm>
            <a:off x="7884753" y="4023754"/>
            <a:ext cx="921940" cy="334830"/>
          </a:xfrm>
          <a:prstGeom prst="rect">
            <a:avLst/>
          </a:prstGeom>
        </p:spPr>
      </p:pic>
      <p:pic>
        <p:nvPicPr>
          <p:cNvPr id="230" name="Picture 229">
            <a:extLst>
              <a:ext uri="{FF2B5EF4-FFF2-40B4-BE49-F238E27FC236}">
                <a16:creationId xmlns:a16="http://schemas.microsoft.com/office/drawing/2014/main" id="{76E8CDFE-43F9-FB79-FDC3-113FD6CBD2A5}"/>
              </a:ext>
            </a:extLst>
          </p:cNvPr>
          <p:cNvPicPr>
            <a:picLocks noChangeAspect="1"/>
          </p:cNvPicPr>
          <p:nvPr/>
        </p:nvPicPr>
        <p:blipFill rotWithShape="1">
          <a:blip r:embed="rId4"/>
          <a:srcRect l="16214" t="35573" r="16214" b="41152"/>
          <a:stretch/>
        </p:blipFill>
        <p:spPr>
          <a:xfrm>
            <a:off x="4474150" y="4026228"/>
            <a:ext cx="957700" cy="329882"/>
          </a:xfrm>
          <a:prstGeom prst="rect">
            <a:avLst/>
          </a:prstGeom>
        </p:spPr>
      </p:pic>
      <p:pic>
        <p:nvPicPr>
          <p:cNvPr id="232" name="Picture 4" descr="ecards">
            <a:extLst>
              <a:ext uri="{FF2B5EF4-FFF2-40B4-BE49-F238E27FC236}">
                <a16:creationId xmlns:a16="http://schemas.microsoft.com/office/drawing/2014/main" id="{F265F246-0EA4-37A3-8AFF-15DD7556B8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3328" y="4033545"/>
            <a:ext cx="926622" cy="315248"/>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6" descr="Easwaaq Misr - Photos | Facebook">
            <a:extLst>
              <a:ext uri="{FF2B5EF4-FFF2-40B4-BE49-F238E27FC236}">
                <a16:creationId xmlns:a16="http://schemas.microsoft.com/office/drawing/2014/main" id="{C5B8222F-3204-995B-A43C-03C913042E8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371" t="23066" r="6371" b="23066"/>
          <a:stretch/>
        </p:blipFill>
        <p:spPr bwMode="auto">
          <a:xfrm>
            <a:off x="6044168" y="4020877"/>
            <a:ext cx="1210388" cy="340584"/>
          </a:xfrm>
          <a:prstGeom prst="rect">
            <a:avLst/>
          </a:prstGeom>
          <a:noFill/>
          <a:extLst>
            <a:ext uri="{909E8E84-426E-40DD-AFC4-6F175D3DCCD1}">
              <a14:hiddenFill xmlns:a14="http://schemas.microsoft.com/office/drawing/2010/main">
                <a:solidFill>
                  <a:srgbClr val="FFFFFF"/>
                </a:solidFill>
              </a14:hiddenFill>
            </a:ext>
          </a:extLst>
        </p:spPr>
      </p:pic>
      <p:pic>
        <p:nvPicPr>
          <p:cNvPr id="239" name="Picture 10">
            <a:extLst>
              <a:ext uri="{FF2B5EF4-FFF2-40B4-BE49-F238E27FC236}">
                <a16:creationId xmlns:a16="http://schemas.microsoft.com/office/drawing/2014/main" id="{97B93F4E-FD73-1EEB-E780-B99DE5618F57}"/>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89351" y="5724785"/>
            <a:ext cx="283897" cy="379129"/>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239">
            <a:extLst>
              <a:ext uri="{FF2B5EF4-FFF2-40B4-BE49-F238E27FC236}">
                <a16:creationId xmlns:a16="http://schemas.microsoft.com/office/drawing/2014/main" id="{56603903-7CE8-43D9-C14C-B55F145FC2A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514775" y="5698171"/>
            <a:ext cx="655865" cy="432356"/>
          </a:xfrm>
          <a:prstGeom prst="rect">
            <a:avLst/>
          </a:prstGeom>
        </p:spPr>
      </p:pic>
      <p:pic>
        <p:nvPicPr>
          <p:cNvPr id="241" name="Picture 240">
            <a:extLst>
              <a:ext uri="{FF2B5EF4-FFF2-40B4-BE49-F238E27FC236}">
                <a16:creationId xmlns:a16="http://schemas.microsoft.com/office/drawing/2014/main" id="{D145CDA2-DE2D-889D-0219-96D4DD2D3BC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840821" y="5756883"/>
            <a:ext cx="826589" cy="314932"/>
          </a:xfrm>
          <a:prstGeom prst="rect">
            <a:avLst/>
          </a:prstGeom>
        </p:spPr>
      </p:pic>
      <p:sp>
        <p:nvSpPr>
          <p:cNvPr id="242" name="TextBox 241">
            <a:extLst>
              <a:ext uri="{FF2B5EF4-FFF2-40B4-BE49-F238E27FC236}">
                <a16:creationId xmlns:a16="http://schemas.microsoft.com/office/drawing/2014/main" id="{1D144F90-C4B4-1404-5D7C-7720C15737F9}"/>
              </a:ext>
            </a:extLst>
          </p:cNvPr>
          <p:cNvSpPr txBox="1"/>
          <p:nvPr/>
        </p:nvSpPr>
        <p:spPr>
          <a:xfrm>
            <a:off x="6632658" y="5689479"/>
            <a:ext cx="888546" cy="44974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spAutoFit/>
          </a:bodyPr>
          <a:lstStyle/>
          <a:p>
            <a:pPr marR="0" lvl="0" algn="ctr" defTabSz="914400" rtl="0" eaLnBrk="1" fontAlgn="auto" latinLnBrk="0" hangingPunct="1">
              <a:lnSpc>
                <a:spcPct val="100000"/>
              </a:lnSpc>
              <a:spcBef>
                <a:spcPts val="200"/>
              </a:spcBef>
              <a:spcAft>
                <a:spcPts val="200"/>
              </a:spcAft>
              <a:buClrTx/>
              <a:buSzTx/>
              <a:tabLst/>
              <a:defRPr/>
            </a:pPr>
            <a:r>
              <a:rPr kumimoji="0" lang="en-US" sz="1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ACIS</a:t>
            </a:r>
            <a:endParaRPr lang="en-US" sz="600" i="1" dirty="0">
              <a:solidFill>
                <a:prstClr val="black"/>
              </a:solidFill>
              <a:latin typeface="Arial" panose="020B0604020202020204" pitchFamily="34" charset="0"/>
              <a:cs typeface="Arial" panose="020B0604020202020204" pitchFamily="34" charset="0"/>
            </a:endParaRPr>
          </a:p>
          <a:p>
            <a:pPr marR="0" lvl="0" algn="ctr" defTabSz="914400" rtl="0" eaLnBrk="1" fontAlgn="auto" latinLnBrk="0" hangingPunct="1">
              <a:lnSpc>
                <a:spcPct val="100000"/>
              </a:lnSpc>
              <a:spcBef>
                <a:spcPts val="200"/>
              </a:spcBef>
              <a:spcAft>
                <a:spcPts val="200"/>
              </a:spcAft>
              <a:buClrTx/>
              <a:buSzTx/>
              <a:tabLst/>
              <a:defRPr/>
            </a:pPr>
            <a:r>
              <a:rPr lang="en-US" sz="600" i="1" dirty="0">
                <a:solidFill>
                  <a:prstClr val="black"/>
                </a:solidFill>
                <a:latin typeface="Arial" panose="020B0604020202020204" pitchFamily="34" charset="0"/>
                <a:cs typeface="Arial" panose="020B0604020202020204" pitchFamily="34" charset="0"/>
              </a:rPr>
              <a:t>e-finance holds a management contract</a:t>
            </a:r>
            <a:endParaRPr kumimoji="0" lang="en-US" sz="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43" name="Group 242">
            <a:extLst>
              <a:ext uri="{FF2B5EF4-FFF2-40B4-BE49-F238E27FC236}">
                <a16:creationId xmlns:a16="http://schemas.microsoft.com/office/drawing/2014/main" id="{D49063E4-3339-1C76-9257-D1D380B2E0CF}"/>
              </a:ext>
            </a:extLst>
          </p:cNvPr>
          <p:cNvGrpSpPr/>
          <p:nvPr/>
        </p:nvGrpSpPr>
        <p:grpSpPr>
          <a:xfrm>
            <a:off x="8131009" y="5758844"/>
            <a:ext cx="714662" cy="311010"/>
            <a:chOff x="6350" y="28575"/>
            <a:chExt cx="1077911" cy="457207"/>
          </a:xfrm>
        </p:grpSpPr>
        <p:pic>
          <p:nvPicPr>
            <p:cNvPr id="244" name="Picture 1">
              <a:extLst>
                <a:ext uri="{FF2B5EF4-FFF2-40B4-BE49-F238E27FC236}">
                  <a16:creationId xmlns:a16="http://schemas.microsoft.com/office/drawing/2014/main" id="{484F31D5-E812-2614-FC1B-1B4F54C2882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47098" t="39651" r="21214" b="41885"/>
            <a:stretch>
              <a:fillRect/>
            </a:stretch>
          </p:blipFill>
          <p:spPr bwMode="auto">
            <a:xfrm>
              <a:off x="447674" y="114307"/>
              <a:ext cx="636587" cy="371475"/>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65">
              <a:extLst>
                <a:ext uri="{FF2B5EF4-FFF2-40B4-BE49-F238E27FC236}">
                  <a16:creationId xmlns:a16="http://schemas.microsoft.com/office/drawing/2014/main" id="{0F6CBF92-A0CE-09FF-13E4-5092892DC6E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l="14726" t="29047" r="52766" b="29047"/>
            <a:stretch>
              <a:fillRect/>
            </a:stretch>
          </p:blipFill>
          <p:spPr bwMode="auto">
            <a:xfrm>
              <a:off x="6350" y="28575"/>
              <a:ext cx="404813" cy="371475"/>
            </a:xfrm>
            <a:prstGeom prst="rect">
              <a:avLst/>
            </a:prstGeom>
            <a:noFill/>
            <a:extLst>
              <a:ext uri="{909E8E84-426E-40DD-AFC4-6F175D3DCCD1}">
                <a14:hiddenFill xmlns:a14="http://schemas.microsoft.com/office/drawing/2010/main">
                  <a:solidFill>
                    <a:srgbClr val="FFFFFF"/>
                  </a:solidFill>
                </a14:hiddenFill>
              </a:ext>
            </a:extLst>
          </p:spPr>
        </p:pic>
      </p:grpSp>
      <p:sp>
        <p:nvSpPr>
          <p:cNvPr id="246" name="Rectangle 245">
            <a:extLst>
              <a:ext uri="{FF2B5EF4-FFF2-40B4-BE49-F238E27FC236}">
                <a16:creationId xmlns:a16="http://schemas.microsoft.com/office/drawing/2014/main" id="{44959AFE-E438-142C-AAFC-1577B4C86877}"/>
              </a:ext>
            </a:extLst>
          </p:cNvPr>
          <p:cNvSpPr/>
          <p:nvPr/>
        </p:nvSpPr>
        <p:spPr>
          <a:xfrm>
            <a:off x="5204514" y="5756461"/>
            <a:ext cx="922018" cy="31577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Delta </a:t>
            </a:r>
            <a:r>
              <a:rPr kumimoji="0" lang="en-US" sz="11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Misr</a:t>
            </a: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Payments</a:t>
            </a:r>
          </a:p>
        </p:txBody>
      </p:sp>
      <p:sp>
        <p:nvSpPr>
          <p:cNvPr id="3" name="Title 1">
            <a:extLst>
              <a:ext uri="{FF2B5EF4-FFF2-40B4-BE49-F238E27FC236}">
                <a16:creationId xmlns:a16="http://schemas.microsoft.com/office/drawing/2014/main" id="{2E4A7AC9-2B92-682E-F6E4-38E8E5A1673A}"/>
              </a:ext>
            </a:extLst>
          </p:cNvPr>
          <p:cNvSpPr txBox="1">
            <a:spLocks/>
          </p:cNvSpPr>
          <p:nvPr/>
        </p:nvSpPr>
        <p:spPr>
          <a:xfrm>
            <a:off x="606425" y="412751"/>
            <a:ext cx="5467204" cy="692149"/>
          </a:xfrm>
          <a:prstGeom prst="rect">
            <a:avLst/>
          </a:prstGeom>
        </p:spPr>
        <p:txBody>
          <a:bodyPr lIns="0" tIns="0"/>
          <a:lstStyle>
            <a:lvl1pPr defTabSz="914412">
              <a:lnSpc>
                <a:spcPct val="90000"/>
              </a:lnSpc>
              <a:spcBef>
                <a:spcPct val="0"/>
              </a:spcBef>
              <a:buNone/>
              <a:defRPr sz="2400" b="1">
                <a:solidFill>
                  <a:schemeClr val="accent2"/>
                </a:solidFill>
                <a:latin typeface="+mj-lt"/>
                <a:ea typeface="+mj-ea"/>
                <a:cs typeface="+mj-cs"/>
              </a:defRPr>
            </a:lvl1pPr>
          </a:lstStyle>
          <a:p>
            <a:r>
              <a:rPr lang="en-US" dirty="0"/>
              <a:t>Group Overview</a:t>
            </a:r>
          </a:p>
        </p:txBody>
      </p:sp>
      <p:pic>
        <p:nvPicPr>
          <p:cNvPr id="4" name="Picture 3" descr="A picture containing text, clipart&#10;&#10;Description automatically generated">
            <a:extLst>
              <a:ext uri="{FF2B5EF4-FFF2-40B4-BE49-F238E27FC236}">
                <a16:creationId xmlns:a16="http://schemas.microsoft.com/office/drawing/2014/main" id="{9DE7D748-63D5-FF7F-0EB8-D6EE01E62871}"/>
              </a:ext>
            </a:extLst>
          </p:cNvPr>
          <p:cNvPicPr>
            <a:picLocks noChangeAspect="1"/>
          </p:cNvPicPr>
          <p:nvPr/>
        </p:nvPicPr>
        <p:blipFill>
          <a:blip r:embed="rId12"/>
          <a:stretch>
            <a:fillRect/>
          </a:stretch>
        </p:blipFill>
        <p:spPr>
          <a:xfrm>
            <a:off x="978327" y="3970673"/>
            <a:ext cx="1163901" cy="378120"/>
          </a:xfrm>
          <a:prstGeom prst="rect">
            <a:avLst/>
          </a:prstGeom>
        </p:spPr>
      </p:pic>
    </p:spTree>
    <p:extLst>
      <p:ext uri="{BB962C8B-B14F-4D97-AF65-F5344CB8AC3E}">
        <p14:creationId xmlns:p14="http://schemas.microsoft.com/office/powerpoint/2010/main" val="3802967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82FF-587B-80F8-44B7-1464C5EFCE41}"/>
              </a:ext>
            </a:extLst>
          </p:cNvPr>
          <p:cNvSpPr>
            <a:spLocks noGrp="1"/>
          </p:cNvSpPr>
          <p:nvPr>
            <p:ph type="title"/>
          </p:nvPr>
        </p:nvSpPr>
        <p:spPr>
          <a:xfrm>
            <a:off x="606424" y="412751"/>
            <a:ext cx="6663952" cy="692149"/>
          </a:xfrm>
        </p:spPr>
        <p:txBody>
          <a:bodyPr/>
          <a:lstStyle/>
          <a:p>
            <a:r>
              <a:rPr lang="en-US" dirty="0"/>
              <a:t>A Comprehensive Service Offering Through a Portfolio of Leading Subsidiaries </a:t>
            </a:r>
            <a:br>
              <a:rPr lang="en-US" dirty="0"/>
            </a:br>
            <a:endParaRPr lang="en-US" dirty="0"/>
          </a:p>
        </p:txBody>
      </p:sp>
      <p:sp>
        <p:nvSpPr>
          <p:cNvPr id="4" name="Rectangle 3">
            <a:extLst>
              <a:ext uri="{FF2B5EF4-FFF2-40B4-BE49-F238E27FC236}">
                <a16:creationId xmlns:a16="http://schemas.microsoft.com/office/drawing/2014/main" id="{A1878F19-3E1F-595B-CD13-90C76B62D0EF}"/>
              </a:ext>
            </a:extLst>
          </p:cNvPr>
          <p:cNvSpPr/>
          <p:nvPr/>
        </p:nvSpPr>
        <p:spPr>
          <a:xfrm>
            <a:off x="606424" y="1259324"/>
            <a:ext cx="8689976" cy="45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r>
              <a:rPr lang="en-US" sz="1200" dirty="0">
                <a:solidFill>
                  <a:schemeClr val="tx1">
                    <a:lumMod val="50000"/>
                    <a:lumOff val="50000"/>
                  </a:schemeClr>
                </a:solidFill>
              </a:rPr>
              <a:t>By leveraging its robust network infrastructure across its subsidiaries, </a:t>
            </a:r>
            <a:r>
              <a:rPr lang="en-US" sz="1200" dirty="0" err="1">
                <a:solidFill>
                  <a:schemeClr val="tx1">
                    <a:lumMod val="50000"/>
                    <a:lumOff val="50000"/>
                  </a:schemeClr>
                </a:solidFill>
              </a:rPr>
              <a:t>efinance</a:t>
            </a:r>
            <a:r>
              <a:rPr lang="en-US" sz="1200" dirty="0">
                <a:solidFill>
                  <a:schemeClr val="tx1">
                    <a:lumMod val="50000"/>
                    <a:lumOff val="50000"/>
                  </a:schemeClr>
                </a:solidFill>
              </a:rPr>
              <a:t> is able to extend its reach across the nation and capture the entire digital payments value chain with a ubiquitous service offering covering all possible payment channels to expedite the growth of electronic and digital payments</a:t>
            </a:r>
          </a:p>
        </p:txBody>
      </p:sp>
      <p:sp>
        <p:nvSpPr>
          <p:cNvPr id="6" name="Rectangle 5">
            <a:extLst>
              <a:ext uri="{FF2B5EF4-FFF2-40B4-BE49-F238E27FC236}">
                <a16:creationId xmlns:a16="http://schemas.microsoft.com/office/drawing/2014/main" id="{6B6EBDB0-5EF4-DE11-D09E-ACAA337410EA}"/>
              </a:ext>
            </a:extLst>
          </p:cNvPr>
          <p:cNvSpPr/>
          <p:nvPr/>
        </p:nvSpPr>
        <p:spPr>
          <a:xfrm>
            <a:off x="606424" y="2153504"/>
            <a:ext cx="2827305" cy="457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a:solidFill>
                  <a:schemeClr val="bg1"/>
                </a:solidFill>
              </a:rPr>
              <a:t>efinance Digital Operations</a:t>
            </a:r>
            <a:endParaRPr lang="en-US" sz="1050" b="1" dirty="0">
              <a:solidFill>
                <a:schemeClr val="bg1"/>
              </a:solidFill>
            </a:endParaRPr>
          </a:p>
        </p:txBody>
      </p:sp>
      <p:sp>
        <p:nvSpPr>
          <p:cNvPr id="7" name="Rectangle: Top Corners Rounded 6">
            <a:extLst>
              <a:ext uri="{FF2B5EF4-FFF2-40B4-BE49-F238E27FC236}">
                <a16:creationId xmlns:a16="http://schemas.microsoft.com/office/drawing/2014/main" id="{C319BB33-0C19-9159-8269-600F2F6C8585}"/>
              </a:ext>
            </a:extLst>
          </p:cNvPr>
          <p:cNvSpPr/>
          <p:nvPr/>
        </p:nvSpPr>
        <p:spPr>
          <a:xfrm flipV="1">
            <a:off x="606424" y="3164144"/>
            <a:ext cx="2827306" cy="98911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sp>
        <p:nvSpPr>
          <p:cNvPr id="25" name="Rectangle 24">
            <a:extLst>
              <a:ext uri="{FF2B5EF4-FFF2-40B4-BE49-F238E27FC236}">
                <a16:creationId xmlns:a16="http://schemas.microsoft.com/office/drawing/2014/main" id="{8C727E37-64D4-7753-4CA8-B4C3DD776137}"/>
              </a:ext>
            </a:extLst>
          </p:cNvPr>
          <p:cNvSpPr/>
          <p:nvPr/>
        </p:nvSpPr>
        <p:spPr>
          <a:xfrm>
            <a:off x="746734" y="3164147"/>
            <a:ext cx="1628976" cy="829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900" dirty="0">
                <a:solidFill>
                  <a:schemeClr val="tx1">
                    <a:lumMod val="75000"/>
                    <a:lumOff val="25000"/>
                  </a:schemeClr>
                </a:solidFill>
              </a:rPr>
              <a:t>efinance’s flagship subsidiary, combining a payment and collections infrastructure forming the backbone of Egypt’s government financial network </a:t>
            </a:r>
          </a:p>
        </p:txBody>
      </p:sp>
      <p:sp>
        <p:nvSpPr>
          <p:cNvPr id="51" name="Rectangle 50">
            <a:extLst>
              <a:ext uri="{FF2B5EF4-FFF2-40B4-BE49-F238E27FC236}">
                <a16:creationId xmlns:a16="http://schemas.microsoft.com/office/drawing/2014/main" id="{49B5317E-FC50-9F10-FD51-8469A2C8FB82}"/>
              </a:ext>
            </a:extLst>
          </p:cNvPr>
          <p:cNvSpPr/>
          <p:nvPr/>
        </p:nvSpPr>
        <p:spPr>
          <a:xfrm>
            <a:off x="3537759" y="2153504"/>
            <a:ext cx="2827305" cy="457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a:solidFill>
                  <a:schemeClr val="bg1"/>
                </a:solidFill>
              </a:rPr>
              <a:t>eCards</a:t>
            </a:r>
            <a:endParaRPr lang="en-US" sz="1050" b="1" dirty="0">
              <a:solidFill>
                <a:schemeClr val="bg1"/>
              </a:solidFill>
            </a:endParaRPr>
          </a:p>
        </p:txBody>
      </p:sp>
      <p:sp>
        <p:nvSpPr>
          <p:cNvPr id="52" name="Rectangle: Top Corners Rounded 51">
            <a:extLst>
              <a:ext uri="{FF2B5EF4-FFF2-40B4-BE49-F238E27FC236}">
                <a16:creationId xmlns:a16="http://schemas.microsoft.com/office/drawing/2014/main" id="{6E092BA7-7E0F-5044-E33D-A3DF443FA900}"/>
              </a:ext>
            </a:extLst>
          </p:cNvPr>
          <p:cNvSpPr/>
          <p:nvPr/>
        </p:nvSpPr>
        <p:spPr>
          <a:xfrm flipV="1">
            <a:off x="3537759" y="3164143"/>
            <a:ext cx="2827305" cy="98911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sp>
        <p:nvSpPr>
          <p:cNvPr id="53" name="Rectangle 52">
            <a:extLst>
              <a:ext uri="{FF2B5EF4-FFF2-40B4-BE49-F238E27FC236}">
                <a16:creationId xmlns:a16="http://schemas.microsoft.com/office/drawing/2014/main" id="{7674CAF4-1637-2B04-C623-6F226191AA46}"/>
              </a:ext>
            </a:extLst>
          </p:cNvPr>
          <p:cNvSpPr/>
          <p:nvPr/>
        </p:nvSpPr>
        <p:spPr>
          <a:xfrm>
            <a:off x="3678069" y="3164145"/>
            <a:ext cx="1524946" cy="829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900" dirty="0">
                <a:solidFill>
                  <a:schemeClr val="tx1">
                    <a:lumMod val="75000"/>
                    <a:lumOff val="25000"/>
                  </a:schemeClr>
                </a:solidFill>
              </a:rPr>
              <a:t>Egypt’s leading producer of smart cards, with an expanding presence in Africa, offering card management and smart solutions.</a:t>
            </a:r>
          </a:p>
        </p:txBody>
      </p:sp>
      <p:sp>
        <p:nvSpPr>
          <p:cNvPr id="55" name="Rectangle 54">
            <a:extLst>
              <a:ext uri="{FF2B5EF4-FFF2-40B4-BE49-F238E27FC236}">
                <a16:creationId xmlns:a16="http://schemas.microsoft.com/office/drawing/2014/main" id="{EF27D166-C605-8519-FC5F-E956AFCE4083}"/>
              </a:ext>
            </a:extLst>
          </p:cNvPr>
          <p:cNvSpPr/>
          <p:nvPr/>
        </p:nvSpPr>
        <p:spPr>
          <a:xfrm>
            <a:off x="6469095" y="2153504"/>
            <a:ext cx="2827305" cy="457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a:solidFill>
                  <a:schemeClr val="bg1"/>
                </a:solidFill>
              </a:rPr>
              <a:t>eKhales</a:t>
            </a:r>
            <a:endParaRPr lang="en-US" sz="1050" b="1" dirty="0">
              <a:solidFill>
                <a:schemeClr val="bg1"/>
              </a:solidFill>
            </a:endParaRPr>
          </a:p>
        </p:txBody>
      </p:sp>
      <p:sp>
        <p:nvSpPr>
          <p:cNvPr id="56" name="Rectangle: Top Corners Rounded 55">
            <a:extLst>
              <a:ext uri="{FF2B5EF4-FFF2-40B4-BE49-F238E27FC236}">
                <a16:creationId xmlns:a16="http://schemas.microsoft.com/office/drawing/2014/main" id="{7536553E-E5D0-A9BC-0545-6E14E0C7C98A}"/>
              </a:ext>
            </a:extLst>
          </p:cNvPr>
          <p:cNvSpPr/>
          <p:nvPr/>
        </p:nvSpPr>
        <p:spPr>
          <a:xfrm flipV="1">
            <a:off x="6469095" y="3164143"/>
            <a:ext cx="2827305" cy="98911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sp>
        <p:nvSpPr>
          <p:cNvPr id="57" name="Rectangle 56">
            <a:extLst>
              <a:ext uri="{FF2B5EF4-FFF2-40B4-BE49-F238E27FC236}">
                <a16:creationId xmlns:a16="http://schemas.microsoft.com/office/drawing/2014/main" id="{EAF4EE2D-06C9-495C-7CC9-3A7072D0E1C9}"/>
              </a:ext>
            </a:extLst>
          </p:cNvPr>
          <p:cNvSpPr/>
          <p:nvPr/>
        </p:nvSpPr>
        <p:spPr>
          <a:xfrm>
            <a:off x="6609405" y="3164145"/>
            <a:ext cx="1524946" cy="829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900" dirty="0">
                <a:solidFill>
                  <a:schemeClr val="tx1">
                    <a:lumMod val="75000"/>
                    <a:lumOff val="25000"/>
                  </a:schemeClr>
                </a:solidFill>
              </a:rPr>
              <a:t>A leading bill aggregator acting as the primary hub for a variety of payments, including for utilities, education, and more.</a:t>
            </a:r>
          </a:p>
        </p:txBody>
      </p:sp>
      <p:sp>
        <p:nvSpPr>
          <p:cNvPr id="69" name="Rectangle 68">
            <a:extLst>
              <a:ext uri="{FF2B5EF4-FFF2-40B4-BE49-F238E27FC236}">
                <a16:creationId xmlns:a16="http://schemas.microsoft.com/office/drawing/2014/main" id="{7912F352-6827-168B-E85B-D413286B301E}"/>
              </a:ext>
            </a:extLst>
          </p:cNvPr>
          <p:cNvSpPr/>
          <p:nvPr/>
        </p:nvSpPr>
        <p:spPr>
          <a:xfrm>
            <a:off x="606424" y="4447084"/>
            <a:ext cx="2827305" cy="457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a:solidFill>
                  <a:schemeClr val="bg1"/>
                </a:solidFill>
              </a:rPr>
              <a:t>eAswaaq</a:t>
            </a:r>
            <a:endParaRPr lang="en-US" sz="1050" b="1" dirty="0">
              <a:solidFill>
                <a:schemeClr val="bg1"/>
              </a:solidFill>
            </a:endParaRPr>
          </a:p>
        </p:txBody>
      </p:sp>
      <p:sp>
        <p:nvSpPr>
          <p:cNvPr id="70" name="Rectangle: Top Corners Rounded 69">
            <a:extLst>
              <a:ext uri="{FF2B5EF4-FFF2-40B4-BE49-F238E27FC236}">
                <a16:creationId xmlns:a16="http://schemas.microsoft.com/office/drawing/2014/main" id="{E8A54702-FB7C-D0B1-41C0-CED6D91AF9E4}"/>
              </a:ext>
            </a:extLst>
          </p:cNvPr>
          <p:cNvSpPr/>
          <p:nvPr/>
        </p:nvSpPr>
        <p:spPr>
          <a:xfrm flipV="1">
            <a:off x="606424" y="5457724"/>
            <a:ext cx="2827306" cy="98911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sp>
        <p:nvSpPr>
          <p:cNvPr id="71" name="Rectangle 70">
            <a:extLst>
              <a:ext uri="{FF2B5EF4-FFF2-40B4-BE49-F238E27FC236}">
                <a16:creationId xmlns:a16="http://schemas.microsoft.com/office/drawing/2014/main" id="{B12930C9-815B-1389-1CFE-F8601442494E}"/>
              </a:ext>
            </a:extLst>
          </p:cNvPr>
          <p:cNvSpPr/>
          <p:nvPr/>
        </p:nvSpPr>
        <p:spPr>
          <a:xfrm>
            <a:off x="746734" y="5457727"/>
            <a:ext cx="1524946" cy="829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900" dirty="0">
                <a:solidFill>
                  <a:schemeClr val="tx1">
                    <a:lumMod val="75000"/>
                    <a:lumOff val="25000"/>
                  </a:schemeClr>
                </a:solidFill>
              </a:rPr>
              <a:t>A multiplatform offering a range of B2C and B2B marketplaces and digital saving and lending products.</a:t>
            </a:r>
          </a:p>
        </p:txBody>
      </p:sp>
      <p:sp>
        <p:nvSpPr>
          <p:cNvPr id="66" name="Rectangle 65">
            <a:extLst>
              <a:ext uri="{FF2B5EF4-FFF2-40B4-BE49-F238E27FC236}">
                <a16:creationId xmlns:a16="http://schemas.microsoft.com/office/drawing/2014/main" id="{08AD649B-88CD-CDEB-1836-AA70321CF5BA}"/>
              </a:ext>
            </a:extLst>
          </p:cNvPr>
          <p:cNvSpPr/>
          <p:nvPr/>
        </p:nvSpPr>
        <p:spPr>
          <a:xfrm>
            <a:off x="3537759" y="4447084"/>
            <a:ext cx="2827305" cy="457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a:solidFill>
                  <a:schemeClr val="bg1"/>
                </a:solidFill>
              </a:rPr>
              <a:t>enable</a:t>
            </a:r>
            <a:endParaRPr lang="en-US" sz="1050" b="1" dirty="0">
              <a:solidFill>
                <a:schemeClr val="bg1"/>
              </a:solidFill>
            </a:endParaRPr>
          </a:p>
        </p:txBody>
      </p:sp>
      <p:sp>
        <p:nvSpPr>
          <p:cNvPr id="67" name="Rectangle: Top Corners Rounded 66">
            <a:extLst>
              <a:ext uri="{FF2B5EF4-FFF2-40B4-BE49-F238E27FC236}">
                <a16:creationId xmlns:a16="http://schemas.microsoft.com/office/drawing/2014/main" id="{309B1B33-8FD8-A8C5-A7C6-A224CEB8CFFE}"/>
              </a:ext>
            </a:extLst>
          </p:cNvPr>
          <p:cNvSpPr/>
          <p:nvPr/>
        </p:nvSpPr>
        <p:spPr>
          <a:xfrm flipV="1">
            <a:off x="3537759" y="5457724"/>
            <a:ext cx="2827306" cy="98911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sp>
        <p:nvSpPr>
          <p:cNvPr id="68" name="Rectangle 67">
            <a:extLst>
              <a:ext uri="{FF2B5EF4-FFF2-40B4-BE49-F238E27FC236}">
                <a16:creationId xmlns:a16="http://schemas.microsoft.com/office/drawing/2014/main" id="{C2B738AD-001D-79F8-3551-D606DD44A241}"/>
              </a:ext>
            </a:extLst>
          </p:cNvPr>
          <p:cNvSpPr/>
          <p:nvPr/>
        </p:nvSpPr>
        <p:spPr>
          <a:xfrm>
            <a:off x="3678069" y="5457727"/>
            <a:ext cx="1524946" cy="829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900" dirty="0">
                <a:solidFill>
                  <a:schemeClr val="tx1">
                    <a:lumMod val="75000"/>
                    <a:lumOff val="25000"/>
                  </a:schemeClr>
                </a:solidFill>
              </a:rPr>
              <a:t>A business process outsourcing (BPO) service provider, with clients across local and international markets.</a:t>
            </a:r>
          </a:p>
        </p:txBody>
      </p:sp>
      <p:sp>
        <p:nvSpPr>
          <p:cNvPr id="63" name="Rectangle 62">
            <a:extLst>
              <a:ext uri="{FF2B5EF4-FFF2-40B4-BE49-F238E27FC236}">
                <a16:creationId xmlns:a16="http://schemas.microsoft.com/office/drawing/2014/main" id="{1296CEF6-BFD5-C433-FC97-17005948CD6B}"/>
              </a:ext>
            </a:extLst>
          </p:cNvPr>
          <p:cNvSpPr/>
          <p:nvPr/>
        </p:nvSpPr>
        <p:spPr>
          <a:xfrm>
            <a:off x="6469095" y="4447084"/>
            <a:ext cx="2827305" cy="45718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pPr algn="ctr"/>
            <a:r>
              <a:rPr lang="en-US" sz="1050" b="1" dirty="0">
                <a:solidFill>
                  <a:schemeClr val="bg1"/>
                </a:solidFill>
              </a:rPr>
              <a:t>FY2022 Group Revenue Breakdown</a:t>
            </a:r>
          </a:p>
        </p:txBody>
      </p:sp>
      <p:sp>
        <p:nvSpPr>
          <p:cNvPr id="64" name="Rectangle: Top Corners Rounded 63">
            <a:extLst>
              <a:ext uri="{FF2B5EF4-FFF2-40B4-BE49-F238E27FC236}">
                <a16:creationId xmlns:a16="http://schemas.microsoft.com/office/drawing/2014/main" id="{380D50CD-8B1C-F0BA-C9A2-8E3F1AF94091}"/>
              </a:ext>
            </a:extLst>
          </p:cNvPr>
          <p:cNvSpPr/>
          <p:nvPr/>
        </p:nvSpPr>
        <p:spPr>
          <a:xfrm flipV="1">
            <a:off x="6469095" y="4904266"/>
            <a:ext cx="2827305" cy="1542571"/>
          </a:xfrm>
          <a:prstGeom prst="round2SameRect">
            <a:avLst>
              <a:gd name="adj1" fmla="val 10245"/>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grpSp>
        <p:nvGrpSpPr>
          <p:cNvPr id="72" name="Group 71">
            <a:extLst>
              <a:ext uri="{FF2B5EF4-FFF2-40B4-BE49-F238E27FC236}">
                <a16:creationId xmlns:a16="http://schemas.microsoft.com/office/drawing/2014/main" id="{B1CF879E-B9C8-52F1-C156-E479A2D75333}"/>
              </a:ext>
            </a:extLst>
          </p:cNvPr>
          <p:cNvGrpSpPr/>
          <p:nvPr/>
        </p:nvGrpSpPr>
        <p:grpSpPr>
          <a:xfrm>
            <a:off x="2589591" y="1910494"/>
            <a:ext cx="943198" cy="943202"/>
            <a:chOff x="4616979" y="1919001"/>
            <a:chExt cx="906991" cy="906991"/>
          </a:xfrm>
        </p:grpSpPr>
        <p:graphicFrame>
          <p:nvGraphicFramePr>
            <p:cNvPr id="73" name="Chart 72">
              <a:extLst>
                <a:ext uri="{FF2B5EF4-FFF2-40B4-BE49-F238E27FC236}">
                  <a16:creationId xmlns:a16="http://schemas.microsoft.com/office/drawing/2014/main" id="{54676548-029A-8D75-E332-9924E37F391D}"/>
                </a:ext>
              </a:extLst>
            </p:cNvPr>
            <p:cNvGraphicFramePr/>
            <p:nvPr/>
          </p:nvGraphicFramePr>
          <p:xfrm>
            <a:off x="4616979" y="1919001"/>
            <a:ext cx="906991" cy="906991"/>
          </p:xfrm>
          <a:graphic>
            <a:graphicData uri="http://schemas.openxmlformats.org/drawingml/2006/chart">
              <c:chart xmlns:c="http://schemas.openxmlformats.org/drawingml/2006/chart" xmlns:r="http://schemas.openxmlformats.org/officeDocument/2006/relationships" r:id="rId2"/>
            </a:graphicData>
          </a:graphic>
        </p:graphicFrame>
        <p:sp>
          <p:nvSpPr>
            <p:cNvPr id="74" name="Oval 73">
              <a:extLst>
                <a:ext uri="{FF2B5EF4-FFF2-40B4-BE49-F238E27FC236}">
                  <a16:creationId xmlns:a16="http://schemas.microsoft.com/office/drawing/2014/main" id="{976005D0-0DCF-3D70-2B5D-F590ACB71D8E}"/>
                </a:ext>
              </a:extLst>
            </p:cNvPr>
            <p:cNvSpPr/>
            <p:nvPr/>
          </p:nvSpPr>
          <p:spPr>
            <a:xfrm>
              <a:off x="4749943" y="2045569"/>
              <a:ext cx="641062" cy="64106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99%</a:t>
              </a:r>
            </a:p>
            <a:p>
              <a:pPr algn="ctr"/>
              <a:r>
                <a:rPr lang="en-US" sz="800" dirty="0">
                  <a:solidFill>
                    <a:schemeClr val="tx1">
                      <a:lumMod val="65000"/>
                      <a:lumOff val="35000"/>
                    </a:schemeClr>
                  </a:solidFill>
                </a:rPr>
                <a:t>Ownership</a:t>
              </a:r>
            </a:p>
          </p:txBody>
        </p:sp>
      </p:grpSp>
      <p:grpSp>
        <p:nvGrpSpPr>
          <p:cNvPr id="75" name="Group 74">
            <a:extLst>
              <a:ext uri="{FF2B5EF4-FFF2-40B4-BE49-F238E27FC236}">
                <a16:creationId xmlns:a16="http://schemas.microsoft.com/office/drawing/2014/main" id="{10A62FEE-003C-DF13-7F18-4EA3F2319F14}"/>
              </a:ext>
            </a:extLst>
          </p:cNvPr>
          <p:cNvGrpSpPr/>
          <p:nvPr/>
        </p:nvGrpSpPr>
        <p:grpSpPr>
          <a:xfrm>
            <a:off x="5510656" y="1910494"/>
            <a:ext cx="943198" cy="943202"/>
            <a:chOff x="4616979" y="1919001"/>
            <a:chExt cx="906991" cy="906991"/>
          </a:xfrm>
        </p:grpSpPr>
        <p:graphicFrame>
          <p:nvGraphicFramePr>
            <p:cNvPr id="76" name="Chart 75">
              <a:extLst>
                <a:ext uri="{FF2B5EF4-FFF2-40B4-BE49-F238E27FC236}">
                  <a16:creationId xmlns:a16="http://schemas.microsoft.com/office/drawing/2014/main" id="{1B702556-AEEC-2B6A-DAE5-B2AFB1152699}"/>
                </a:ext>
              </a:extLst>
            </p:cNvPr>
            <p:cNvGraphicFramePr/>
            <p:nvPr/>
          </p:nvGraphicFramePr>
          <p:xfrm>
            <a:off x="4616979" y="1919001"/>
            <a:ext cx="906991" cy="906991"/>
          </p:xfrm>
          <a:graphic>
            <a:graphicData uri="http://schemas.openxmlformats.org/drawingml/2006/chart">
              <c:chart xmlns:c="http://schemas.openxmlformats.org/drawingml/2006/chart" xmlns:r="http://schemas.openxmlformats.org/officeDocument/2006/relationships" r:id="rId3"/>
            </a:graphicData>
          </a:graphic>
        </p:graphicFrame>
        <p:sp>
          <p:nvSpPr>
            <p:cNvPr id="77" name="Oval 76">
              <a:extLst>
                <a:ext uri="{FF2B5EF4-FFF2-40B4-BE49-F238E27FC236}">
                  <a16:creationId xmlns:a16="http://schemas.microsoft.com/office/drawing/2014/main" id="{AE3B0D84-E8DF-8C86-F380-9EA9D5383048}"/>
                </a:ext>
              </a:extLst>
            </p:cNvPr>
            <p:cNvSpPr/>
            <p:nvPr/>
          </p:nvSpPr>
          <p:spPr>
            <a:xfrm>
              <a:off x="4749943" y="2045569"/>
              <a:ext cx="641062" cy="64106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89%</a:t>
              </a:r>
            </a:p>
            <a:p>
              <a:pPr algn="ctr"/>
              <a:r>
                <a:rPr lang="en-US" sz="800" dirty="0">
                  <a:solidFill>
                    <a:schemeClr val="tx1">
                      <a:lumMod val="65000"/>
                      <a:lumOff val="35000"/>
                    </a:schemeClr>
                  </a:solidFill>
                </a:rPr>
                <a:t>Ownership</a:t>
              </a:r>
            </a:p>
          </p:txBody>
        </p:sp>
      </p:grpSp>
      <p:grpSp>
        <p:nvGrpSpPr>
          <p:cNvPr id="78" name="Group 77">
            <a:extLst>
              <a:ext uri="{FF2B5EF4-FFF2-40B4-BE49-F238E27FC236}">
                <a16:creationId xmlns:a16="http://schemas.microsoft.com/office/drawing/2014/main" id="{D0B1744F-54B5-A7E8-BA71-361B69B8400B}"/>
              </a:ext>
            </a:extLst>
          </p:cNvPr>
          <p:cNvGrpSpPr/>
          <p:nvPr/>
        </p:nvGrpSpPr>
        <p:grpSpPr>
          <a:xfrm>
            <a:off x="8441991" y="1910494"/>
            <a:ext cx="943198" cy="943202"/>
            <a:chOff x="4616979" y="1919001"/>
            <a:chExt cx="906991" cy="906991"/>
          </a:xfrm>
        </p:grpSpPr>
        <p:graphicFrame>
          <p:nvGraphicFramePr>
            <p:cNvPr id="79" name="Chart 78">
              <a:extLst>
                <a:ext uri="{FF2B5EF4-FFF2-40B4-BE49-F238E27FC236}">
                  <a16:creationId xmlns:a16="http://schemas.microsoft.com/office/drawing/2014/main" id="{8D6265AC-E1DA-EA38-B8CA-9E1430A10497}"/>
                </a:ext>
              </a:extLst>
            </p:cNvPr>
            <p:cNvGraphicFramePr/>
            <p:nvPr/>
          </p:nvGraphicFramePr>
          <p:xfrm>
            <a:off x="4616979" y="1919001"/>
            <a:ext cx="906991" cy="906991"/>
          </p:xfrm>
          <a:graphic>
            <a:graphicData uri="http://schemas.openxmlformats.org/drawingml/2006/chart">
              <c:chart xmlns:c="http://schemas.openxmlformats.org/drawingml/2006/chart" xmlns:r="http://schemas.openxmlformats.org/officeDocument/2006/relationships" r:id="rId4"/>
            </a:graphicData>
          </a:graphic>
        </p:graphicFrame>
        <p:sp>
          <p:nvSpPr>
            <p:cNvPr id="80" name="Oval 79">
              <a:extLst>
                <a:ext uri="{FF2B5EF4-FFF2-40B4-BE49-F238E27FC236}">
                  <a16:creationId xmlns:a16="http://schemas.microsoft.com/office/drawing/2014/main" id="{30CF8348-7DDB-17E3-853C-936C3441002A}"/>
                </a:ext>
              </a:extLst>
            </p:cNvPr>
            <p:cNvSpPr/>
            <p:nvPr/>
          </p:nvSpPr>
          <p:spPr>
            <a:xfrm>
              <a:off x="4749943" y="2045569"/>
              <a:ext cx="641062" cy="64106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70%</a:t>
              </a:r>
            </a:p>
            <a:p>
              <a:pPr algn="ctr"/>
              <a:r>
                <a:rPr lang="en-US" sz="800" dirty="0">
                  <a:solidFill>
                    <a:schemeClr val="tx1">
                      <a:lumMod val="65000"/>
                      <a:lumOff val="35000"/>
                    </a:schemeClr>
                  </a:solidFill>
                </a:rPr>
                <a:t>Ownership</a:t>
              </a:r>
            </a:p>
          </p:txBody>
        </p:sp>
      </p:grpSp>
      <p:grpSp>
        <p:nvGrpSpPr>
          <p:cNvPr id="81" name="Group 80">
            <a:extLst>
              <a:ext uri="{FF2B5EF4-FFF2-40B4-BE49-F238E27FC236}">
                <a16:creationId xmlns:a16="http://schemas.microsoft.com/office/drawing/2014/main" id="{5F9F88F6-1159-46FE-C2A9-850DBC1DA65F}"/>
              </a:ext>
            </a:extLst>
          </p:cNvPr>
          <p:cNvGrpSpPr/>
          <p:nvPr/>
        </p:nvGrpSpPr>
        <p:grpSpPr>
          <a:xfrm>
            <a:off x="2589592" y="4201613"/>
            <a:ext cx="943198" cy="943202"/>
            <a:chOff x="4616980" y="1919001"/>
            <a:chExt cx="906991" cy="906991"/>
          </a:xfrm>
        </p:grpSpPr>
        <p:graphicFrame>
          <p:nvGraphicFramePr>
            <p:cNvPr id="82" name="Chart 81">
              <a:extLst>
                <a:ext uri="{FF2B5EF4-FFF2-40B4-BE49-F238E27FC236}">
                  <a16:creationId xmlns:a16="http://schemas.microsoft.com/office/drawing/2014/main" id="{F34DB9F1-FB5D-29CC-E019-FE0911E55F05}"/>
                </a:ext>
              </a:extLst>
            </p:cNvPr>
            <p:cNvGraphicFramePr/>
            <p:nvPr/>
          </p:nvGraphicFramePr>
          <p:xfrm>
            <a:off x="4616980" y="1919001"/>
            <a:ext cx="906991" cy="906991"/>
          </p:xfrm>
          <a:graphic>
            <a:graphicData uri="http://schemas.openxmlformats.org/drawingml/2006/chart">
              <c:chart xmlns:c="http://schemas.openxmlformats.org/drawingml/2006/chart" xmlns:r="http://schemas.openxmlformats.org/officeDocument/2006/relationships" r:id="rId5"/>
            </a:graphicData>
          </a:graphic>
        </p:graphicFrame>
        <p:sp>
          <p:nvSpPr>
            <p:cNvPr id="83" name="Oval 82">
              <a:extLst>
                <a:ext uri="{FF2B5EF4-FFF2-40B4-BE49-F238E27FC236}">
                  <a16:creationId xmlns:a16="http://schemas.microsoft.com/office/drawing/2014/main" id="{C8051C20-FBEC-B20D-03A5-B7E57A58E473}"/>
                </a:ext>
              </a:extLst>
            </p:cNvPr>
            <p:cNvSpPr/>
            <p:nvPr/>
          </p:nvSpPr>
          <p:spPr>
            <a:xfrm>
              <a:off x="4749943" y="2045569"/>
              <a:ext cx="641062" cy="64106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61%</a:t>
              </a:r>
            </a:p>
            <a:p>
              <a:pPr algn="ctr"/>
              <a:r>
                <a:rPr lang="en-US" sz="800" dirty="0">
                  <a:solidFill>
                    <a:schemeClr val="tx1">
                      <a:lumMod val="65000"/>
                      <a:lumOff val="35000"/>
                    </a:schemeClr>
                  </a:solidFill>
                </a:rPr>
                <a:t>Ownership</a:t>
              </a:r>
            </a:p>
          </p:txBody>
        </p:sp>
      </p:grpSp>
      <p:grpSp>
        <p:nvGrpSpPr>
          <p:cNvPr id="84" name="Group 83">
            <a:extLst>
              <a:ext uri="{FF2B5EF4-FFF2-40B4-BE49-F238E27FC236}">
                <a16:creationId xmlns:a16="http://schemas.microsoft.com/office/drawing/2014/main" id="{968E366B-26C6-6851-D1FA-AE87B8CDF370}"/>
              </a:ext>
            </a:extLst>
          </p:cNvPr>
          <p:cNvGrpSpPr/>
          <p:nvPr/>
        </p:nvGrpSpPr>
        <p:grpSpPr>
          <a:xfrm>
            <a:off x="5510657" y="4201613"/>
            <a:ext cx="943198" cy="943202"/>
            <a:chOff x="4616980" y="1919001"/>
            <a:chExt cx="906991" cy="906991"/>
          </a:xfrm>
        </p:grpSpPr>
        <p:graphicFrame>
          <p:nvGraphicFramePr>
            <p:cNvPr id="85" name="Chart 84">
              <a:extLst>
                <a:ext uri="{FF2B5EF4-FFF2-40B4-BE49-F238E27FC236}">
                  <a16:creationId xmlns:a16="http://schemas.microsoft.com/office/drawing/2014/main" id="{18EB1852-B578-BED0-5D45-7F3D7DC07C75}"/>
                </a:ext>
              </a:extLst>
            </p:cNvPr>
            <p:cNvGraphicFramePr/>
            <p:nvPr/>
          </p:nvGraphicFramePr>
          <p:xfrm>
            <a:off x="4616980" y="1919001"/>
            <a:ext cx="906991" cy="906991"/>
          </p:xfrm>
          <a:graphic>
            <a:graphicData uri="http://schemas.openxmlformats.org/drawingml/2006/chart">
              <c:chart xmlns:c="http://schemas.openxmlformats.org/drawingml/2006/chart" xmlns:r="http://schemas.openxmlformats.org/officeDocument/2006/relationships" r:id="rId6"/>
            </a:graphicData>
          </a:graphic>
        </p:graphicFrame>
        <p:sp>
          <p:nvSpPr>
            <p:cNvPr id="86" name="Oval 85">
              <a:extLst>
                <a:ext uri="{FF2B5EF4-FFF2-40B4-BE49-F238E27FC236}">
                  <a16:creationId xmlns:a16="http://schemas.microsoft.com/office/drawing/2014/main" id="{139AC5FF-B32A-4703-008C-242D6004909F}"/>
                </a:ext>
              </a:extLst>
            </p:cNvPr>
            <p:cNvSpPr/>
            <p:nvPr/>
          </p:nvSpPr>
          <p:spPr>
            <a:xfrm>
              <a:off x="4749943" y="2045569"/>
              <a:ext cx="641062" cy="64106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99%</a:t>
              </a:r>
            </a:p>
            <a:p>
              <a:pPr algn="ctr"/>
              <a:r>
                <a:rPr lang="en-US" sz="800" dirty="0">
                  <a:solidFill>
                    <a:schemeClr val="tx1">
                      <a:lumMod val="65000"/>
                      <a:lumOff val="35000"/>
                    </a:schemeClr>
                  </a:solidFill>
                </a:rPr>
                <a:t>Ownership</a:t>
              </a:r>
            </a:p>
          </p:txBody>
        </p:sp>
      </p:grpSp>
      <p:graphicFrame>
        <p:nvGraphicFramePr>
          <p:cNvPr id="87" name="Chart 86">
            <a:extLst>
              <a:ext uri="{FF2B5EF4-FFF2-40B4-BE49-F238E27FC236}">
                <a16:creationId xmlns:a16="http://schemas.microsoft.com/office/drawing/2014/main" id="{DF55EF32-46E3-5D67-4D74-E6F9949E8978}"/>
              </a:ext>
            </a:extLst>
          </p:cNvPr>
          <p:cNvGraphicFramePr/>
          <p:nvPr/>
        </p:nvGraphicFramePr>
        <p:xfrm>
          <a:off x="6513490" y="4932972"/>
          <a:ext cx="2738515" cy="1485159"/>
        </p:xfrm>
        <a:graphic>
          <a:graphicData uri="http://schemas.openxmlformats.org/drawingml/2006/chart">
            <c:chart xmlns:c="http://schemas.openxmlformats.org/drawingml/2006/chart" xmlns:r="http://schemas.openxmlformats.org/officeDocument/2006/relationships" r:id="rId7"/>
          </a:graphicData>
        </a:graphic>
      </p:graphicFrame>
      <p:pic>
        <p:nvPicPr>
          <p:cNvPr id="88" name="Picture 87" descr="A picture containing logo&#10;&#10;Description automatically generated">
            <a:extLst>
              <a:ext uri="{FF2B5EF4-FFF2-40B4-BE49-F238E27FC236}">
                <a16:creationId xmlns:a16="http://schemas.microsoft.com/office/drawing/2014/main" id="{2E4EF765-974F-7E72-3EBA-A05E8DFB37CD}"/>
              </a:ext>
            </a:extLst>
          </p:cNvPr>
          <p:cNvPicPr>
            <a:picLocks noChangeAspect="1"/>
          </p:cNvPicPr>
          <p:nvPr/>
        </p:nvPicPr>
        <p:blipFill>
          <a:blip r:embed="rId8"/>
          <a:stretch>
            <a:fillRect/>
          </a:stretch>
        </p:blipFill>
        <p:spPr>
          <a:xfrm>
            <a:off x="1204499" y="2682272"/>
            <a:ext cx="1631153" cy="394754"/>
          </a:xfrm>
          <a:prstGeom prst="rect">
            <a:avLst/>
          </a:prstGeom>
        </p:spPr>
      </p:pic>
      <p:pic>
        <p:nvPicPr>
          <p:cNvPr id="89" name="Picture 4" descr="ecards">
            <a:extLst>
              <a:ext uri="{FF2B5EF4-FFF2-40B4-BE49-F238E27FC236}">
                <a16:creationId xmlns:a16="http://schemas.microsoft.com/office/drawing/2014/main" id="{D6A191F4-809A-297F-F9CF-033DB2F134F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9812" y="2659619"/>
            <a:ext cx="943198" cy="440061"/>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a:extLst>
              <a:ext uri="{FF2B5EF4-FFF2-40B4-BE49-F238E27FC236}">
                <a16:creationId xmlns:a16="http://schemas.microsoft.com/office/drawing/2014/main" id="{379F387C-A7D5-C8B3-C6D5-D47D80C8E46F}"/>
              </a:ext>
            </a:extLst>
          </p:cNvPr>
          <p:cNvPicPr>
            <a:picLocks noChangeAspect="1"/>
          </p:cNvPicPr>
          <p:nvPr/>
        </p:nvPicPr>
        <p:blipFill rotWithShape="1">
          <a:blip r:embed="rId10"/>
          <a:srcRect l="16214" t="35573" r="16214" b="41152"/>
          <a:stretch/>
        </p:blipFill>
        <p:spPr>
          <a:xfrm>
            <a:off x="7290569" y="2675672"/>
            <a:ext cx="1184357" cy="407954"/>
          </a:xfrm>
          <a:prstGeom prst="rect">
            <a:avLst/>
          </a:prstGeom>
        </p:spPr>
      </p:pic>
      <p:pic>
        <p:nvPicPr>
          <p:cNvPr id="91" name="Picture 6" descr="Easwaaq Misr - Photos | Facebook">
            <a:extLst>
              <a:ext uri="{FF2B5EF4-FFF2-40B4-BE49-F238E27FC236}">
                <a16:creationId xmlns:a16="http://schemas.microsoft.com/office/drawing/2014/main" id="{5C56036A-434C-62D1-FAFA-FA6CAB1DEC9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0445" t="31416" r="10060" b="33960"/>
          <a:stretch/>
        </p:blipFill>
        <p:spPr bwMode="auto">
          <a:xfrm>
            <a:off x="1321015" y="4983248"/>
            <a:ext cx="1398122" cy="412660"/>
          </a:xfrm>
          <a:prstGeom prst="rect">
            <a:avLst/>
          </a:prstGeom>
          <a:extLst>
            <a:ext uri="{909E8E84-426E-40DD-AFC4-6F175D3DCCD1}">
              <a14:hiddenFill xmlns:a14="http://schemas.microsoft.com/office/drawing/2010/main">
                <a:solidFill>
                  <a:srgbClr val="FFFFFF"/>
                </a:solidFill>
              </a14:hiddenFill>
            </a:ext>
          </a:extLst>
        </p:spPr>
      </p:pic>
      <p:pic>
        <p:nvPicPr>
          <p:cNvPr id="92" name="Picture 91" descr="Logo, company name&#10;&#10;Description automatically generated">
            <a:extLst>
              <a:ext uri="{FF2B5EF4-FFF2-40B4-BE49-F238E27FC236}">
                <a16:creationId xmlns:a16="http://schemas.microsoft.com/office/drawing/2014/main" id="{91EF80F5-80DA-A482-EB66-74C667188A4F}"/>
              </a:ext>
            </a:extLst>
          </p:cNvPr>
          <p:cNvPicPr>
            <a:picLocks noChangeAspect="1"/>
          </p:cNvPicPr>
          <p:nvPr/>
        </p:nvPicPr>
        <p:blipFill rotWithShape="1">
          <a:blip r:embed="rId12">
            <a:clrChange>
              <a:clrFrom>
                <a:srgbClr val="FFFFFF"/>
              </a:clrFrom>
              <a:clrTo>
                <a:srgbClr val="FFFFFF">
                  <a:alpha val="0"/>
                </a:srgbClr>
              </a:clrTo>
            </a:clrChange>
          </a:blip>
          <a:srcRect l="30876" t="37652" r="30876" b="37652"/>
          <a:stretch/>
        </p:blipFill>
        <p:spPr>
          <a:xfrm>
            <a:off x="4332239" y="4956125"/>
            <a:ext cx="1238344" cy="449741"/>
          </a:xfrm>
          <a:prstGeom prst="rect">
            <a:avLst/>
          </a:prstGeom>
        </p:spPr>
      </p:pic>
      <p:grpSp>
        <p:nvGrpSpPr>
          <p:cNvPr id="120" name="Group 119">
            <a:extLst>
              <a:ext uri="{FF2B5EF4-FFF2-40B4-BE49-F238E27FC236}">
                <a16:creationId xmlns:a16="http://schemas.microsoft.com/office/drawing/2014/main" id="{04394206-1026-BD6F-7621-ED1ED8802F22}"/>
              </a:ext>
            </a:extLst>
          </p:cNvPr>
          <p:cNvGrpSpPr/>
          <p:nvPr/>
        </p:nvGrpSpPr>
        <p:grpSpPr>
          <a:xfrm>
            <a:off x="2392859" y="3261820"/>
            <a:ext cx="941811" cy="793760"/>
            <a:chOff x="2421424" y="3261820"/>
            <a:chExt cx="941811" cy="793760"/>
          </a:xfrm>
        </p:grpSpPr>
        <p:sp>
          <p:nvSpPr>
            <p:cNvPr id="93" name="Rectangle 92">
              <a:extLst>
                <a:ext uri="{FF2B5EF4-FFF2-40B4-BE49-F238E27FC236}">
                  <a16:creationId xmlns:a16="http://schemas.microsoft.com/office/drawing/2014/main" id="{A0520BF6-F2D1-FD34-46A8-5CFFE977A6BA}"/>
                </a:ext>
              </a:extLst>
            </p:cNvPr>
            <p:cNvSpPr/>
            <p:nvPr/>
          </p:nvSpPr>
          <p:spPr>
            <a:xfrm>
              <a:off x="2421424" y="3261820"/>
              <a:ext cx="455732" cy="37810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457200" fontAlgn="base">
                <a:spcBef>
                  <a:spcPct val="0"/>
                </a:spcBef>
                <a:spcAft>
                  <a:spcPct val="0"/>
                </a:spcAft>
                <a:defRPr/>
              </a:pPr>
              <a:r>
                <a:rPr lang="en-US" sz="800" dirty="0">
                  <a:solidFill>
                    <a:schemeClr val="tx1">
                      <a:lumMod val="65000"/>
                      <a:lumOff val="35000"/>
                    </a:schemeClr>
                  </a:solidFill>
                </a:rPr>
                <a:t>G2G</a:t>
              </a:r>
            </a:p>
          </p:txBody>
        </p:sp>
        <p:sp>
          <p:nvSpPr>
            <p:cNvPr id="94" name="Rectangle 93">
              <a:extLst>
                <a:ext uri="{FF2B5EF4-FFF2-40B4-BE49-F238E27FC236}">
                  <a16:creationId xmlns:a16="http://schemas.microsoft.com/office/drawing/2014/main" id="{AE457640-991C-BBD4-24E3-8FDE720A9456}"/>
                </a:ext>
              </a:extLst>
            </p:cNvPr>
            <p:cNvSpPr/>
            <p:nvPr/>
          </p:nvSpPr>
          <p:spPr>
            <a:xfrm>
              <a:off x="2421424" y="3677472"/>
              <a:ext cx="455732" cy="37810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457200" fontAlgn="base">
                <a:spcBef>
                  <a:spcPct val="0"/>
                </a:spcBef>
                <a:spcAft>
                  <a:spcPct val="0"/>
                </a:spcAft>
                <a:defRPr/>
              </a:pPr>
              <a:r>
                <a:rPr lang="en-US" sz="800" dirty="0">
                  <a:solidFill>
                    <a:schemeClr val="tx1">
                      <a:lumMod val="65000"/>
                      <a:lumOff val="35000"/>
                    </a:schemeClr>
                  </a:solidFill>
                </a:rPr>
                <a:t>B2B</a:t>
              </a:r>
            </a:p>
          </p:txBody>
        </p:sp>
        <p:sp>
          <p:nvSpPr>
            <p:cNvPr id="95" name="Rectangle 94">
              <a:extLst>
                <a:ext uri="{FF2B5EF4-FFF2-40B4-BE49-F238E27FC236}">
                  <a16:creationId xmlns:a16="http://schemas.microsoft.com/office/drawing/2014/main" id="{4D8AD84F-4F93-2511-D282-A54C9CAA5025}"/>
                </a:ext>
              </a:extLst>
            </p:cNvPr>
            <p:cNvSpPr/>
            <p:nvPr/>
          </p:nvSpPr>
          <p:spPr>
            <a:xfrm>
              <a:off x="2907503" y="3261820"/>
              <a:ext cx="455732" cy="37810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457200" fontAlgn="base">
                <a:spcBef>
                  <a:spcPct val="0"/>
                </a:spcBef>
                <a:spcAft>
                  <a:spcPct val="0"/>
                </a:spcAft>
                <a:defRPr/>
              </a:pPr>
              <a:r>
                <a:rPr lang="en-US" sz="800" dirty="0">
                  <a:solidFill>
                    <a:schemeClr val="tx1">
                      <a:lumMod val="65000"/>
                      <a:lumOff val="35000"/>
                    </a:schemeClr>
                  </a:solidFill>
                </a:rPr>
                <a:t>G2B &amp; G2C</a:t>
              </a:r>
            </a:p>
          </p:txBody>
        </p:sp>
        <p:sp>
          <p:nvSpPr>
            <p:cNvPr id="96" name="Rectangle 95">
              <a:extLst>
                <a:ext uri="{FF2B5EF4-FFF2-40B4-BE49-F238E27FC236}">
                  <a16:creationId xmlns:a16="http://schemas.microsoft.com/office/drawing/2014/main" id="{C1726DC0-6855-8AB1-59C7-4CA98939CEF3}"/>
                </a:ext>
              </a:extLst>
            </p:cNvPr>
            <p:cNvSpPr/>
            <p:nvPr/>
          </p:nvSpPr>
          <p:spPr>
            <a:xfrm>
              <a:off x="2907503" y="3677472"/>
              <a:ext cx="455732" cy="37810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457200" fontAlgn="base">
                <a:spcBef>
                  <a:spcPct val="0"/>
                </a:spcBef>
                <a:spcAft>
                  <a:spcPct val="0"/>
                </a:spcAft>
                <a:defRPr/>
              </a:pPr>
              <a:r>
                <a:rPr lang="en-US" sz="800" dirty="0">
                  <a:solidFill>
                    <a:schemeClr val="tx1">
                      <a:lumMod val="65000"/>
                      <a:lumOff val="35000"/>
                    </a:schemeClr>
                  </a:solidFill>
                </a:rPr>
                <a:t>B2C</a:t>
              </a:r>
            </a:p>
          </p:txBody>
        </p:sp>
      </p:grpSp>
      <p:grpSp>
        <p:nvGrpSpPr>
          <p:cNvPr id="119" name="Group 118">
            <a:extLst>
              <a:ext uri="{FF2B5EF4-FFF2-40B4-BE49-F238E27FC236}">
                <a16:creationId xmlns:a16="http://schemas.microsoft.com/office/drawing/2014/main" id="{8F83C23C-2265-2C1D-D77D-AEBF08E52723}"/>
              </a:ext>
            </a:extLst>
          </p:cNvPr>
          <p:cNvGrpSpPr/>
          <p:nvPr/>
        </p:nvGrpSpPr>
        <p:grpSpPr>
          <a:xfrm>
            <a:off x="5324194" y="3261820"/>
            <a:ext cx="941811" cy="793760"/>
            <a:chOff x="5343325" y="3261820"/>
            <a:chExt cx="941811" cy="793760"/>
          </a:xfrm>
        </p:grpSpPr>
        <p:sp>
          <p:nvSpPr>
            <p:cNvPr id="99" name="Rectangle 98">
              <a:extLst>
                <a:ext uri="{FF2B5EF4-FFF2-40B4-BE49-F238E27FC236}">
                  <a16:creationId xmlns:a16="http://schemas.microsoft.com/office/drawing/2014/main" id="{7E319284-6192-DD45-AFB2-80CDA89E89C8}"/>
                </a:ext>
              </a:extLst>
            </p:cNvPr>
            <p:cNvSpPr/>
            <p:nvPr/>
          </p:nvSpPr>
          <p:spPr>
            <a:xfrm>
              <a:off x="5343325" y="3261820"/>
              <a:ext cx="455732" cy="79376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457200" fontAlgn="base">
                <a:spcBef>
                  <a:spcPct val="0"/>
                </a:spcBef>
                <a:spcAft>
                  <a:spcPct val="0"/>
                </a:spcAft>
                <a:defRPr/>
              </a:pPr>
              <a:r>
                <a:rPr lang="en-US" sz="800">
                  <a:solidFill>
                    <a:schemeClr val="tx1">
                      <a:lumMod val="65000"/>
                      <a:lumOff val="35000"/>
                    </a:schemeClr>
                  </a:solidFill>
                </a:rPr>
                <a:t>B2B</a:t>
              </a:r>
              <a:endParaRPr lang="en-US" sz="800" dirty="0">
                <a:solidFill>
                  <a:schemeClr val="tx1">
                    <a:lumMod val="65000"/>
                    <a:lumOff val="35000"/>
                  </a:schemeClr>
                </a:solidFill>
              </a:endParaRPr>
            </a:p>
          </p:txBody>
        </p:sp>
        <p:sp>
          <p:nvSpPr>
            <p:cNvPr id="101" name="Rectangle 100">
              <a:extLst>
                <a:ext uri="{FF2B5EF4-FFF2-40B4-BE49-F238E27FC236}">
                  <a16:creationId xmlns:a16="http://schemas.microsoft.com/office/drawing/2014/main" id="{C0F32B8D-5232-8BF0-8E94-DE902B1C15C0}"/>
                </a:ext>
              </a:extLst>
            </p:cNvPr>
            <p:cNvSpPr/>
            <p:nvPr/>
          </p:nvSpPr>
          <p:spPr>
            <a:xfrm>
              <a:off x="5829404" y="3261820"/>
              <a:ext cx="455732" cy="79376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457200" fontAlgn="base">
                <a:spcBef>
                  <a:spcPct val="0"/>
                </a:spcBef>
                <a:spcAft>
                  <a:spcPct val="0"/>
                </a:spcAft>
                <a:defRPr/>
              </a:pPr>
              <a:r>
                <a:rPr lang="en-US" sz="800">
                  <a:solidFill>
                    <a:schemeClr val="tx1">
                      <a:lumMod val="65000"/>
                      <a:lumOff val="35000"/>
                    </a:schemeClr>
                  </a:solidFill>
                </a:rPr>
                <a:t>B2C</a:t>
              </a:r>
              <a:endParaRPr lang="en-US" sz="800" dirty="0">
                <a:solidFill>
                  <a:schemeClr val="tx1">
                    <a:lumMod val="65000"/>
                    <a:lumOff val="35000"/>
                  </a:schemeClr>
                </a:solidFill>
              </a:endParaRPr>
            </a:p>
          </p:txBody>
        </p:sp>
      </p:grpSp>
      <p:grpSp>
        <p:nvGrpSpPr>
          <p:cNvPr id="118" name="Group 117">
            <a:extLst>
              <a:ext uri="{FF2B5EF4-FFF2-40B4-BE49-F238E27FC236}">
                <a16:creationId xmlns:a16="http://schemas.microsoft.com/office/drawing/2014/main" id="{41F67FA9-58AE-C3C4-786A-5DD8B8CE4ACE}"/>
              </a:ext>
            </a:extLst>
          </p:cNvPr>
          <p:cNvGrpSpPr/>
          <p:nvPr/>
        </p:nvGrpSpPr>
        <p:grpSpPr>
          <a:xfrm>
            <a:off x="8255529" y="3261820"/>
            <a:ext cx="941811" cy="793760"/>
            <a:chOff x="8305105" y="3261820"/>
            <a:chExt cx="941811" cy="793760"/>
          </a:xfrm>
        </p:grpSpPr>
        <p:sp>
          <p:nvSpPr>
            <p:cNvPr id="104" name="Rectangle 103">
              <a:extLst>
                <a:ext uri="{FF2B5EF4-FFF2-40B4-BE49-F238E27FC236}">
                  <a16:creationId xmlns:a16="http://schemas.microsoft.com/office/drawing/2014/main" id="{5819390D-4BF9-35B1-8042-54CA6F7AAD87}"/>
                </a:ext>
              </a:extLst>
            </p:cNvPr>
            <p:cNvSpPr/>
            <p:nvPr/>
          </p:nvSpPr>
          <p:spPr>
            <a:xfrm>
              <a:off x="8305105" y="3261820"/>
              <a:ext cx="455732" cy="79376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457200" fontAlgn="base">
                <a:spcBef>
                  <a:spcPct val="0"/>
                </a:spcBef>
                <a:spcAft>
                  <a:spcPct val="0"/>
                </a:spcAft>
                <a:defRPr/>
              </a:pPr>
              <a:r>
                <a:rPr lang="en-US" sz="800">
                  <a:solidFill>
                    <a:schemeClr val="tx1">
                      <a:lumMod val="65000"/>
                      <a:lumOff val="35000"/>
                    </a:schemeClr>
                  </a:solidFill>
                </a:rPr>
                <a:t>B2C</a:t>
              </a:r>
              <a:endParaRPr lang="en-US" sz="800" dirty="0">
                <a:solidFill>
                  <a:schemeClr val="tx1">
                    <a:lumMod val="65000"/>
                    <a:lumOff val="35000"/>
                  </a:schemeClr>
                </a:solidFill>
              </a:endParaRPr>
            </a:p>
          </p:txBody>
        </p:sp>
        <p:sp>
          <p:nvSpPr>
            <p:cNvPr id="106" name="Rectangle 105">
              <a:extLst>
                <a:ext uri="{FF2B5EF4-FFF2-40B4-BE49-F238E27FC236}">
                  <a16:creationId xmlns:a16="http://schemas.microsoft.com/office/drawing/2014/main" id="{E764B759-25D0-C9EE-D2EA-B0384B2900F9}"/>
                </a:ext>
              </a:extLst>
            </p:cNvPr>
            <p:cNvSpPr/>
            <p:nvPr/>
          </p:nvSpPr>
          <p:spPr>
            <a:xfrm>
              <a:off x="8791184" y="3261820"/>
              <a:ext cx="455732" cy="79376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457200" fontAlgn="base">
                <a:spcBef>
                  <a:spcPct val="0"/>
                </a:spcBef>
                <a:spcAft>
                  <a:spcPct val="0"/>
                </a:spcAft>
                <a:defRPr/>
              </a:pPr>
              <a:r>
                <a:rPr lang="en-US" sz="800" dirty="0">
                  <a:solidFill>
                    <a:schemeClr val="tx1">
                      <a:lumMod val="65000"/>
                      <a:lumOff val="35000"/>
                    </a:schemeClr>
                  </a:solidFill>
                </a:rPr>
                <a:t>B2B2C</a:t>
              </a:r>
            </a:p>
          </p:txBody>
        </p:sp>
      </p:grpSp>
      <p:grpSp>
        <p:nvGrpSpPr>
          <p:cNvPr id="121" name="Group 120">
            <a:extLst>
              <a:ext uri="{FF2B5EF4-FFF2-40B4-BE49-F238E27FC236}">
                <a16:creationId xmlns:a16="http://schemas.microsoft.com/office/drawing/2014/main" id="{2F6C56CE-6514-FAF5-4196-6A5FA2586C5C}"/>
              </a:ext>
            </a:extLst>
          </p:cNvPr>
          <p:cNvGrpSpPr/>
          <p:nvPr/>
        </p:nvGrpSpPr>
        <p:grpSpPr>
          <a:xfrm>
            <a:off x="2392859" y="5555401"/>
            <a:ext cx="941811" cy="793760"/>
            <a:chOff x="2421424" y="5555401"/>
            <a:chExt cx="941811" cy="793760"/>
          </a:xfrm>
        </p:grpSpPr>
        <p:sp>
          <p:nvSpPr>
            <p:cNvPr id="109" name="Rectangle 108">
              <a:extLst>
                <a:ext uri="{FF2B5EF4-FFF2-40B4-BE49-F238E27FC236}">
                  <a16:creationId xmlns:a16="http://schemas.microsoft.com/office/drawing/2014/main" id="{2C3044B9-321C-663A-DB6D-3D0215903C76}"/>
                </a:ext>
              </a:extLst>
            </p:cNvPr>
            <p:cNvSpPr/>
            <p:nvPr/>
          </p:nvSpPr>
          <p:spPr>
            <a:xfrm>
              <a:off x="2421424" y="5555401"/>
              <a:ext cx="455732" cy="79376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457200" fontAlgn="base">
                <a:spcBef>
                  <a:spcPct val="0"/>
                </a:spcBef>
                <a:spcAft>
                  <a:spcPct val="0"/>
                </a:spcAft>
                <a:defRPr/>
              </a:pPr>
              <a:r>
                <a:rPr lang="en-US" sz="800">
                  <a:solidFill>
                    <a:schemeClr val="tx1">
                      <a:lumMod val="65000"/>
                      <a:lumOff val="35000"/>
                    </a:schemeClr>
                  </a:solidFill>
                </a:rPr>
                <a:t>B2C</a:t>
              </a:r>
              <a:endParaRPr lang="en-US" sz="800" dirty="0">
                <a:solidFill>
                  <a:schemeClr val="tx1">
                    <a:lumMod val="65000"/>
                    <a:lumOff val="35000"/>
                  </a:schemeClr>
                </a:solidFill>
              </a:endParaRPr>
            </a:p>
          </p:txBody>
        </p:sp>
        <p:sp>
          <p:nvSpPr>
            <p:cNvPr id="111" name="Rectangle 110">
              <a:extLst>
                <a:ext uri="{FF2B5EF4-FFF2-40B4-BE49-F238E27FC236}">
                  <a16:creationId xmlns:a16="http://schemas.microsoft.com/office/drawing/2014/main" id="{A42B8DAA-E0F5-188A-A3C9-B019D9F060D2}"/>
                </a:ext>
              </a:extLst>
            </p:cNvPr>
            <p:cNvSpPr/>
            <p:nvPr/>
          </p:nvSpPr>
          <p:spPr>
            <a:xfrm>
              <a:off x="2907503" y="5555401"/>
              <a:ext cx="455732" cy="79376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457200" fontAlgn="base">
                <a:spcBef>
                  <a:spcPct val="0"/>
                </a:spcBef>
                <a:spcAft>
                  <a:spcPct val="0"/>
                </a:spcAft>
                <a:defRPr/>
              </a:pPr>
              <a:r>
                <a:rPr lang="en-US" sz="800">
                  <a:solidFill>
                    <a:schemeClr val="tx1">
                      <a:lumMod val="65000"/>
                      <a:lumOff val="35000"/>
                    </a:schemeClr>
                  </a:solidFill>
                </a:rPr>
                <a:t>B2B &amp; </a:t>
              </a:r>
            </a:p>
            <a:p>
              <a:pPr algn="ctr" defTabSz="457200" fontAlgn="base">
                <a:spcBef>
                  <a:spcPct val="0"/>
                </a:spcBef>
                <a:spcAft>
                  <a:spcPct val="0"/>
                </a:spcAft>
                <a:defRPr/>
              </a:pPr>
              <a:r>
                <a:rPr lang="en-US" sz="800">
                  <a:solidFill>
                    <a:schemeClr val="tx1">
                      <a:lumMod val="65000"/>
                      <a:lumOff val="35000"/>
                    </a:schemeClr>
                  </a:solidFill>
                </a:rPr>
                <a:t>B2B2C</a:t>
              </a:r>
              <a:endParaRPr lang="en-US" sz="800" dirty="0">
                <a:solidFill>
                  <a:schemeClr val="tx1">
                    <a:lumMod val="65000"/>
                    <a:lumOff val="35000"/>
                  </a:schemeClr>
                </a:solidFill>
              </a:endParaRPr>
            </a:p>
          </p:txBody>
        </p:sp>
      </p:grpSp>
      <p:sp>
        <p:nvSpPr>
          <p:cNvPr id="114" name="Rectangle 113">
            <a:extLst>
              <a:ext uri="{FF2B5EF4-FFF2-40B4-BE49-F238E27FC236}">
                <a16:creationId xmlns:a16="http://schemas.microsoft.com/office/drawing/2014/main" id="{DE540E7E-4912-7EAC-2DA7-86E015823F9A}"/>
              </a:ext>
            </a:extLst>
          </p:cNvPr>
          <p:cNvSpPr/>
          <p:nvPr/>
        </p:nvSpPr>
        <p:spPr>
          <a:xfrm>
            <a:off x="5324194" y="5555401"/>
            <a:ext cx="941811" cy="79376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Autofit/>
          </a:bodyPr>
          <a:lstStyle/>
          <a:p>
            <a:pPr algn="ctr" defTabSz="457200" fontAlgn="base">
              <a:spcBef>
                <a:spcPct val="0"/>
              </a:spcBef>
              <a:spcAft>
                <a:spcPct val="0"/>
              </a:spcAft>
              <a:defRPr/>
            </a:pPr>
            <a:r>
              <a:rPr lang="en-US" sz="800">
                <a:solidFill>
                  <a:schemeClr val="tx1">
                    <a:lumMod val="65000"/>
                    <a:lumOff val="35000"/>
                  </a:schemeClr>
                </a:solidFill>
              </a:rPr>
              <a:t>B2C</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76444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82FF-587B-80F8-44B7-1464C5EFCE41}"/>
              </a:ext>
            </a:extLst>
          </p:cNvPr>
          <p:cNvSpPr>
            <a:spLocks noGrp="1"/>
          </p:cNvSpPr>
          <p:nvPr>
            <p:ph type="title"/>
          </p:nvPr>
        </p:nvSpPr>
        <p:spPr>
          <a:xfrm>
            <a:off x="606424" y="412751"/>
            <a:ext cx="5292352" cy="692149"/>
          </a:xfrm>
        </p:spPr>
        <p:txBody>
          <a:bodyPr/>
          <a:lstStyle/>
          <a:p>
            <a:r>
              <a:rPr lang="en-US"/>
              <a:t>An Exciting Network of Associate Companies</a:t>
            </a:r>
            <a:endParaRPr lang="en-US" dirty="0"/>
          </a:p>
        </p:txBody>
      </p:sp>
      <p:sp>
        <p:nvSpPr>
          <p:cNvPr id="4" name="Rectangle 3">
            <a:extLst>
              <a:ext uri="{FF2B5EF4-FFF2-40B4-BE49-F238E27FC236}">
                <a16:creationId xmlns:a16="http://schemas.microsoft.com/office/drawing/2014/main" id="{A1878F19-3E1F-595B-CD13-90C76B62D0EF}"/>
              </a:ext>
            </a:extLst>
          </p:cNvPr>
          <p:cNvSpPr/>
          <p:nvPr/>
        </p:nvSpPr>
        <p:spPr>
          <a:xfrm>
            <a:off x="606424" y="1259324"/>
            <a:ext cx="8689976" cy="45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r>
              <a:rPr lang="en-US" sz="1200">
                <a:solidFill>
                  <a:schemeClr val="tx1">
                    <a:lumMod val="50000"/>
                    <a:lumOff val="50000"/>
                  </a:schemeClr>
                </a:solidFill>
              </a:rPr>
              <a:t>efinance deploys a network of six associate companies active in sectors across the Egyptian economy, including in revolutionizing the country’s tax system and digitizing national health insurance infrastructures in line with efforts to achieve universal coverage</a:t>
            </a:r>
            <a:endParaRPr lang="en-US" sz="1200" dirty="0">
              <a:solidFill>
                <a:schemeClr val="tx1">
                  <a:lumMod val="50000"/>
                  <a:lumOff val="50000"/>
                </a:schemeClr>
              </a:solidFill>
            </a:endParaRPr>
          </a:p>
        </p:txBody>
      </p:sp>
      <p:sp>
        <p:nvSpPr>
          <p:cNvPr id="6" name="Rectangle 5">
            <a:extLst>
              <a:ext uri="{FF2B5EF4-FFF2-40B4-BE49-F238E27FC236}">
                <a16:creationId xmlns:a16="http://schemas.microsoft.com/office/drawing/2014/main" id="{6B6EBDB0-5EF4-DE11-D09E-ACAA337410EA}"/>
              </a:ext>
            </a:extLst>
          </p:cNvPr>
          <p:cNvSpPr/>
          <p:nvPr/>
        </p:nvSpPr>
        <p:spPr>
          <a:xfrm>
            <a:off x="606424" y="2153504"/>
            <a:ext cx="2827305" cy="457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a:solidFill>
                  <a:schemeClr val="bg1"/>
                </a:solidFill>
              </a:rPr>
              <a:t>eTax</a:t>
            </a:r>
          </a:p>
        </p:txBody>
      </p:sp>
      <p:sp>
        <p:nvSpPr>
          <p:cNvPr id="7" name="Rectangle: Top Corners Rounded 6">
            <a:extLst>
              <a:ext uri="{FF2B5EF4-FFF2-40B4-BE49-F238E27FC236}">
                <a16:creationId xmlns:a16="http://schemas.microsoft.com/office/drawing/2014/main" id="{C319BB33-0C19-9159-8269-600F2F6C8585}"/>
              </a:ext>
            </a:extLst>
          </p:cNvPr>
          <p:cNvSpPr/>
          <p:nvPr/>
        </p:nvSpPr>
        <p:spPr>
          <a:xfrm flipV="1">
            <a:off x="606424" y="3164144"/>
            <a:ext cx="2827306" cy="98911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sp>
        <p:nvSpPr>
          <p:cNvPr id="25" name="Rectangle 24">
            <a:extLst>
              <a:ext uri="{FF2B5EF4-FFF2-40B4-BE49-F238E27FC236}">
                <a16:creationId xmlns:a16="http://schemas.microsoft.com/office/drawing/2014/main" id="{8C727E37-64D4-7753-4CA8-B4C3DD776137}"/>
              </a:ext>
            </a:extLst>
          </p:cNvPr>
          <p:cNvSpPr/>
          <p:nvPr/>
        </p:nvSpPr>
        <p:spPr>
          <a:xfrm>
            <a:off x="831357" y="3226902"/>
            <a:ext cx="2377440" cy="829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1000" dirty="0">
                <a:solidFill>
                  <a:schemeClr val="tx1">
                    <a:lumMod val="75000"/>
                    <a:lumOff val="25000"/>
                  </a:schemeClr>
                </a:solidFill>
              </a:rPr>
              <a:t>Developing and operating electronic tax systems for Egypt's General and Real Estate Tax Authorities.</a:t>
            </a:r>
          </a:p>
        </p:txBody>
      </p:sp>
      <p:sp>
        <p:nvSpPr>
          <p:cNvPr id="51" name="Rectangle 50">
            <a:extLst>
              <a:ext uri="{FF2B5EF4-FFF2-40B4-BE49-F238E27FC236}">
                <a16:creationId xmlns:a16="http://schemas.microsoft.com/office/drawing/2014/main" id="{49B5317E-FC50-9F10-FD51-8469A2C8FB82}"/>
              </a:ext>
            </a:extLst>
          </p:cNvPr>
          <p:cNvSpPr/>
          <p:nvPr/>
        </p:nvSpPr>
        <p:spPr>
          <a:xfrm>
            <a:off x="3537759" y="2153504"/>
            <a:ext cx="2827305" cy="457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a:solidFill>
                  <a:schemeClr val="bg1"/>
                </a:solidFill>
              </a:rPr>
              <a:t>eHealth</a:t>
            </a:r>
          </a:p>
        </p:txBody>
      </p:sp>
      <p:sp>
        <p:nvSpPr>
          <p:cNvPr id="52" name="Rectangle: Top Corners Rounded 51">
            <a:extLst>
              <a:ext uri="{FF2B5EF4-FFF2-40B4-BE49-F238E27FC236}">
                <a16:creationId xmlns:a16="http://schemas.microsoft.com/office/drawing/2014/main" id="{6E092BA7-7E0F-5044-E33D-A3DF443FA900}"/>
              </a:ext>
            </a:extLst>
          </p:cNvPr>
          <p:cNvSpPr/>
          <p:nvPr/>
        </p:nvSpPr>
        <p:spPr>
          <a:xfrm flipV="1">
            <a:off x="3537759" y="3164143"/>
            <a:ext cx="2827305" cy="98911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sp>
        <p:nvSpPr>
          <p:cNvPr id="53" name="Rectangle 52">
            <a:extLst>
              <a:ext uri="{FF2B5EF4-FFF2-40B4-BE49-F238E27FC236}">
                <a16:creationId xmlns:a16="http://schemas.microsoft.com/office/drawing/2014/main" id="{7674CAF4-1637-2B04-C623-6F226191AA46}"/>
              </a:ext>
            </a:extLst>
          </p:cNvPr>
          <p:cNvSpPr/>
          <p:nvPr/>
        </p:nvSpPr>
        <p:spPr>
          <a:xfrm>
            <a:off x="3762692" y="3226900"/>
            <a:ext cx="2377440" cy="829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1000">
                <a:solidFill>
                  <a:schemeClr val="tx1">
                    <a:lumMod val="75000"/>
                    <a:lumOff val="25000"/>
                  </a:schemeClr>
                </a:solidFill>
              </a:rPr>
              <a:t>Developing and operating a nationwide integrated health insurance platform covering the entire population.</a:t>
            </a:r>
            <a:endParaRPr lang="en-US" sz="1000" dirty="0">
              <a:solidFill>
                <a:schemeClr val="tx1">
                  <a:lumMod val="75000"/>
                  <a:lumOff val="25000"/>
                </a:schemeClr>
              </a:solidFill>
            </a:endParaRPr>
          </a:p>
        </p:txBody>
      </p:sp>
      <p:sp>
        <p:nvSpPr>
          <p:cNvPr id="69" name="Rectangle 68">
            <a:extLst>
              <a:ext uri="{FF2B5EF4-FFF2-40B4-BE49-F238E27FC236}">
                <a16:creationId xmlns:a16="http://schemas.microsoft.com/office/drawing/2014/main" id="{7912F352-6827-168B-E85B-D413286B301E}"/>
              </a:ext>
            </a:extLst>
          </p:cNvPr>
          <p:cNvSpPr/>
          <p:nvPr/>
        </p:nvSpPr>
        <p:spPr>
          <a:xfrm>
            <a:off x="606424" y="4447084"/>
            <a:ext cx="2827305" cy="457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a:solidFill>
                  <a:schemeClr val="bg1"/>
                </a:solidFill>
              </a:rPr>
              <a:t>Delta Misr Payments</a:t>
            </a:r>
          </a:p>
        </p:txBody>
      </p:sp>
      <p:sp>
        <p:nvSpPr>
          <p:cNvPr id="70" name="Rectangle: Top Corners Rounded 69">
            <a:extLst>
              <a:ext uri="{FF2B5EF4-FFF2-40B4-BE49-F238E27FC236}">
                <a16:creationId xmlns:a16="http://schemas.microsoft.com/office/drawing/2014/main" id="{E8A54702-FB7C-D0B1-41C0-CED6D91AF9E4}"/>
              </a:ext>
            </a:extLst>
          </p:cNvPr>
          <p:cNvSpPr/>
          <p:nvPr/>
        </p:nvSpPr>
        <p:spPr>
          <a:xfrm flipV="1">
            <a:off x="606424" y="5457724"/>
            <a:ext cx="2827306" cy="98911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sp>
        <p:nvSpPr>
          <p:cNvPr id="71" name="Rectangle 70">
            <a:extLst>
              <a:ext uri="{FF2B5EF4-FFF2-40B4-BE49-F238E27FC236}">
                <a16:creationId xmlns:a16="http://schemas.microsoft.com/office/drawing/2014/main" id="{B12930C9-815B-1389-1CFE-F8601442494E}"/>
              </a:ext>
            </a:extLst>
          </p:cNvPr>
          <p:cNvSpPr/>
          <p:nvPr/>
        </p:nvSpPr>
        <p:spPr>
          <a:xfrm>
            <a:off x="831357" y="5520482"/>
            <a:ext cx="2377440" cy="829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1000">
                <a:solidFill>
                  <a:schemeClr val="tx1">
                    <a:lumMod val="75000"/>
                    <a:lumOff val="25000"/>
                  </a:schemeClr>
                </a:solidFill>
              </a:rPr>
              <a:t>Providing electronic payment services for utilities through mobile applications and other channels.</a:t>
            </a:r>
            <a:endParaRPr lang="en-US" sz="1000" dirty="0">
              <a:solidFill>
                <a:schemeClr val="tx1">
                  <a:lumMod val="75000"/>
                  <a:lumOff val="25000"/>
                </a:schemeClr>
              </a:solidFill>
            </a:endParaRPr>
          </a:p>
        </p:txBody>
      </p:sp>
      <p:sp>
        <p:nvSpPr>
          <p:cNvPr id="66" name="Rectangle 65">
            <a:extLst>
              <a:ext uri="{FF2B5EF4-FFF2-40B4-BE49-F238E27FC236}">
                <a16:creationId xmlns:a16="http://schemas.microsoft.com/office/drawing/2014/main" id="{08AD649B-88CD-CDEB-1836-AA70321CF5BA}"/>
              </a:ext>
            </a:extLst>
          </p:cNvPr>
          <p:cNvSpPr/>
          <p:nvPr/>
        </p:nvSpPr>
        <p:spPr>
          <a:xfrm>
            <a:off x="3537759" y="4447084"/>
            <a:ext cx="2827305" cy="457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a:solidFill>
                  <a:schemeClr val="bg1"/>
                </a:solidFill>
              </a:rPr>
              <a:t>Alameia for Consulting &amp; Info Sys</a:t>
            </a:r>
          </a:p>
        </p:txBody>
      </p:sp>
      <p:sp>
        <p:nvSpPr>
          <p:cNvPr id="67" name="Rectangle: Top Corners Rounded 66">
            <a:extLst>
              <a:ext uri="{FF2B5EF4-FFF2-40B4-BE49-F238E27FC236}">
                <a16:creationId xmlns:a16="http://schemas.microsoft.com/office/drawing/2014/main" id="{309B1B33-8FD8-A8C5-A7C6-A224CEB8CFFE}"/>
              </a:ext>
            </a:extLst>
          </p:cNvPr>
          <p:cNvSpPr/>
          <p:nvPr/>
        </p:nvSpPr>
        <p:spPr>
          <a:xfrm flipV="1">
            <a:off x="3537759" y="5457724"/>
            <a:ext cx="2827306" cy="98911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sp>
        <p:nvSpPr>
          <p:cNvPr id="68" name="Rectangle 67">
            <a:extLst>
              <a:ext uri="{FF2B5EF4-FFF2-40B4-BE49-F238E27FC236}">
                <a16:creationId xmlns:a16="http://schemas.microsoft.com/office/drawing/2014/main" id="{C2B738AD-001D-79F8-3551-D606DD44A241}"/>
              </a:ext>
            </a:extLst>
          </p:cNvPr>
          <p:cNvSpPr/>
          <p:nvPr/>
        </p:nvSpPr>
        <p:spPr>
          <a:xfrm>
            <a:off x="3762692" y="5520482"/>
            <a:ext cx="2377440" cy="829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1000" dirty="0">
                <a:solidFill>
                  <a:schemeClr val="tx1">
                    <a:lumMod val="75000"/>
                    <a:lumOff val="25000"/>
                  </a:schemeClr>
                </a:solidFill>
              </a:rPr>
              <a:t>Government’s main system integrator including technology consulting and solutions delivery.</a:t>
            </a:r>
          </a:p>
        </p:txBody>
      </p:sp>
      <p:grpSp>
        <p:nvGrpSpPr>
          <p:cNvPr id="72" name="Group 71">
            <a:extLst>
              <a:ext uri="{FF2B5EF4-FFF2-40B4-BE49-F238E27FC236}">
                <a16:creationId xmlns:a16="http://schemas.microsoft.com/office/drawing/2014/main" id="{B1CF879E-B9C8-52F1-C156-E479A2D75333}"/>
              </a:ext>
            </a:extLst>
          </p:cNvPr>
          <p:cNvGrpSpPr/>
          <p:nvPr/>
        </p:nvGrpSpPr>
        <p:grpSpPr>
          <a:xfrm>
            <a:off x="2589591" y="1910494"/>
            <a:ext cx="943198" cy="943202"/>
            <a:chOff x="4616979" y="1919001"/>
            <a:chExt cx="906991" cy="906991"/>
          </a:xfrm>
        </p:grpSpPr>
        <p:graphicFrame>
          <p:nvGraphicFramePr>
            <p:cNvPr id="73" name="Chart 72">
              <a:extLst>
                <a:ext uri="{FF2B5EF4-FFF2-40B4-BE49-F238E27FC236}">
                  <a16:creationId xmlns:a16="http://schemas.microsoft.com/office/drawing/2014/main" id="{54676548-029A-8D75-E332-9924E37F391D}"/>
                </a:ext>
              </a:extLst>
            </p:cNvPr>
            <p:cNvGraphicFramePr/>
            <p:nvPr/>
          </p:nvGraphicFramePr>
          <p:xfrm>
            <a:off x="4616979" y="1919001"/>
            <a:ext cx="906991" cy="906991"/>
          </p:xfrm>
          <a:graphic>
            <a:graphicData uri="http://schemas.openxmlformats.org/drawingml/2006/chart">
              <c:chart xmlns:c="http://schemas.openxmlformats.org/drawingml/2006/chart" xmlns:r="http://schemas.openxmlformats.org/officeDocument/2006/relationships" r:id="rId2"/>
            </a:graphicData>
          </a:graphic>
        </p:graphicFrame>
        <p:sp>
          <p:nvSpPr>
            <p:cNvPr id="74" name="Oval 73">
              <a:extLst>
                <a:ext uri="{FF2B5EF4-FFF2-40B4-BE49-F238E27FC236}">
                  <a16:creationId xmlns:a16="http://schemas.microsoft.com/office/drawing/2014/main" id="{976005D0-0DCF-3D70-2B5D-F590ACB71D8E}"/>
                </a:ext>
              </a:extLst>
            </p:cNvPr>
            <p:cNvSpPr/>
            <p:nvPr/>
          </p:nvSpPr>
          <p:spPr>
            <a:xfrm>
              <a:off x="4749943" y="2045569"/>
              <a:ext cx="641062" cy="64106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35%</a:t>
              </a:r>
            </a:p>
            <a:p>
              <a:pPr algn="ctr"/>
              <a:r>
                <a:rPr lang="en-US" sz="800" dirty="0">
                  <a:solidFill>
                    <a:schemeClr val="tx1">
                      <a:lumMod val="65000"/>
                      <a:lumOff val="35000"/>
                    </a:schemeClr>
                  </a:solidFill>
                </a:rPr>
                <a:t>Ownership</a:t>
              </a:r>
            </a:p>
          </p:txBody>
        </p:sp>
      </p:grpSp>
      <p:grpSp>
        <p:nvGrpSpPr>
          <p:cNvPr id="75" name="Group 74">
            <a:extLst>
              <a:ext uri="{FF2B5EF4-FFF2-40B4-BE49-F238E27FC236}">
                <a16:creationId xmlns:a16="http://schemas.microsoft.com/office/drawing/2014/main" id="{10A62FEE-003C-DF13-7F18-4EA3F2319F14}"/>
              </a:ext>
            </a:extLst>
          </p:cNvPr>
          <p:cNvGrpSpPr/>
          <p:nvPr/>
        </p:nvGrpSpPr>
        <p:grpSpPr>
          <a:xfrm>
            <a:off x="5510656" y="1910494"/>
            <a:ext cx="943198" cy="943202"/>
            <a:chOff x="4616979" y="1919001"/>
            <a:chExt cx="906991" cy="906991"/>
          </a:xfrm>
        </p:grpSpPr>
        <p:graphicFrame>
          <p:nvGraphicFramePr>
            <p:cNvPr id="76" name="Chart 75">
              <a:extLst>
                <a:ext uri="{FF2B5EF4-FFF2-40B4-BE49-F238E27FC236}">
                  <a16:creationId xmlns:a16="http://schemas.microsoft.com/office/drawing/2014/main" id="{1B702556-AEEC-2B6A-DAE5-B2AFB1152699}"/>
                </a:ext>
              </a:extLst>
            </p:cNvPr>
            <p:cNvGraphicFramePr/>
            <p:nvPr/>
          </p:nvGraphicFramePr>
          <p:xfrm>
            <a:off x="4616979" y="1919001"/>
            <a:ext cx="906991" cy="906991"/>
          </p:xfrm>
          <a:graphic>
            <a:graphicData uri="http://schemas.openxmlformats.org/drawingml/2006/chart">
              <c:chart xmlns:c="http://schemas.openxmlformats.org/drawingml/2006/chart" xmlns:r="http://schemas.openxmlformats.org/officeDocument/2006/relationships" r:id="rId3"/>
            </a:graphicData>
          </a:graphic>
        </p:graphicFrame>
        <p:sp>
          <p:nvSpPr>
            <p:cNvPr id="77" name="Oval 76">
              <a:extLst>
                <a:ext uri="{FF2B5EF4-FFF2-40B4-BE49-F238E27FC236}">
                  <a16:creationId xmlns:a16="http://schemas.microsoft.com/office/drawing/2014/main" id="{AE3B0D84-E8DF-8C86-F380-9EA9D5383048}"/>
                </a:ext>
              </a:extLst>
            </p:cNvPr>
            <p:cNvSpPr/>
            <p:nvPr/>
          </p:nvSpPr>
          <p:spPr>
            <a:xfrm>
              <a:off x="4749943" y="2045569"/>
              <a:ext cx="641062" cy="64106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35%</a:t>
              </a:r>
            </a:p>
            <a:p>
              <a:pPr algn="ctr"/>
              <a:r>
                <a:rPr lang="en-US" sz="800" dirty="0">
                  <a:solidFill>
                    <a:schemeClr val="tx1">
                      <a:lumMod val="65000"/>
                      <a:lumOff val="35000"/>
                    </a:schemeClr>
                  </a:solidFill>
                </a:rPr>
                <a:t>Ownership</a:t>
              </a:r>
            </a:p>
          </p:txBody>
        </p:sp>
      </p:grpSp>
      <p:grpSp>
        <p:nvGrpSpPr>
          <p:cNvPr id="81" name="Group 80">
            <a:extLst>
              <a:ext uri="{FF2B5EF4-FFF2-40B4-BE49-F238E27FC236}">
                <a16:creationId xmlns:a16="http://schemas.microsoft.com/office/drawing/2014/main" id="{5F9F88F6-1159-46FE-C2A9-850DBC1DA65F}"/>
              </a:ext>
            </a:extLst>
          </p:cNvPr>
          <p:cNvGrpSpPr/>
          <p:nvPr/>
        </p:nvGrpSpPr>
        <p:grpSpPr>
          <a:xfrm>
            <a:off x="2589592" y="4201613"/>
            <a:ext cx="943198" cy="943202"/>
            <a:chOff x="4616980" y="1919001"/>
            <a:chExt cx="906991" cy="906991"/>
          </a:xfrm>
        </p:grpSpPr>
        <p:graphicFrame>
          <p:nvGraphicFramePr>
            <p:cNvPr id="82" name="Chart 81">
              <a:extLst>
                <a:ext uri="{FF2B5EF4-FFF2-40B4-BE49-F238E27FC236}">
                  <a16:creationId xmlns:a16="http://schemas.microsoft.com/office/drawing/2014/main" id="{F34DB9F1-FB5D-29CC-E019-FE0911E55F05}"/>
                </a:ext>
              </a:extLst>
            </p:cNvPr>
            <p:cNvGraphicFramePr/>
            <p:nvPr/>
          </p:nvGraphicFramePr>
          <p:xfrm>
            <a:off x="4616980" y="1919001"/>
            <a:ext cx="906991" cy="906991"/>
          </p:xfrm>
          <a:graphic>
            <a:graphicData uri="http://schemas.openxmlformats.org/drawingml/2006/chart">
              <c:chart xmlns:c="http://schemas.openxmlformats.org/drawingml/2006/chart" xmlns:r="http://schemas.openxmlformats.org/officeDocument/2006/relationships" r:id="rId4"/>
            </a:graphicData>
          </a:graphic>
        </p:graphicFrame>
        <p:sp>
          <p:nvSpPr>
            <p:cNvPr id="83" name="Oval 82">
              <a:extLst>
                <a:ext uri="{FF2B5EF4-FFF2-40B4-BE49-F238E27FC236}">
                  <a16:creationId xmlns:a16="http://schemas.microsoft.com/office/drawing/2014/main" id="{C8051C20-FBEC-B20D-03A5-B7E57A58E473}"/>
                </a:ext>
              </a:extLst>
            </p:cNvPr>
            <p:cNvSpPr/>
            <p:nvPr/>
          </p:nvSpPr>
          <p:spPr>
            <a:xfrm>
              <a:off x="4749943" y="2045569"/>
              <a:ext cx="641062" cy="64106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10%</a:t>
              </a:r>
            </a:p>
            <a:p>
              <a:pPr algn="ctr"/>
              <a:r>
                <a:rPr lang="en-US" sz="800" dirty="0">
                  <a:solidFill>
                    <a:schemeClr val="tx1">
                      <a:lumMod val="65000"/>
                      <a:lumOff val="35000"/>
                    </a:schemeClr>
                  </a:solidFill>
                </a:rPr>
                <a:t>Ownership</a:t>
              </a:r>
            </a:p>
          </p:txBody>
        </p:sp>
      </p:grpSp>
      <p:grpSp>
        <p:nvGrpSpPr>
          <p:cNvPr id="84" name="Group 83">
            <a:extLst>
              <a:ext uri="{FF2B5EF4-FFF2-40B4-BE49-F238E27FC236}">
                <a16:creationId xmlns:a16="http://schemas.microsoft.com/office/drawing/2014/main" id="{968E366B-26C6-6851-D1FA-AE87B8CDF370}"/>
              </a:ext>
            </a:extLst>
          </p:cNvPr>
          <p:cNvGrpSpPr/>
          <p:nvPr/>
        </p:nvGrpSpPr>
        <p:grpSpPr>
          <a:xfrm>
            <a:off x="5510657" y="4201613"/>
            <a:ext cx="943198" cy="943202"/>
            <a:chOff x="4616980" y="1919001"/>
            <a:chExt cx="906991" cy="906991"/>
          </a:xfrm>
        </p:grpSpPr>
        <p:graphicFrame>
          <p:nvGraphicFramePr>
            <p:cNvPr id="85" name="Chart 84">
              <a:extLst>
                <a:ext uri="{FF2B5EF4-FFF2-40B4-BE49-F238E27FC236}">
                  <a16:creationId xmlns:a16="http://schemas.microsoft.com/office/drawing/2014/main" id="{18EB1852-B578-BED0-5D45-7F3D7DC07C75}"/>
                </a:ext>
              </a:extLst>
            </p:cNvPr>
            <p:cNvGraphicFramePr/>
            <p:nvPr/>
          </p:nvGraphicFramePr>
          <p:xfrm>
            <a:off x="4616980" y="1919001"/>
            <a:ext cx="906991" cy="906991"/>
          </p:xfrm>
          <a:graphic>
            <a:graphicData uri="http://schemas.openxmlformats.org/drawingml/2006/chart">
              <c:chart xmlns:c="http://schemas.openxmlformats.org/drawingml/2006/chart" xmlns:r="http://schemas.openxmlformats.org/officeDocument/2006/relationships" r:id="rId5"/>
            </a:graphicData>
          </a:graphic>
        </p:graphicFrame>
        <p:sp>
          <p:nvSpPr>
            <p:cNvPr id="86" name="Oval 85">
              <a:extLst>
                <a:ext uri="{FF2B5EF4-FFF2-40B4-BE49-F238E27FC236}">
                  <a16:creationId xmlns:a16="http://schemas.microsoft.com/office/drawing/2014/main" id="{139AC5FF-B32A-4703-008C-242D6004909F}"/>
                </a:ext>
              </a:extLst>
            </p:cNvPr>
            <p:cNvSpPr/>
            <p:nvPr/>
          </p:nvSpPr>
          <p:spPr>
            <a:xfrm>
              <a:off x="4749943" y="2045569"/>
              <a:ext cx="641062" cy="64106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10%</a:t>
              </a:r>
            </a:p>
            <a:p>
              <a:pPr algn="ctr"/>
              <a:r>
                <a:rPr lang="en-US" sz="800" dirty="0">
                  <a:solidFill>
                    <a:schemeClr val="tx1">
                      <a:lumMod val="65000"/>
                      <a:lumOff val="35000"/>
                    </a:schemeClr>
                  </a:solidFill>
                </a:rPr>
                <a:t>Ownership</a:t>
              </a:r>
            </a:p>
          </p:txBody>
        </p:sp>
      </p:grpSp>
      <p:sp>
        <p:nvSpPr>
          <p:cNvPr id="55" name="Rectangle 54">
            <a:extLst>
              <a:ext uri="{FF2B5EF4-FFF2-40B4-BE49-F238E27FC236}">
                <a16:creationId xmlns:a16="http://schemas.microsoft.com/office/drawing/2014/main" id="{EF27D166-C605-8519-FC5F-E956AFCE4083}"/>
              </a:ext>
            </a:extLst>
          </p:cNvPr>
          <p:cNvSpPr/>
          <p:nvPr/>
        </p:nvSpPr>
        <p:spPr>
          <a:xfrm>
            <a:off x="6469095" y="2153504"/>
            <a:ext cx="2827305" cy="457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a:solidFill>
                  <a:schemeClr val="bg1"/>
                </a:solidFill>
              </a:rPr>
              <a:t>e-Serve</a:t>
            </a:r>
          </a:p>
        </p:txBody>
      </p:sp>
      <p:sp>
        <p:nvSpPr>
          <p:cNvPr id="56" name="Rectangle: Top Corners Rounded 55">
            <a:extLst>
              <a:ext uri="{FF2B5EF4-FFF2-40B4-BE49-F238E27FC236}">
                <a16:creationId xmlns:a16="http://schemas.microsoft.com/office/drawing/2014/main" id="{7536553E-E5D0-A9BC-0545-6E14E0C7C98A}"/>
              </a:ext>
            </a:extLst>
          </p:cNvPr>
          <p:cNvSpPr/>
          <p:nvPr/>
        </p:nvSpPr>
        <p:spPr>
          <a:xfrm flipV="1">
            <a:off x="6469095" y="3164143"/>
            <a:ext cx="2827305" cy="98911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sp>
        <p:nvSpPr>
          <p:cNvPr id="57" name="Rectangle 56">
            <a:extLst>
              <a:ext uri="{FF2B5EF4-FFF2-40B4-BE49-F238E27FC236}">
                <a16:creationId xmlns:a16="http://schemas.microsoft.com/office/drawing/2014/main" id="{EAF4EE2D-06C9-495C-7CC9-3A7072D0E1C9}"/>
              </a:ext>
            </a:extLst>
          </p:cNvPr>
          <p:cNvSpPr/>
          <p:nvPr/>
        </p:nvSpPr>
        <p:spPr>
          <a:xfrm>
            <a:off x="6694027" y="3226900"/>
            <a:ext cx="2377440" cy="829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1000">
                <a:solidFill>
                  <a:schemeClr val="tx1">
                    <a:lumMod val="75000"/>
                    <a:lumOff val="25000"/>
                  </a:schemeClr>
                </a:solidFill>
              </a:rPr>
              <a:t>Mandated to execute delivery of G2G services, including for the Digital Egypt platform. </a:t>
            </a:r>
            <a:endParaRPr lang="en-US" sz="1000" dirty="0">
              <a:solidFill>
                <a:schemeClr val="tx1">
                  <a:lumMod val="75000"/>
                  <a:lumOff val="25000"/>
                </a:schemeClr>
              </a:solidFill>
            </a:endParaRPr>
          </a:p>
        </p:txBody>
      </p:sp>
      <p:grpSp>
        <p:nvGrpSpPr>
          <p:cNvPr id="78" name="Group 77">
            <a:extLst>
              <a:ext uri="{FF2B5EF4-FFF2-40B4-BE49-F238E27FC236}">
                <a16:creationId xmlns:a16="http://schemas.microsoft.com/office/drawing/2014/main" id="{D0B1744F-54B5-A7E8-BA71-361B69B8400B}"/>
              </a:ext>
            </a:extLst>
          </p:cNvPr>
          <p:cNvGrpSpPr/>
          <p:nvPr/>
        </p:nvGrpSpPr>
        <p:grpSpPr>
          <a:xfrm>
            <a:off x="8441991" y="1910494"/>
            <a:ext cx="943198" cy="943202"/>
            <a:chOff x="4616979" y="1919001"/>
            <a:chExt cx="906991" cy="906991"/>
          </a:xfrm>
        </p:grpSpPr>
        <p:graphicFrame>
          <p:nvGraphicFramePr>
            <p:cNvPr id="79" name="Chart 78">
              <a:extLst>
                <a:ext uri="{FF2B5EF4-FFF2-40B4-BE49-F238E27FC236}">
                  <a16:creationId xmlns:a16="http://schemas.microsoft.com/office/drawing/2014/main" id="{8D6265AC-E1DA-EA38-B8CA-9E1430A10497}"/>
                </a:ext>
              </a:extLst>
            </p:cNvPr>
            <p:cNvGraphicFramePr/>
            <p:nvPr/>
          </p:nvGraphicFramePr>
          <p:xfrm>
            <a:off x="4616979" y="1919001"/>
            <a:ext cx="906991" cy="906991"/>
          </p:xfrm>
          <a:graphic>
            <a:graphicData uri="http://schemas.openxmlformats.org/drawingml/2006/chart">
              <c:chart xmlns:c="http://schemas.openxmlformats.org/drawingml/2006/chart" xmlns:r="http://schemas.openxmlformats.org/officeDocument/2006/relationships" r:id="rId6"/>
            </a:graphicData>
          </a:graphic>
        </p:graphicFrame>
        <p:sp>
          <p:nvSpPr>
            <p:cNvPr id="80" name="Oval 79">
              <a:extLst>
                <a:ext uri="{FF2B5EF4-FFF2-40B4-BE49-F238E27FC236}">
                  <a16:creationId xmlns:a16="http://schemas.microsoft.com/office/drawing/2014/main" id="{30CF8348-7DDB-17E3-853C-936C3441002A}"/>
                </a:ext>
              </a:extLst>
            </p:cNvPr>
            <p:cNvSpPr/>
            <p:nvPr/>
          </p:nvSpPr>
          <p:spPr>
            <a:xfrm>
              <a:off x="4749943" y="2045569"/>
              <a:ext cx="641062" cy="64106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10%</a:t>
              </a:r>
            </a:p>
            <a:p>
              <a:pPr algn="ctr"/>
              <a:r>
                <a:rPr lang="en-US" sz="800" dirty="0">
                  <a:solidFill>
                    <a:schemeClr val="tx1">
                      <a:lumMod val="65000"/>
                      <a:lumOff val="35000"/>
                    </a:schemeClr>
                  </a:solidFill>
                </a:rPr>
                <a:t>Ownership</a:t>
              </a:r>
            </a:p>
          </p:txBody>
        </p:sp>
      </p:grpSp>
      <p:sp>
        <p:nvSpPr>
          <p:cNvPr id="8" name="Rectangle 7">
            <a:extLst>
              <a:ext uri="{FF2B5EF4-FFF2-40B4-BE49-F238E27FC236}">
                <a16:creationId xmlns:a16="http://schemas.microsoft.com/office/drawing/2014/main" id="{13E99DD5-0BE3-7CD3-00B5-E662639161BF}"/>
              </a:ext>
            </a:extLst>
          </p:cNvPr>
          <p:cNvSpPr/>
          <p:nvPr/>
        </p:nvSpPr>
        <p:spPr>
          <a:xfrm>
            <a:off x="6469095" y="4447085"/>
            <a:ext cx="2827305" cy="4571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a:solidFill>
                  <a:schemeClr val="bg1"/>
                </a:solidFill>
              </a:rPr>
              <a:t>Misr Technology Services</a:t>
            </a:r>
          </a:p>
        </p:txBody>
      </p:sp>
      <p:sp>
        <p:nvSpPr>
          <p:cNvPr id="9" name="Rectangle: Top Corners Rounded 8">
            <a:extLst>
              <a:ext uri="{FF2B5EF4-FFF2-40B4-BE49-F238E27FC236}">
                <a16:creationId xmlns:a16="http://schemas.microsoft.com/office/drawing/2014/main" id="{45CBD908-2140-C88E-5DCC-924D37E74577}"/>
              </a:ext>
            </a:extLst>
          </p:cNvPr>
          <p:cNvSpPr/>
          <p:nvPr/>
        </p:nvSpPr>
        <p:spPr>
          <a:xfrm flipV="1">
            <a:off x="6469095" y="5457724"/>
            <a:ext cx="2827305" cy="989115"/>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sp>
        <p:nvSpPr>
          <p:cNvPr id="10" name="Rectangle 9">
            <a:extLst>
              <a:ext uri="{FF2B5EF4-FFF2-40B4-BE49-F238E27FC236}">
                <a16:creationId xmlns:a16="http://schemas.microsoft.com/office/drawing/2014/main" id="{8AD6AB44-457F-6EE8-AE16-993C2D6DA5B3}"/>
              </a:ext>
            </a:extLst>
          </p:cNvPr>
          <p:cNvSpPr/>
          <p:nvPr/>
        </p:nvSpPr>
        <p:spPr>
          <a:xfrm>
            <a:off x="6694027" y="5520481"/>
            <a:ext cx="2377440" cy="8295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1000">
                <a:solidFill>
                  <a:schemeClr val="tx1">
                    <a:lumMod val="75000"/>
                    <a:lumOff val="25000"/>
                  </a:schemeClr>
                </a:solidFill>
              </a:rPr>
              <a:t>Offering a one stop shop for trade digitization (Single Window). MTS integrates and coordinates all information across all ports in Egypt. </a:t>
            </a:r>
            <a:endParaRPr lang="en-US" sz="1000" dirty="0">
              <a:solidFill>
                <a:schemeClr val="tx1">
                  <a:lumMod val="75000"/>
                  <a:lumOff val="25000"/>
                </a:schemeClr>
              </a:solidFill>
            </a:endParaRPr>
          </a:p>
        </p:txBody>
      </p:sp>
      <p:grpSp>
        <p:nvGrpSpPr>
          <p:cNvPr id="11" name="Group 10">
            <a:extLst>
              <a:ext uri="{FF2B5EF4-FFF2-40B4-BE49-F238E27FC236}">
                <a16:creationId xmlns:a16="http://schemas.microsoft.com/office/drawing/2014/main" id="{0DEF36B5-A898-0934-0CE5-F11AF7AFC246}"/>
              </a:ext>
            </a:extLst>
          </p:cNvPr>
          <p:cNvGrpSpPr/>
          <p:nvPr/>
        </p:nvGrpSpPr>
        <p:grpSpPr>
          <a:xfrm>
            <a:off x="8441991" y="4204075"/>
            <a:ext cx="943198" cy="943202"/>
            <a:chOff x="4616979" y="1919001"/>
            <a:chExt cx="906991" cy="906991"/>
          </a:xfrm>
        </p:grpSpPr>
        <p:graphicFrame>
          <p:nvGraphicFramePr>
            <p:cNvPr id="16" name="Chart 15">
              <a:extLst>
                <a:ext uri="{FF2B5EF4-FFF2-40B4-BE49-F238E27FC236}">
                  <a16:creationId xmlns:a16="http://schemas.microsoft.com/office/drawing/2014/main" id="{ECDEEF1C-6B87-55FB-295A-FA69A60552A5}"/>
                </a:ext>
              </a:extLst>
            </p:cNvPr>
            <p:cNvGraphicFramePr/>
            <p:nvPr/>
          </p:nvGraphicFramePr>
          <p:xfrm>
            <a:off x="4616979" y="1919001"/>
            <a:ext cx="906991" cy="906991"/>
          </p:xfrm>
          <a:graphic>
            <a:graphicData uri="http://schemas.openxmlformats.org/drawingml/2006/chart">
              <c:chart xmlns:c="http://schemas.openxmlformats.org/drawingml/2006/chart" xmlns:r="http://schemas.openxmlformats.org/officeDocument/2006/relationships" r:id="rId7"/>
            </a:graphicData>
          </a:graphic>
        </p:graphicFrame>
        <p:sp>
          <p:nvSpPr>
            <p:cNvPr id="17" name="Oval 16">
              <a:extLst>
                <a:ext uri="{FF2B5EF4-FFF2-40B4-BE49-F238E27FC236}">
                  <a16:creationId xmlns:a16="http://schemas.microsoft.com/office/drawing/2014/main" id="{6EFF5F90-97B0-F1C0-299D-93ADCAF99DBC}"/>
                </a:ext>
              </a:extLst>
            </p:cNvPr>
            <p:cNvSpPr/>
            <p:nvPr/>
          </p:nvSpPr>
          <p:spPr>
            <a:xfrm>
              <a:off x="4749943" y="2045569"/>
              <a:ext cx="641062" cy="64106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10%</a:t>
              </a:r>
            </a:p>
            <a:p>
              <a:pPr algn="ctr"/>
              <a:r>
                <a:rPr lang="en-US" sz="800" dirty="0">
                  <a:solidFill>
                    <a:schemeClr val="tx1">
                      <a:lumMod val="65000"/>
                      <a:lumOff val="35000"/>
                    </a:schemeClr>
                  </a:solidFill>
                </a:rPr>
                <a:t>Ownership</a:t>
              </a:r>
            </a:p>
          </p:txBody>
        </p:sp>
      </p:grpSp>
      <p:pic>
        <p:nvPicPr>
          <p:cNvPr id="18" name="Picture 2" descr="Home - E-Tax">
            <a:extLst>
              <a:ext uri="{FF2B5EF4-FFF2-40B4-BE49-F238E27FC236}">
                <a16:creationId xmlns:a16="http://schemas.microsoft.com/office/drawing/2014/main" id="{94B42FD8-CB4F-17EA-B35C-7EF76FD64CA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8468" y="2693489"/>
            <a:ext cx="1063216" cy="45718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0761A57C-8C05-50B8-19D8-AD39ECC95C08}"/>
              </a:ext>
            </a:extLst>
          </p:cNvPr>
          <p:cNvGrpSpPr/>
          <p:nvPr/>
        </p:nvGrpSpPr>
        <p:grpSpPr>
          <a:xfrm>
            <a:off x="4344487" y="2648584"/>
            <a:ext cx="1213848" cy="545100"/>
            <a:chOff x="6350" y="28575"/>
            <a:chExt cx="1077911" cy="457207"/>
          </a:xfrm>
        </p:grpSpPr>
        <p:pic>
          <p:nvPicPr>
            <p:cNvPr id="20" name="Picture 1">
              <a:extLst>
                <a:ext uri="{FF2B5EF4-FFF2-40B4-BE49-F238E27FC236}">
                  <a16:creationId xmlns:a16="http://schemas.microsoft.com/office/drawing/2014/main" id="{A63C2FC7-6069-4256-02B5-8C536DD30864}"/>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47098" t="39651" r="21214" b="41885"/>
            <a:stretch>
              <a:fillRect/>
            </a:stretch>
          </p:blipFill>
          <p:spPr bwMode="auto">
            <a:xfrm>
              <a:off x="447674" y="114307"/>
              <a:ext cx="636587" cy="3714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5">
              <a:extLst>
                <a:ext uri="{FF2B5EF4-FFF2-40B4-BE49-F238E27FC236}">
                  <a16:creationId xmlns:a16="http://schemas.microsoft.com/office/drawing/2014/main" id="{0A708483-A9A2-D92C-8CF8-E45C5986CDB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14726" t="29047" r="52766" b="29047"/>
            <a:stretch>
              <a:fillRect/>
            </a:stretch>
          </p:blipFill>
          <p:spPr bwMode="auto">
            <a:xfrm>
              <a:off x="6350" y="28575"/>
              <a:ext cx="404813" cy="371475"/>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E-Serve">
            <a:extLst>
              <a:ext uri="{FF2B5EF4-FFF2-40B4-BE49-F238E27FC236}">
                <a16:creationId xmlns:a16="http://schemas.microsoft.com/office/drawing/2014/main" id="{B02B6575-F140-C80B-7BA5-B17F9FB5B3CF}"/>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tretch/>
        </p:blipFill>
        <p:spPr bwMode="auto">
          <a:xfrm>
            <a:off x="7262775" y="2600622"/>
            <a:ext cx="1239945" cy="550050"/>
          </a:xfrm>
          <a:prstGeom prst="rect">
            <a:avLst/>
          </a:prstGeom>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C7A4BBDE-FF10-92E9-451A-559E68EAEC5F}"/>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b="5573"/>
          <a:stretch/>
        </p:blipFill>
        <p:spPr>
          <a:xfrm>
            <a:off x="7492011" y="4946184"/>
            <a:ext cx="781473" cy="487553"/>
          </a:xfrm>
          <a:prstGeom prst="rect">
            <a:avLst/>
          </a:prstGeom>
        </p:spPr>
      </p:pic>
      <p:sp>
        <p:nvSpPr>
          <p:cNvPr id="24" name="Rectangle 23">
            <a:extLst>
              <a:ext uri="{FF2B5EF4-FFF2-40B4-BE49-F238E27FC236}">
                <a16:creationId xmlns:a16="http://schemas.microsoft.com/office/drawing/2014/main" id="{5DA002B9-1494-5BE2-C759-4ECE296D8E0F}"/>
              </a:ext>
            </a:extLst>
          </p:cNvPr>
          <p:cNvSpPr/>
          <p:nvPr/>
        </p:nvSpPr>
        <p:spPr>
          <a:xfrm>
            <a:off x="3760039" y="4987887"/>
            <a:ext cx="2382745" cy="408019"/>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4670" tIns="0" rIns="84670" bIns="0" rtlCol="0" anchor="ctr" anchorCtr="0">
            <a:noAutofit/>
          </a:bodyPr>
          <a:lstStyle/>
          <a:p>
            <a:pPr algn="ctr" defTabSz="457200" fontAlgn="base">
              <a:spcBef>
                <a:spcPct val="0"/>
              </a:spcBef>
              <a:spcAft>
                <a:spcPct val="0"/>
              </a:spcAft>
              <a:defRPr/>
            </a:pPr>
            <a:r>
              <a:rPr lang="en-US" dirty="0">
                <a:solidFill>
                  <a:schemeClr val="accent2"/>
                </a:solidFill>
              </a:rPr>
              <a:t>ACIS</a:t>
            </a:r>
          </a:p>
        </p:txBody>
      </p:sp>
      <p:sp>
        <p:nvSpPr>
          <p:cNvPr id="26" name="Rectangle 25">
            <a:extLst>
              <a:ext uri="{FF2B5EF4-FFF2-40B4-BE49-F238E27FC236}">
                <a16:creationId xmlns:a16="http://schemas.microsoft.com/office/drawing/2014/main" id="{BF6D7FAE-3B12-35CB-585E-EB8999CE6BBC}"/>
              </a:ext>
            </a:extLst>
          </p:cNvPr>
          <p:cNvSpPr/>
          <p:nvPr/>
        </p:nvSpPr>
        <p:spPr>
          <a:xfrm>
            <a:off x="828704" y="4987887"/>
            <a:ext cx="2382745" cy="408019"/>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4670" tIns="0" rIns="84670" bIns="0" rtlCol="0" anchor="ctr" anchorCtr="0">
            <a:noAutofit/>
          </a:bodyPr>
          <a:lstStyle/>
          <a:p>
            <a:pPr algn="ctr" defTabSz="457200" fontAlgn="base">
              <a:spcBef>
                <a:spcPct val="0"/>
              </a:spcBef>
              <a:spcAft>
                <a:spcPct val="0"/>
              </a:spcAft>
              <a:defRPr/>
            </a:pPr>
            <a:r>
              <a:rPr lang="en-US" dirty="0">
                <a:solidFill>
                  <a:schemeClr val="accent2"/>
                </a:solidFill>
              </a:rPr>
              <a:t>DELTAMISR</a:t>
            </a:r>
          </a:p>
        </p:txBody>
      </p:sp>
    </p:spTree>
    <p:extLst>
      <p:ext uri="{BB962C8B-B14F-4D97-AF65-F5344CB8AC3E}">
        <p14:creationId xmlns:p14="http://schemas.microsoft.com/office/powerpoint/2010/main" val="3749434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Top Corners Rounded 12">
            <a:extLst>
              <a:ext uri="{FF2B5EF4-FFF2-40B4-BE49-F238E27FC236}">
                <a16:creationId xmlns:a16="http://schemas.microsoft.com/office/drawing/2014/main" id="{612E0916-6A37-BCE2-DAA5-5A8890290FA3}"/>
              </a:ext>
            </a:extLst>
          </p:cNvPr>
          <p:cNvSpPr/>
          <p:nvPr/>
        </p:nvSpPr>
        <p:spPr>
          <a:xfrm flipV="1">
            <a:off x="4936754" y="5393333"/>
            <a:ext cx="1783153" cy="1036360"/>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sp>
        <p:nvSpPr>
          <p:cNvPr id="7" name="Title 1">
            <a:extLst>
              <a:ext uri="{FF2B5EF4-FFF2-40B4-BE49-F238E27FC236}">
                <a16:creationId xmlns:a16="http://schemas.microsoft.com/office/drawing/2014/main" id="{EE108DBA-3F31-1487-9137-32933A8BF974}"/>
              </a:ext>
            </a:extLst>
          </p:cNvPr>
          <p:cNvSpPr>
            <a:spLocks noGrp="1"/>
          </p:cNvSpPr>
          <p:nvPr>
            <p:ph type="title"/>
          </p:nvPr>
        </p:nvSpPr>
        <p:spPr>
          <a:xfrm>
            <a:off x="606424" y="412751"/>
            <a:ext cx="4854809" cy="692149"/>
          </a:xfrm>
        </p:spPr>
        <p:txBody>
          <a:bodyPr/>
          <a:lstStyle/>
          <a:p>
            <a:r>
              <a:rPr lang="en-US" dirty="0"/>
              <a:t>Boasting a Diversified Business Model</a:t>
            </a:r>
          </a:p>
        </p:txBody>
      </p:sp>
      <p:sp>
        <p:nvSpPr>
          <p:cNvPr id="35" name="Rectangle 34">
            <a:extLst>
              <a:ext uri="{FF2B5EF4-FFF2-40B4-BE49-F238E27FC236}">
                <a16:creationId xmlns:a16="http://schemas.microsoft.com/office/drawing/2014/main" id="{822EE416-F8B2-8A61-CBD7-C62EF1FB3E57}"/>
              </a:ext>
            </a:extLst>
          </p:cNvPr>
          <p:cNvSpPr/>
          <p:nvPr/>
        </p:nvSpPr>
        <p:spPr>
          <a:xfrm>
            <a:off x="722091" y="1460785"/>
            <a:ext cx="8572500" cy="45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r>
              <a:rPr lang="en-US" sz="1200" dirty="0">
                <a:solidFill>
                  <a:schemeClr val="tx1">
                    <a:lumMod val="50000"/>
                    <a:lumOff val="50000"/>
                  </a:schemeClr>
                </a:solidFill>
              </a:rPr>
              <a:t>The Group commands a diversified portfolio of subsidiaries and investments offering a vast array of complementary digital services to partners and customers through seven key revenue streams</a:t>
            </a:r>
          </a:p>
        </p:txBody>
      </p:sp>
      <p:sp>
        <p:nvSpPr>
          <p:cNvPr id="36" name="Rectangle 35">
            <a:extLst>
              <a:ext uri="{FF2B5EF4-FFF2-40B4-BE49-F238E27FC236}">
                <a16:creationId xmlns:a16="http://schemas.microsoft.com/office/drawing/2014/main" id="{929744BF-8498-85D0-9224-FA6CD5F9B6D1}"/>
              </a:ext>
            </a:extLst>
          </p:cNvPr>
          <p:cNvSpPr/>
          <p:nvPr/>
        </p:nvSpPr>
        <p:spPr>
          <a:xfrm>
            <a:off x="514937" y="1122900"/>
            <a:ext cx="8498228" cy="391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b="1" dirty="0">
                <a:solidFill>
                  <a:schemeClr val="bg1">
                    <a:lumMod val="50000"/>
                  </a:schemeClr>
                </a:solidFill>
                <a:latin typeface="Arial" pitchFamily="34" charset="0"/>
                <a:cs typeface="Arial" pitchFamily="34" charset="0"/>
              </a:rPr>
              <a:t>e-finance Investment Group is Egypt’s leading technology focused investment management firm</a:t>
            </a:r>
            <a:r>
              <a:rPr lang="en-US" sz="1400" kern="0" dirty="0">
                <a:solidFill>
                  <a:schemeClr val="bg1">
                    <a:lumMod val="50000"/>
                  </a:schemeClr>
                </a:solidFill>
                <a:latin typeface="Arial"/>
              </a:rPr>
              <a:t> </a:t>
            </a:r>
          </a:p>
        </p:txBody>
      </p:sp>
      <p:sp>
        <p:nvSpPr>
          <p:cNvPr id="39" name="Rectangle 38">
            <a:extLst>
              <a:ext uri="{FF2B5EF4-FFF2-40B4-BE49-F238E27FC236}">
                <a16:creationId xmlns:a16="http://schemas.microsoft.com/office/drawing/2014/main" id="{D4724F9D-838D-E6EE-096E-E9FA628FA7CA}"/>
              </a:ext>
            </a:extLst>
          </p:cNvPr>
          <p:cNvSpPr/>
          <p:nvPr/>
        </p:nvSpPr>
        <p:spPr>
          <a:xfrm>
            <a:off x="0" y="2001080"/>
            <a:ext cx="9906000" cy="7144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0" rIns="731520" bIns="0" rtlCol="0" anchor="ctr" anchorCtr="0"/>
          <a:lstStyle/>
          <a:p>
            <a:pPr algn="ctr"/>
            <a:r>
              <a:rPr lang="en-US" sz="1400" b="1" dirty="0">
                <a:solidFill>
                  <a:schemeClr val="bg1"/>
                </a:solidFill>
              </a:rPr>
              <a:t>A one-stop shop providing an array of services capturing every part of the entire payments and technology value chain </a:t>
            </a:r>
          </a:p>
        </p:txBody>
      </p:sp>
      <p:sp>
        <p:nvSpPr>
          <p:cNvPr id="40" name="Rectangle 39">
            <a:extLst>
              <a:ext uri="{FF2B5EF4-FFF2-40B4-BE49-F238E27FC236}">
                <a16:creationId xmlns:a16="http://schemas.microsoft.com/office/drawing/2014/main" id="{02BC698A-B0A5-59A4-1F16-E6853E1B89E4}"/>
              </a:ext>
            </a:extLst>
          </p:cNvPr>
          <p:cNvSpPr/>
          <p:nvPr/>
        </p:nvSpPr>
        <p:spPr>
          <a:xfrm>
            <a:off x="606425" y="3051402"/>
            <a:ext cx="468580" cy="48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endParaRPr lang="en-US" sz="1100" b="1" dirty="0">
              <a:solidFill>
                <a:schemeClr val="bg1"/>
              </a:solidFill>
            </a:endParaRPr>
          </a:p>
        </p:txBody>
      </p:sp>
      <p:sp>
        <p:nvSpPr>
          <p:cNvPr id="41" name="Rectangle 40">
            <a:extLst>
              <a:ext uri="{FF2B5EF4-FFF2-40B4-BE49-F238E27FC236}">
                <a16:creationId xmlns:a16="http://schemas.microsoft.com/office/drawing/2014/main" id="{35794630-DD31-BE22-807D-62C58AEFA85A}"/>
              </a:ext>
            </a:extLst>
          </p:cNvPr>
          <p:cNvSpPr/>
          <p:nvPr/>
        </p:nvSpPr>
        <p:spPr>
          <a:xfrm>
            <a:off x="1064866" y="3051402"/>
            <a:ext cx="1324711" cy="48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dirty="0">
                <a:solidFill>
                  <a:schemeClr val="bg1"/>
                </a:solidFill>
              </a:rPr>
              <a:t>Transaction Based </a:t>
            </a:r>
          </a:p>
        </p:txBody>
      </p:sp>
      <p:sp>
        <p:nvSpPr>
          <p:cNvPr id="43" name="Rectangle: Top Corners Rounded 42">
            <a:extLst>
              <a:ext uri="{FF2B5EF4-FFF2-40B4-BE49-F238E27FC236}">
                <a16:creationId xmlns:a16="http://schemas.microsoft.com/office/drawing/2014/main" id="{A93F66A6-BCE8-3AD4-B343-8351D998DDDD}"/>
              </a:ext>
            </a:extLst>
          </p:cNvPr>
          <p:cNvSpPr/>
          <p:nvPr/>
        </p:nvSpPr>
        <p:spPr>
          <a:xfrm flipV="1">
            <a:off x="606424" y="3531906"/>
            <a:ext cx="1783153" cy="1036360"/>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grpSp>
        <p:nvGrpSpPr>
          <p:cNvPr id="44" name="Group 43">
            <a:extLst>
              <a:ext uri="{FF2B5EF4-FFF2-40B4-BE49-F238E27FC236}">
                <a16:creationId xmlns:a16="http://schemas.microsoft.com/office/drawing/2014/main" id="{3B29DBDF-972D-299A-9740-F9F2F75032A5}"/>
              </a:ext>
            </a:extLst>
          </p:cNvPr>
          <p:cNvGrpSpPr/>
          <p:nvPr/>
        </p:nvGrpSpPr>
        <p:grpSpPr>
          <a:xfrm>
            <a:off x="1991289" y="2898769"/>
            <a:ext cx="734768" cy="734770"/>
            <a:chOff x="4616979" y="1919001"/>
            <a:chExt cx="906991" cy="906991"/>
          </a:xfrm>
        </p:grpSpPr>
        <p:graphicFrame>
          <p:nvGraphicFramePr>
            <p:cNvPr id="45" name="Chart 44">
              <a:extLst>
                <a:ext uri="{FF2B5EF4-FFF2-40B4-BE49-F238E27FC236}">
                  <a16:creationId xmlns:a16="http://schemas.microsoft.com/office/drawing/2014/main" id="{C484EF53-35A7-1149-11C6-944F542B2BB0}"/>
                </a:ext>
              </a:extLst>
            </p:cNvPr>
            <p:cNvGraphicFramePr/>
            <p:nvPr>
              <p:extLst>
                <p:ext uri="{D42A27DB-BD31-4B8C-83A1-F6EECF244321}">
                  <p14:modId xmlns:p14="http://schemas.microsoft.com/office/powerpoint/2010/main" val="3182004956"/>
                </p:ext>
              </p:extLst>
            </p:nvPr>
          </p:nvGraphicFramePr>
          <p:xfrm>
            <a:off x="4616979" y="1919001"/>
            <a:ext cx="906991" cy="906991"/>
          </p:xfrm>
          <a:graphic>
            <a:graphicData uri="http://schemas.openxmlformats.org/drawingml/2006/chart">
              <c:chart xmlns:c="http://schemas.openxmlformats.org/drawingml/2006/chart" xmlns:r="http://schemas.openxmlformats.org/officeDocument/2006/relationships" r:id="rId2"/>
            </a:graphicData>
          </a:graphic>
        </p:graphicFrame>
        <p:sp>
          <p:nvSpPr>
            <p:cNvPr id="46" name="Oval 45">
              <a:extLst>
                <a:ext uri="{FF2B5EF4-FFF2-40B4-BE49-F238E27FC236}">
                  <a16:creationId xmlns:a16="http://schemas.microsoft.com/office/drawing/2014/main" id="{7D2A58EC-C707-2CF6-F6A1-40C832225BA7}"/>
                </a:ext>
              </a:extLst>
            </p:cNvPr>
            <p:cNvSpPr/>
            <p:nvPr/>
          </p:nvSpPr>
          <p:spPr>
            <a:xfrm>
              <a:off x="4778969" y="2074594"/>
              <a:ext cx="583012" cy="58301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40%</a:t>
              </a:r>
            </a:p>
          </p:txBody>
        </p:sp>
      </p:grpSp>
      <p:sp>
        <p:nvSpPr>
          <p:cNvPr id="47" name="Rectangle 46">
            <a:extLst>
              <a:ext uri="{FF2B5EF4-FFF2-40B4-BE49-F238E27FC236}">
                <a16:creationId xmlns:a16="http://schemas.microsoft.com/office/drawing/2014/main" id="{3CFB5074-DB05-50B2-9DAE-3FD6C743A609}"/>
              </a:ext>
            </a:extLst>
          </p:cNvPr>
          <p:cNvSpPr/>
          <p:nvPr/>
        </p:nvSpPr>
        <p:spPr>
          <a:xfrm>
            <a:off x="4920394" y="3051402"/>
            <a:ext cx="468580" cy="48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endParaRPr lang="en-US" sz="1100" b="1" dirty="0">
              <a:solidFill>
                <a:schemeClr val="bg1"/>
              </a:solidFill>
            </a:endParaRPr>
          </a:p>
        </p:txBody>
      </p:sp>
      <p:sp>
        <p:nvSpPr>
          <p:cNvPr id="48" name="Rectangle 47">
            <a:extLst>
              <a:ext uri="{FF2B5EF4-FFF2-40B4-BE49-F238E27FC236}">
                <a16:creationId xmlns:a16="http://schemas.microsoft.com/office/drawing/2014/main" id="{B67CBA4A-556D-EF0D-7591-C48236B8E4FB}"/>
              </a:ext>
            </a:extLst>
          </p:cNvPr>
          <p:cNvSpPr/>
          <p:nvPr/>
        </p:nvSpPr>
        <p:spPr>
          <a:xfrm>
            <a:off x="5406131" y="3051402"/>
            <a:ext cx="1324711" cy="48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dirty="0">
                <a:solidFill>
                  <a:schemeClr val="bg1"/>
                </a:solidFill>
              </a:rPr>
              <a:t>Build &amp; </a:t>
            </a:r>
          </a:p>
          <a:p>
            <a:r>
              <a:rPr lang="en-US" sz="1050" b="1" dirty="0">
                <a:solidFill>
                  <a:schemeClr val="bg1"/>
                </a:solidFill>
              </a:rPr>
              <a:t>Operate </a:t>
            </a:r>
          </a:p>
        </p:txBody>
      </p:sp>
      <p:sp>
        <p:nvSpPr>
          <p:cNvPr id="49" name="Rectangle: Top Corners Rounded 48">
            <a:extLst>
              <a:ext uri="{FF2B5EF4-FFF2-40B4-BE49-F238E27FC236}">
                <a16:creationId xmlns:a16="http://schemas.microsoft.com/office/drawing/2014/main" id="{37B5C536-E897-2892-C1C7-6ABDA791064C}"/>
              </a:ext>
            </a:extLst>
          </p:cNvPr>
          <p:cNvSpPr/>
          <p:nvPr/>
        </p:nvSpPr>
        <p:spPr>
          <a:xfrm flipV="1">
            <a:off x="4947689" y="3531906"/>
            <a:ext cx="1783153" cy="1036360"/>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grpSp>
        <p:nvGrpSpPr>
          <p:cNvPr id="50" name="Group 49">
            <a:extLst>
              <a:ext uri="{FF2B5EF4-FFF2-40B4-BE49-F238E27FC236}">
                <a16:creationId xmlns:a16="http://schemas.microsoft.com/office/drawing/2014/main" id="{5B101682-9181-7DCB-5ED6-76A0B07D27D3}"/>
              </a:ext>
            </a:extLst>
          </p:cNvPr>
          <p:cNvGrpSpPr/>
          <p:nvPr/>
        </p:nvGrpSpPr>
        <p:grpSpPr>
          <a:xfrm>
            <a:off x="6329982" y="2898769"/>
            <a:ext cx="734768" cy="734770"/>
            <a:chOff x="4616979" y="1919001"/>
            <a:chExt cx="906991" cy="906991"/>
          </a:xfrm>
        </p:grpSpPr>
        <p:graphicFrame>
          <p:nvGraphicFramePr>
            <p:cNvPr id="51" name="Chart 50">
              <a:extLst>
                <a:ext uri="{FF2B5EF4-FFF2-40B4-BE49-F238E27FC236}">
                  <a16:creationId xmlns:a16="http://schemas.microsoft.com/office/drawing/2014/main" id="{0E006ED8-230C-B41D-8101-80EEC0C68449}"/>
                </a:ext>
              </a:extLst>
            </p:cNvPr>
            <p:cNvGraphicFramePr/>
            <p:nvPr>
              <p:extLst>
                <p:ext uri="{D42A27DB-BD31-4B8C-83A1-F6EECF244321}">
                  <p14:modId xmlns:p14="http://schemas.microsoft.com/office/powerpoint/2010/main" val="882385754"/>
                </p:ext>
              </p:extLst>
            </p:nvPr>
          </p:nvGraphicFramePr>
          <p:xfrm>
            <a:off x="4616979" y="1919001"/>
            <a:ext cx="906991" cy="906991"/>
          </p:xfrm>
          <a:graphic>
            <a:graphicData uri="http://schemas.openxmlformats.org/drawingml/2006/chart">
              <c:chart xmlns:c="http://schemas.openxmlformats.org/drawingml/2006/chart" xmlns:r="http://schemas.openxmlformats.org/officeDocument/2006/relationships" r:id="rId3"/>
            </a:graphicData>
          </a:graphic>
        </p:graphicFrame>
        <p:sp>
          <p:nvSpPr>
            <p:cNvPr id="52" name="Oval 51">
              <a:extLst>
                <a:ext uri="{FF2B5EF4-FFF2-40B4-BE49-F238E27FC236}">
                  <a16:creationId xmlns:a16="http://schemas.microsoft.com/office/drawing/2014/main" id="{CF5C1910-858B-AE24-5C03-6A28B312C177}"/>
                </a:ext>
              </a:extLst>
            </p:cNvPr>
            <p:cNvSpPr/>
            <p:nvPr/>
          </p:nvSpPr>
          <p:spPr>
            <a:xfrm>
              <a:off x="4778969" y="2074594"/>
              <a:ext cx="583012" cy="58301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17%</a:t>
              </a:r>
            </a:p>
          </p:txBody>
        </p:sp>
      </p:grpSp>
      <p:grpSp>
        <p:nvGrpSpPr>
          <p:cNvPr id="53" name="Group 52">
            <a:extLst>
              <a:ext uri="{FF2B5EF4-FFF2-40B4-BE49-F238E27FC236}">
                <a16:creationId xmlns:a16="http://schemas.microsoft.com/office/drawing/2014/main" id="{AF50CB67-260A-BD69-4724-7FEBFC954C6C}"/>
              </a:ext>
            </a:extLst>
          </p:cNvPr>
          <p:cNvGrpSpPr/>
          <p:nvPr/>
        </p:nvGrpSpPr>
        <p:grpSpPr>
          <a:xfrm>
            <a:off x="5063811" y="3121524"/>
            <a:ext cx="236338" cy="340261"/>
            <a:chOff x="-897712" y="1219069"/>
            <a:chExt cx="590550" cy="762000"/>
          </a:xfrm>
          <a:solidFill>
            <a:schemeClr val="bg1"/>
          </a:solidFill>
        </p:grpSpPr>
        <p:sp>
          <p:nvSpPr>
            <p:cNvPr id="54" name="Freeform: Shape 53">
              <a:extLst>
                <a:ext uri="{FF2B5EF4-FFF2-40B4-BE49-F238E27FC236}">
                  <a16:creationId xmlns:a16="http://schemas.microsoft.com/office/drawing/2014/main" id="{D6AD4BFB-0F57-4193-A4CA-19F2CF777477}"/>
                </a:ext>
              </a:extLst>
            </p:cNvPr>
            <p:cNvSpPr/>
            <p:nvPr/>
          </p:nvSpPr>
          <p:spPr>
            <a:xfrm>
              <a:off x="-897712" y="1219069"/>
              <a:ext cx="590550" cy="762000"/>
            </a:xfrm>
            <a:custGeom>
              <a:avLst/>
              <a:gdLst>
                <a:gd name="connsiteX0" fmla="*/ 57150 w 590550"/>
                <a:gd name="connsiteY0" fmla="*/ 57150 h 762000"/>
                <a:gd name="connsiteX1" fmla="*/ 533400 w 590550"/>
                <a:gd name="connsiteY1" fmla="*/ 57150 h 762000"/>
                <a:gd name="connsiteX2" fmla="*/ 533400 w 590550"/>
                <a:gd name="connsiteY2" fmla="*/ 704850 h 762000"/>
                <a:gd name="connsiteX3" fmla="*/ 57150 w 590550"/>
                <a:gd name="connsiteY3" fmla="*/ 704850 h 762000"/>
                <a:gd name="connsiteX4" fmla="*/ 57150 w 590550"/>
                <a:gd name="connsiteY4" fmla="*/ 57150 h 762000"/>
                <a:gd name="connsiteX5" fmla="*/ 0 w 590550"/>
                <a:gd name="connsiteY5" fmla="*/ 762000 h 762000"/>
                <a:gd name="connsiteX6" fmla="*/ 590550 w 590550"/>
                <a:gd name="connsiteY6" fmla="*/ 762000 h 762000"/>
                <a:gd name="connsiteX7" fmla="*/ 590550 w 590550"/>
                <a:gd name="connsiteY7" fmla="*/ 0 h 762000"/>
                <a:gd name="connsiteX8" fmla="*/ 0 w 590550"/>
                <a:gd name="connsiteY8" fmla="*/ 0 h 762000"/>
                <a:gd name="connsiteX9" fmla="*/ 0 w 590550"/>
                <a:gd name="connsiteY9"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550" h="762000">
                  <a:moveTo>
                    <a:pt x="57150" y="57150"/>
                  </a:moveTo>
                  <a:lnTo>
                    <a:pt x="533400" y="57150"/>
                  </a:lnTo>
                  <a:lnTo>
                    <a:pt x="533400" y="704850"/>
                  </a:lnTo>
                  <a:lnTo>
                    <a:pt x="57150" y="704850"/>
                  </a:lnTo>
                  <a:lnTo>
                    <a:pt x="57150" y="57150"/>
                  </a:lnTo>
                  <a:close/>
                  <a:moveTo>
                    <a:pt x="0" y="762000"/>
                  </a:moveTo>
                  <a:lnTo>
                    <a:pt x="590550" y="762000"/>
                  </a:lnTo>
                  <a:lnTo>
                    <a:pt x="590550" y="0"/>
                  </a:lnTo>
                  <a:lnTo>
                    <a:pt x="0" y="0"/>
                  </a:lnTo>
                  <a:lnTo>
                    <a:pt x="0" y="762000"/>
                  </a:lnTo>
                  <a:close/>
                </a:path>
              </a:pathLst>
            </a:custGeom>
            <a:grpFill/>
            <a:ln w="9525" cap="flat">
              <a:noFill/>
              <a:prstDash val="solid"/>
              <a:miter/>
            </a:ln>
          </p:spPr>
          <p:txBody>
            <a:bodyPr rtlCol="0" anchor="ctr"/>
            <a:lstStyle/>
            <a:p>
              <a:endParaRPr lang="en-US" sz="1626" dirty="0">
                <a:solidFill>
                  <a:schemeClr val="bg1"/>
                </a:solidFill>
              </a:endParaRPr>
            </a:p>
          </p:txBody>
        </p:sp>
        <p:sp>
          <p:nvSpPr>
            <p:cNvPr id="55" name="Freeform: Shape 54">
              <a:extLst>
                <a:ext uri="{FF2B5EF4-FFF2-40B4-BE49-F238E27FC236}">
                  <a16:creationId xmlns:a16="http://schemas.microsoft.com/office/drawing/2014/main" id="{BD704EB4-0200-156F-C902-BB7235C4F1E1}"/>
                </a:ext>
              </a:extLst>
            </p:cNvPr>
            <p:cNvSpPr/>
            <p:nvPr/>
          </p:nvSpPr>
          <p:spPr>
            <a:xfrm>
              <a:off x="-592912" y="1771519"/>
              <a:ext cx="171450" cy="38100"/>
            </a:xfrm>
            <a:custGeom>
              <a:avLst/>
              <a:gdLst>
                <a:gd name="connsiteX0" fmla="*/ 0 w 171450"/>
                <a:gd name="connsiteY0" fmla="*/ 0 h 38100"/>
                <a:gd name="connsiteX1" fmla="*/ 171450 w 171450"/>
                <a:gd name="connsiteY1" fmla="*/ 0 h 38100"/>
                <a:gd name="connsiteX2" fmla="*/ 171450 w 171450"/>
                <a:gd name="connsiteY2" fmla="*/ 38100 h 38100"/>
                <a:gd name="connsiteX3" fmla="*/ 0 w 1714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71450" h="38100">
                  <a:moveTo>
                    <a:pt x="0" y="0"/>
                  </a:moveTo>
                  <a:lnTo>
                    <a:pt x="171450" y="0"/>
                  </a:lnTo>
                  <a:lnTo>
                    <a:pt x="171450" y="38100"/>
                  </a:lnTo>
                  <a:lnTo>
                    <a:pt x="0" y="38100"/>
                  </a:lnTo>
                  <a:close/>
                </a:path>
              </a:pathLst>
            </a:custGeom>
            <a:grpFill/>
            <a:ln w="9525" cap="flat">
              <a:noFill/>
              <a:prstDash val="solid"/>
              <a:miter/>
            </a:ln>
          </p:spPr>
          <p:txBody>
            <a:bodyPr rtlCol="0" anchor="ctr"/>
            <a:lstStyle/>
            <a:p>
              <a:endParaRPr lang="en-US" sz="1626">
                <a:solidFill>
                  <a:schemeClr val="bg1"/>
                </a:solidFill>
              </a:endParaRPr>
            </a:p>
          </p:txBody>
        </p:sp>
        <p:sp>
          <p:nvSpPr>
            <p:cNvPr id="56" name="Freeform: Shape 55">
              <a:extLst>
                <a:ext uri="{FF2B5EF4-FFF2-40B4-BE49-F238E27FC236}">
                  <a16:creationId xmlns:a16="http://schemas.microsoft.com/office/drawing/2014/main" id="{D73FA498-4D1A-4E7D-4E5D-835A250DE517}"/>
                </a:ext>
              </a:extLst>
            </p:cNvPr>
            <p:cNvSpPr/>
            <p:nvPr/>
          </p:nvSpPr>
          <p:spPr>
            <a:xfrm>
              <a:off x="-783412" y="1352419"/>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grpFill/>
            <a:ln w="9525" cap="flat">
              <a:noFill/>
              <a:prstDash val="solid"/>
              <a:miter/>
            </a:ln>
          </p:spPr>
          <p:txBody>
            <a:bodyPr rtlCol="0" anchor="ctr"/>
            <a:lstStyle/>
            <a:p>
              <a:endParaRPr lang="en-US" sz="1626">
                <a:solidFill>
                  <a:schemeClr val="bg1"/>
                </a:solidFill>
              </a:endParaRPr>
            </a:p>
          </p:txBody>
        </p:sp>
        <p:sp>
          <p:nvSpPr>
            <p:cNvPr id="57" name="Freeform: Shape 56">
              <a:extLst>
                <a:ext uri="{FF2B5EF4-FFF2-40B4-BE49-F238E27FC236}">
                  <a16:creationId xmlns:a16="http://schemas.microsoft.com/office/drawing/2014/main" id="{91EF03BF-418C-3A3C-ACC6-42A5A0C0CD4C}"/>
                </a:ext>
              </a:extLst>
            </p:cNvPr>
            <p:cNvSpPr/>
            <p:nvPr/>
          </p:nvSpPr>
          <p:spPr>
            <a:xfrm>
              <a:off x="-783412" y="1428619"/>
              <a:ext cx="361950" cy="38100"/>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grpFill/>
            <a:ln w="9525" cap="flat">
              <a:noFill/>
              <a:prstDash val="solid"/>
              <a:miter/>
            </a:ln>
          </p:spPr>
          <p:txBody>
            <a:bodyPr rtlCol="0" anchor="ctr"/>
            <a:lstStyle/>
            <a:p>
              <a:endParaRPr lang="en-US" sz="1626">
                <a:solidFill>
                  <a:schemeClr val="bg1"/>
                </a:solidFill>
              </a:endParaRPr>
            </a:p>
          </p:txBody>
        </p:sp>
        <p:sp>
          <p:nvSpPr>
            <p:cNvPr id="58" name="Freeform: Shape 57">
              <a:extLst>
                <a:ext uri="{FF2B5EF4-FFF2-40B4-BE49-F238E27FC236}">
                  <a16:creationId xmlns:a16="http://schemas.microsoft.com/office/drawing/2014/main" id="{653F4AD1-4F8A-59E0-3D91-C71EF7202F2D}"/>
                </a:ext>
              </a:extLst>
            </p:cNvPr>
            <p:cNvSpPr/>
            <p:nvPr/>
          </p:nvSpPr>
          <p:spPr>
            <a:xfrm>
              <a:off x="-783412" y="1504818"/>
              <a:ext cx="361950" cy="38099"/>
            </a:xfrm>
            <a:custGeom>
              <a:avLst/>
              <a:gdLst>
                <a:gd name="connsiteX0" fmla="*/ 0 w 361950"/>
                <a:gd name="connsiteY0" fmla="*/ 0 h 38100"/>
                <a:gd name="connsiteX1" fmla="*/ 361950 w 361950"/>
                <a:gd name="connsiteY1" fmla="*/ 0 h 38100"/>
                <a:gd name="connsiteX2" fmla="*/ 361950 w 361950"/>
                <a:gd name="connsiteY2" fmla="*/ 38100 h 38100"/>
                <a:gd name="connsiteX3" fmla="*/ 0 w 361950"/>
                <a:gd name="connsiteY3" fmla="*/ 38100 h 38100"/>
              </a:gdLst>
              <a:ahLst/>
              <a:cxnLst>
                <a:cxn ang="0">
                  <a:pos x="connsiteX0" y="connsiteY0"/>
                </a:cxn>
                <a:cxn ang="0">
                  <a:pos x="connsiteX1" y="connsiteY1"/>
                </a:cxn>
                <a:cxn ang="0">
                  <a:pos x="connsiteX2" y="connsiteY2"/>
                </a:cxn>
                <a:cxn ang="0">
                  <a:pos x="connsiteX3" y="connsiteY3"/>
                </a:cxn>
              </a:cxnLst>
              <a:rect l="l" t="t" r="r" b="b"/>
              <a:pathLst>
                <a:path w="361950" h="38100">
                  <a:moveTo>
                    <a:pt x="0" y="0"/>
                  </a:moveTo>
                  <a:lnTo>
                    <a:pt x="361950" y="0"/>
                  </a:lnTo>
                  <a:lnTo>
                    <a:pt x="361950" y="38100"/>
                  </a:lnTo>
                  <a:lnTo>
                    <a:pt x="0" y="38100"/>
                  </a:lnTo>
                  <a:close/>
                </a:path>
              </a:pathLst>
            </a:custGeom>
            <a:grpFill/>
            <a:ln w="9525" cap="flat">
              <a:noFill/>
              <a:prstDash val="solid"/>
              <a:miter/>
            </a:ln>
          </p:spPr>
          <p:txBody>
            <a:bodyPr rtlCol="0" anchor="ctr"/>
            <a:lstStyle/>
            <a:p>
              <a:endParaRPr lang="en-US" sz="1626" dirty="0">
                <a:solidFill>
                  <a:schemeClr val="bg1"/>
                </a:solidFill>
              </a:endParaRPr>
            </a:p>
          </p:txBody>
        </p:sp>
        <p:sp>
          <p:nvSpPr>
            <p:cNvPr id="59" name="Freeform: Shape 58">
              <a:extLst>
                <a:ext uri="{FF2B5EF4-FFF2-40B4-BE49-F238E27FC236}">
                  <a16:creationId xmlns:a16="http://schemas.microsoft.com/office/drawing/2014/main" id="{A825BA9D-3331-B71D-57E3-DD434789EC3D}"/>
                </a:ext>
              </a:extLst>
            </p:cNvPr>
            <p:cNvSpPr/>
            <p:nvPr/>
          </p:nvSpPr>
          <p:spPr>
            <a:xfrm>
              <a:off x="-783412" y="1581019"/>
              <a:ext cx="180975" cy="38100"/>
            </a:xfrm>
            <a:custGeom>
              <a:avLst/>
              <a:gdLst>
                <a:gd name="connsiteX0" fmla="*/ 0 w 180975"/>
                <a:gd name="connsiteY0" fmla="*/ 0 h 38100"/>
                <a:gd name="connsiteX1" fmla="*/ 180975 w 180975"/>
                <a:gd name="connsiteY1" fmla="*/ 0 h 38100"/>
                <a:gd name="connsiteX2" fmla="*/ 180975 w 180975"/>
                <a:gd name="connsiteY2" fmla="*/ 38100 h 38100"/>
                <a:gd name="connsiteX3" fmla="*/ 0 w 1809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80975" h="38100">
                  <a:moveTo>
                    <a:pt x="0" y="0"/>
                  </a:moveTo>
                  <a:lnTo>
                    <a:pt x="180975" y="0"/>
                  </a:lnTo>
                  <a:lnTo>
                    <a:pt x="180975" y="38100"/>
                  </a:lnTo>
                  <a:lnTo>
                    <a:pt x="0" y="38100"/>
                  </a:lnTo>
                  <a:close/>
                </a:path>
              </a:pathLst>
            </a:custGeom>
            <a:grpFill/>
            <a:ln w="9525" cap="flat">
              <a:noFill/>
              <a:prstDash val="solid"/>
              <a:miter/>
            </a:ln>
          </p:spPr>
          <p:txBody>
            <a:bodyPr rtlCol="0" anchor="ctr"/>
            <a:lstStyle/>
            <a:p>
              <a:endParaRPr lang="en-US" sz="1626">
                <a:solidFill>
                  <a:schemeClr val="bg1"/>
                </a:solidFill>
              </a:endParaRPr>
            </a:p>
          </p:txBody>
        </p:sp>
        <p:sp>
          <p:nvSpPr>
            <p:cNvPr id="61" name="Freeform: Shape 60">
              <a:extLst>
                <a:ext uri="{FF2B5EF4-FFF2-40B4-BE49-F238E27FC236}">
                  <a16:creationId xmlns:a16="http://schemas.microsoft.com/office/drawing/2014/main" id="{D5C5710A-0987-7BCE-68D9-7212FAD97667}"/>
                </a:ext>
              </a:extLst>
            </p:cNvPr>
            <p:cNvSpPr/>
            <p:nvPr/>
          </p:nvSpPr>
          <p:spPr>
            <a:xfrm>
              <a:off x="-783412" y="1723894"/>
              <a:ext cx="133350" cy="133350"/>
            </a:xfrm>
            <a:custGeom>
              <a:avLst/>
              <a:gdLst>
                <a:gd name="connsiteX0" fmla="*/ 29527 w 133350"/>
                <a:gd name="connsiteY0" fmla="*/ 133350 h 133350"/>
                <a:gd name="connsiteX1" fmla="*/ 66675 w 133350"/>
                <a:gd name="connsiteY1" fmla="*/ 96202 h 133350"/>
                <a:gd name="connsiteX2" fmla="*/ 103823 w 133350"/>
                <a:gd name="connsiteY2" fmla="*/ 133350 h 133350"/>
                <a:gd name="connsiteX3" fmla="*/ 133350 w 133350"/>
                <a:gd name="connsiteY3" fmla="*/ 103823 h 133350"/>
                <a:gd name="connsiteX4" fmla="*/ 96202 w 133350"/>
                <a:gd name="connsiteY4" fmla="*/ 66675 h 133350"/>
                <a:gd name="connsiteX5" fmla="*/ 133350 w 133350"/>
                <a:gd name="connsiteY5" fmla="*/ 29527 h 133350"/>
                <a:gd name="connsiteX6" fmla="*/ 103823 w 133350"/>
                <a:gd name="connsiteY6" fmla="*/ 0 h 133350"/>
                <a:gd name="connsiteX7" fmla="*/ 66675 w 133350"/>
                <a:gd name="connsiteY7" fmla="*/ 37148 h 133350"/>
                <a:gd name="connsiteX8" fmla="*/ 29527 w 133350"/>
                <a:gd name="connsiteY8" fmla="*/ 0 h 133350"/>
                <a:gd name="connsiteX9" fmla="*/ 0 w 133350"/>
                <a:gd name="connsiteY9" fmla="*/ 29527 h 133350"/>
                <a:gd name="connsiteX10" fmla="*/ 37148 w 133350"/>
                <a:gd name="connsiteY10" fmla="*/ 66675 h 133350"/>
                <a:gd name="connsiteX11" fmla="*/ 0 w 133350"/>
                <a:gd name="connsiteY11" fmla="*/ 103823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3350" h="133350">
                  <a:moveTo>
                    <a:pt x="29527" y="133350"/>
                  </a:moveTo>
                  <a:lnTo>
                    <a:pt x="66675" y="96202"/>
                  </a:lnTo>
                  <a:lnTo>
                    <a:pt x="103823" y="133350"/>
                  </a:lnTo>
                  <a:lnTo>
                    <a:pt x="133350" y="103823"/>
                  </a:lnTo>
                  <a:lnTo>
                    <a:pt x="96202" y="66675"/>
                  </a:lnTo>
                  <a:lnTo>
                    <a:pt x="133350" y="29527"/>
                  </a:lnTo>
                  <a:lnTo>
                    <a:pt x="103823" y="0"/>
                  </a:lnTo>
                  <a:lnTo>
                    <a:pt x="66675" y="37148"/>
                  </a:lnTo>
                  <a:lnTo>
                    <a:pt x="29527" y="0"/>
                  </a:lnTo>
                  <a:lnTo>
                    <a:pt x="0" y="29527"/>
                  </a:lnTo>
                  <a:lnTo>
                    <a:pt x="37148" y="66675"/>
                  </a:lnTo>
                  <a:lnTo>
                    <a:pt x="0" y="103823"/>
                  </a:lnTo>
                  <a:close/>
                </a:path>
              </a:pathLst>
            </a:custGeom>
            <a:grpFill/>
            <a:ln w="9525" cap="flat">
              <a:noFill/>
              <a:prstDash val="solid"/>
              <a:miter/>
            </a:ln>
          </p:spPr>
          <p:txBody>
            <a:bodyPr rtlCol="0" anchor="ctr"/>
            <a:lstStyle/>
            <a:p>
              <a:endParaRPr lang="en-US" sz="1626">
                <a:solidFill>
                  <a:schemeClr val="bg1"/>
                </a:solidFill>
              </a:endParaRPr>
            </a:p>
          </p:txBody>
        </p:sp>
      </p:grpSp>
      <p:sp>
        <p:nvSpPr>
          <p:cNvPr id="68" name="Rectangle 67">
            <a:extLst>
              <a:ext uri="{FF2B5EF4-FFF2-40B4-BE49-F238E27FC236}">
                <a16:creationId xmlns:a16="http://schemas.microsoft.com/office/drawing/2014/main" id="{82736BFA-2B08-2B30-897A-D36225D6673D}"/>
              </a:ext>
            </a:extLst>
          </p:cNvPr>
          <p:cNvSpPr/>
          <p:nvPr/>
        </p:nvSpPr>
        <p:spPr>
          <a:xfrm>
            <a:off x="7154063" y="3051402"/>
            <a:ext cx="468580" cy="48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endParaRPr lang="en-US" sz="1100" b="1" dirty="0">
              <a:solidFill>
                <a:schemeClr val="bg1"/>
              </a:solidFill>
            </a:endParaRPr>
          </a:p>
        </p:txBody>
      </p:sp>
      <p:sp>
        <p:nvSpPr>
          <p:cNvPr id="69" name="Rectangle 68">
            <a:extLst>
              <a:ext uri="{FF2B5EF4-FFF2-40B4-BE49-F238E27FC236}">
                <a16:creationId xmlns:a16="http://schemas.microsoft.com/office/drawing/2014/main" id="{7E94C6EA-0131-529C-BE35-68BDC7701CAE}"/>
              </a:ext>
            </a:extLst>
          </p:cNvPr>
          <p:cNvSpPr/>
          <p:nvPr/>
        </p:nvSpPr>
        <p:spPr>
          <a:xfrm>
            <a:off x="7612504" y="3051402"/>
            <a:ext cx="1324711" cy="48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dirty="0">
                <a:solidFill>
                  <a:schemeClr val="bg1"/>
                </a:solidFill>
              </a:rPr>
              <a:t>Card </a:t>
            </a:r>
          </a:p>
          <a:p>
            <a:r>
              <a:rPr lang="en-US" sz="1050" b="1" dirty="0">
                <a:solidFill>
                  <a:schemeClr val="bg1"/>
                </a:solidFill>
              </a:rPr>
              <a:t>Production</a:t>
            </a:r>
          </a:p>
        </p:txBody>
      </p:sp>
      <p:sp>
        <p:nvSpPr>
          <p:cNvPr id="71" name="Rectangle: Top Corners Rounded 70">
            <a:extLst>
              <a:ext uri="{FF2B5EF4-FFF2-40B4-BE49-F238E27FC236}">
                <a16:creationId xmlns:a16="http://schemas.microsoft.com/office/drawing/2014/main" id="{00E0B723-7B55-46A4-8561-AE66301E1CBB}"/>
              </a:ext>
            </a:extLst>
          </p:cNvPr>
          <p:cNvSpPr/>
          <p:nvPr/>
        </p:nvSpPr>
        <p:spPr>
          <a:xfrm flipV="1">
            <a:off x="7154062" y="3531906"/>
            <a:ext cx="1783153" cy="1036360"/>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grpSp>
        <p:nvGrpSpPr>
          <p:cNvPr id="72" name="Group 71">
            <a:extLst>
              <a:ext uri="{FF2B5EF4-FFF2-40B4-BE49-F238E27FC236}">
                <a16:creationId xmlns:a16="http://schemas.microsoft.com/office/drawing/2014/main" id="{EC043326-E7F6-3BB2-3A78-AA2C98906CB5}"/>
              </a:ext>
            </a:extLst>
          </p:cNvPr>
          <p:cNvGrpSpPr/>
          <p:nvPr/>
        </p:nvGrpSpPr>
        <p:grpSpPr>
          <a:xfrm>
            <a:off x="8538927" y="2898769"/>
            <a:ext cx="734768" cy="734770"/>
            <a:chOff x="4616979" y="1919001"/>
            <a:chExt cx="906991" cy="906991"/>
          </a:xfrm>
        </p:grpSpPr>
        <p:graphicFrame>
          <p:nvGraphicFramePr>
            <p:cNvPr id="75" name="Chart 74">
              <a:extLst>
                <a:ext uri="{FF2B5EF4-FFF2-40B4-BE49-F238E27FC236}">
                  <a16:creationId xmlns:a16="http://schemas.microsoft.com/office/drawing/2014/main" id="{C00D879B-B5E1-FFA3-5E62-418291198EAC}"/>
                </a:ext>
              </a:extLst>
            </p:cNvPr>
            <p:cNvGraphicFramePr/>
            <p:nvPr>
              <p:extLst>
                <p:ext uri="{D42A27DB-BD31-4B8C-83A1-F6EECF244321}">
                  <p14:modId xmlns:p14="http://schemas.microsoft.com/office/powerpoint/2010/main" val="4103346480"/>
                </p:ext>
              </p:extLst>
            </p:nvPr>
          </p:nvGraphicFramePr>
          <p:xfrm>
            <a:off x="4616979" y="1919001"/>
            <a:ext cx="906991" cy="906991"/>
          </p:xfrm>
          <a:graphic>
            <a:graphicData uri="http://schemas.openxmlformats.org/drawingml/2006/chart">
              <c:chart xmlns:c="http://schemas.openxmlformats.org/drawingml/2006/chart" xmlns:r="http://schemas.openxmlformats.org/officeDocument/2006/relationships" r:id="rId4"/>
            </a:graphicData>
          </a:graphic>
        </p:graphicFrame>
        <p:sp>
          <p:nvSpPr>
            <p:cNvPr id="78" name="Oval 77">
              <a:extLst>
                <a:ext uri="{FF2B5EF4-FFF2-40B4-BE49-F238E27FC236}">
                  <a16:creationId xmlns:a16="http://schemas.microsoft.com/office/drawing/2014/main" id="{FFB76928-0517-A41C-D25B-FB8FC8E3B522}"/>
                </a:ext>
              </a:extLst>
            </p:cNvPr>
            <p:cNvSpPr/>
            <p:nvPr/>
          </p:nvSpPr>
          <p:spPr>
            <a:xfrm>
              <a:off x="4778969" y="2074594"/>
              <a:ext cx="583012" cy="58301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3%</a:t>
              </a:r>
            </a:p>
          </p:txBody>
        </p:sp>
      </p:grpSp>
      <p:sp>
        <p:nvSpPr>
          <p:cNvPr id="81" name="Rectangle 80">
            <a:extLst>
              <a:ext uri="{FF2B5EF4-FFF2-40B4-BE49-F238E27FC236}">
                <a16:creationId xmlns:a16="http://schemas.microsoft.com/office/drawing/2014/main" id="{43BFDE20-5D21-4F66-BBC7-62E82D27A048}"/>
              </a:ext>
            </a:extLst>
          </p:cNvPr>
          <p:cNvSpPr/>
          <p:nvPr/>
        </p:nvSpPr>
        <p:spPr>
          <a:xfrm>
            <a:off x="4923814" y="4928385"/>
            <a:ext cx="468580" cy="48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endParaRPr lang="en-US" sz="1100" b="1" dirty="0">
              <a:solidFill>
                <a:schemeClr val="bg1"/>
              </a:solidFill>
            </a:endParaRPr>
          </a:p>
        </p:txBody>
      </p:sp>
      <p:sp>
        <p:nvSpPr>
          <p:cNvPr id="84" name="Rectangle 83">
            <a:extLst>
              <a:ext uri="{FF2B5EF4-FFF2-40B4-BE49-F238E27FC236}">
                <a16:creationId xmlns:a16="http://schemas.microsoft.com/office/drawing/2014/main" id="{C7B2DD8D-3FF1-F6F1-4639-6438D7D000FE}"/>
              </a:ext>
            </a:extLst>
          </p:cNvPr>
          <p:cNvSpPr/>
          <p:nvPr/>
        </p:nvSpPr>
        <p:spPr>
          <a:xfrm>
            <a:off x="5409551" y="4928385"/>
            <a:ext cx="1324711" cy="48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dirty="0">
                <a:solidFill>
                  <a:schemeClr val="bg1"/>
                </a:solidFill>
              </a:rPr>
              <a:t>Call Center &amp;</a:t>
            </a:r>
          </a:p>
          <a:p>
            <a:r>
              <a:rPr lang="en-US" sz="1050" b="1" dirty="0">
                <a:solidFill>
                  <a:schemeClr val="bg1"/>
                </a:solidFill>
              </a:rPr>
              <a:t>BPO</a:t>
            </a:r>
          </a:p>
        </p:txBody>
      </p:sp>
      <p:sp>
        <p:nvSpPr>
          <p:cNvPr id="87" name="Rectangle: Top Corners Rounded 86">
            <a:extLst>
              <a:ext uri="{FF2B5EF4-FFF2-40B4-BE49-F238E27FC236}">
                <a16:creationId xmlns:a16="http://schemas.microsoft.com/office/drawing/2014/main" id="{EA1F70C5-CC69-214B-540E-2F55DDA1F478}"/>
              </a:ext>
            </a:extLst>
          </p:cNvPr>
          <p:cNvSpPr/>
          <p:nvPr/>
        </p:nvSpPr>
        <p:spPr>
          <a:xfrm flipV="1">
            <a:off x="2783154" y="5408889"/>
            <a:ext cx="1783153" cy="1036360"/>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grpSp>
        <p:nvGrpSpPr>
          <p:cNvPr id="90" name="Group 89">
            <a:extLst>
              <a:ext uri="{FF2B5EF4-FFF2-40B4-BE49-F238E27FC236}">
                <a16:creationId xmlns:a16="http://schemas.microsoft.com/office/drawing/2014/main" id="{6F581A28-0C9F-0773-B15A-1DE56AF6218F}"/>
              </a:ext>
            </a:extLst>
          </p:cNvPr>
          <p:cNvGrpSpPr/>
          <p:nvPr/>
        </p:nvGrpSpPr>
        <p:grpSpPr>
          <a:xfrm>
            <a:off x="6335974" y="4775752"/>
            <a:ext cx="734768" cy="734770"/>
            <a:chOff x="4616979" y="1919001"/>
            <a:chExt cx="906991" cy="906991"/>
          </a:xfrm>
        </p:grpSpPr>
        <p:graphicFrame>
          <p:nvGraphicFramePr>
            <p:cNvPr id="91" name="Chart 90">
              <a:extLst>
                <a:ext uri="{FF2B5EF4-FFF2-40B4-BE49-F238E27FC236}">
                  <a16:creationId xmlns:a16="http://schemas.microsoft.com/office/drawing/2014/main" id="{E26D7135-1319-1B17-B394-753ABCE8E5C7}"/>
                </a:ext>
              </a:extLst>
            </p:cNvPr>
            <p:cNvGraphicFramePr/>
            <p:nvPr>
              <p:extLst>
                <p:ext uri="{D42A27DB-BD31-4B8C-83A1-F6EECF244321}">
                  <p14:modId xmlns:p14="http://schemas.microsoft.com/office/powerpoint/2010/main" val="3571800874"/>
                </p:ext>
              </p:extLst>
            </p:nvPr>
          </p:nvGraphicFramePr>
          <p:xfrm>
            <a:off x="4616979" y="1919001"/>
            <a:ext cx="906991" cy="906991"/>
          </p:xfrm>
          <a:graphic>
            <a:graphicData uri="http://schemas.openxmlformats.org/drawingml/2006/chart">
              <c:chart xmlns:c="http://schemas.openxmlformats.org/drawingml/2006/chart" xmlns:r="http://schemas.openxmlformats.org/officeDocument/2006/relationships" r:id="rId5"/>
            </a:graphicData>
          </a:graphic>
        </p:graphicFrame>
        <p:sp>
          <p:nvSpPr>
            <p:cNvPr id="92" name="Oval 91">
              <a:extLst>
                <a:ext uri="{FF2B5EF4-FFF2-40B4-BE49-F238E27FC236}">
                  <a16:creationId xmlns:a16="http://schemas.microsoft.com/office/drawing/2014/main" id="{0EDDE490-C900-6ABA-79CB-76AC2ADC1B7E}"/>
                </a:ext>
              </a:extLst>
            </p:cNvPr>
            <p:cNvSpPr/>
            <p:nvPr/>
          </p:nvSpPr>
          <p:spPr>
            <a:xfrm>
              <a:off x="4778969" y="2074594"/>
              <a:ext cx="583012" cy="58301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3%</a:t>
              </a:r>
            </a:p>
          </p:txBody>
        </p:sp>
      </p:grpSp>
      <p:grpSp>
        <p:nvGrpSpPr>
          <p:cNvPr id="105" name="Group 104">
            <a:extLst>
              <a:ext uri="{FF2B5EF4-FFF2-40B4-BE49-F238E27FC236}">
                <a16:creationId xmlns:a16="http://schemas.microsoft.com/office/drawing/2014/main" id="{E3CB5AB7-1A04-1AB3-F826-0C1D42A55CB9}"/>
              </a:ext>
            </a:extLst>
          </p:cNvPr>
          <p:cNvGrpSpPr/>
          <p:nvPr/>
        </p:nvGrpSpPr>
        <p:grpSpPr>
          <a:xfrm>
            <a:off x="729346" y="3119656"/>
            <a:ext cx="222739" cy="343996"/>
            <a:chOff x="11461382" y="2867124"/>
            <a:chExt cx="379993" cy="659987"/>
          </a:xfrm>
          <a:solidFill>
            <a:schemeClr val="bg1"/>
          </a:solidFill>
        </p:grpSpPr>
        <p:sp>
          <p:nvSpPr>
            <p:cNvPr id="106" name="Freeform: Shape 105">
              <a:extLst>
                <a:ext uri="{FF2B5EF4-FFF2-40B4-BE49-F238E27FC236}">
                  <a16:creationId xmlns:a16="http://schemas.microsoft.com/office/drawing/2014/main" id="{04D6C6A6-C954-3AD8-DEEA-82C82813DEB6}"/>
                </a:ext>
              </a:extLst>
            </p:cNvPr>
            <p:cNvSpPr/>
            <p:nvPr/>
          </p:nvSpPr>
          <p:spPr>
            <a:xfrm>
              <a:off x="11507945" y="2915469"/>
              <a:ext cx="253603" cy="166611"/>
            </a:xfrm>
            <a:custGeom>
              <a:avLst/>
              <a:gdLst>
                <a:gd name="connsiteX0" fmla="*/ 1260207 w 1344491"/>
                <a:gd name="connsiteY0" fmla="*/ 0 h 850765"/>
                <a:gd name="connsiteX1" fmla="*/ 84273 w 1344491"/>
                <a:gd name="connsiteY1" fmla="*/ 0 h 850765"/>
                <a:gd name="connsiteX2" fmla="*/ 0 w 1344491"/>
                <a:gd name="connsiteY2" fmla="*/ 84273 h 850765"/>
                <a:gd name="connsiteX3" fmla="*/ 0 w 1344491"/>
                <a:gd name="connsiteY3" fmla="*/ 766492 h 850765"/>
                <a:gd name="connsiteX4" fmla="*/ 84273 w 1344491"/>
                <a:gd name="connsiteY4" fmla="*/ 850766 h 850765"/>
                <a:gd name="connsiteX5" fmla="*/ 1260207 w 1344491"/>
                <a:gd name="connsiteY5" fmla="*/ 850766 h 850765"/>
                <a:gd name="connsiteX6" fmla="*/ 1344492 w 1344491"/>
                <a:gd name="connsiteY6" fmla="*/ 766492 h 850765"/>
                <a:gd name="connsiteX7" fmla="*/ 1344492 w 1344491"/>
                <a:gd name="connsiteY7" fmla="*/ 84273 h 850765"/>
                <a:gd name="connsiteX8" fmla="*/ 1260207 w 1344491"/>
                <a:gd name="connsiteY8" fmla="*/ 0 h 850765"/>
                <a:gd name="connsiteX9" fmla="*/ 1269560 w 1344491"/>
                <a:gd name="connsiteY9" fmla="*/ 766492 h 850765"/>
                <a:gd name="connsiteX10" fmla="*/ 1260207 w 1344491"/>
                <a:gd name="connsiteY10" fmla="*/ 775856 h 850765"/>
                <a:gd name="connsiteX11" fmla="*/ 84273 w 1344491"/>
                <a:gd name="connsiteY11" fmla="*/ 775856 h 850765"/>
                <a:gd name="connsiteX12" fmla="*/ 74910 w 1344491"/>
                <a:gd name="connsiteY12" fmla="*/ 766492 h 850765"/>
                <a:gd name="connsiteX13" fmla="*/ 74910 w 1344491"/>
                <a:gd name="connsiteY13" fmla="*/ 84273 h 850765"/>
                <a:gd name="connsiteX14" fmla="*/ 84273 w 1344491"/>
                <a:gd name="connsiteY14" fmla="*/ 74910 h 850765"/>
                <a:gd name="connsiteX15" fmla="*/ 1260207 w 1344491"/>
                <a:gd name="connsiteY15" fmla="*/ 74910 h 850765"/>
                <a:gd name="connsiteX16" fmla="*/ 1269560 w 1344491"/>
                <a:gd name="connsiteY16" fmla="*/ 84273 h 850765"/>
                <a:gd name="connsiteX17" fmla="*/ 1269560 w 1344491"/>
                <a:gd name="connsiteY17" fmla="*/ 766492 h 85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4491" h="850765">
                  <a:moveTo>
                    <a:pt x="1260207" y="0"/>
                  </a:moveTo>
                  <a:lnTo>
                    <a:pt x="84273" y="0"/>
                  </a:lnTo>
                  <a:cubicBezTo>
                    <a:pt x="37806" y="0"/>
                    <a:pt x="0" y="37805"/>
                    <a:pt x="0" y="84273"/>
                  </a:cubicBezTo>
                  <a:lnTo>
                    <a:pt x="0" y="766492"/>
                  </a:lnTo>
                  <a:cubicBezTo>
                    <a:pt x="0" y="812960"/>
                    <a:pt x="37806" y="850766"/>
                    <a:pt x="84273" y="850766"/>
                  </a:cubicBezTo>
                  <a:lnTo>
                    <a:pt x="1260207" y="850766"/>
                  </a:lnTo>
                  <a:cubicBezTo>
                    <a:pt x="1306692" y="850766"/>
                    <a:pt x="1344492" y="812954"/>
                    <a:pt x="1344492" y="766492"/>
                  </a:cubicBezTo>
                  <a:lnTo>
                    <a:pt x="1344492" y="84273"/>
                  </a:lnTo>
                  <a:cubicBezTo>
                    <a:pt x="1344492" y="37805"/>
                    <a:pt x="1306692" y="0"/>
                    <a:pt x="1260207" y="0"/>
                  </a:cubicBezTo>
                  <a:close/>
                  <a:moveTo>
                    <a:pt x="1269560" y="766492"/>
                  </a:moveTo>
                  <a:cubicBezTo>
                    <a:pt x="1269560" y="771653"/>
                    <a:pt x="1265384" y="775856"/>
                    <a:pt x="1260207" y="775856"/>
                  </a:cubicBezTo>
                  <a:lnTo>
                    <a:pt x="84273" y="775856"/>
                  </a:lnTo>
                  <a:cubicBezTo>
                    <a:pt x="79113" y="775856"/>
                    <a:pt x="74910" y="771658"/>
                    <a:pt x="74910" y="766492"/>
                  </a:cubicBezTo>
                  <a:lnTo>
                    <a:pt x="74910" y="84273"/>
                  </a:lnTo>
                  <a:cubicBezTo>
                    <a:pt x="74910" y="79113"/>
                    <a:pt x="79107" y="74910"/>
                    <a:pt x="84273" y="74910"/>
                  </a:cubicBezTo>
                  <a:lnTo>
                    <a:pt x="1260207" y="74910"/>
                  </a:lnTo>
                  <a:cubicBezTo>
                    <a:pt x="1265384" y="74910"/>
                    <a:pt x="1269560" y="79113"/>
                    <a:pt x="1269560" y="84273"/>
                  </a:cubicBezTo>
                  <a:lnTo>
                    <a:pt x="1269560" y="766492"/>
                  </a:lnTo>
                  <a:close/>
                </a:path>
              </a:pathLst>
            </a:custGeom>
            <a:grpFill/>
            <a:ln w="31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07" name="Freeform: Shape 106">
              <a:extLst>
                <a:ext uri="{FF2B5EF4-FFF2-40B4-BE49-F238E27FC236}">
                  <a16:creationId xmlns:a16="http://schemas.microsoft.com/office/drawing/2014/main" id="{C72E689F-2FBF-22B8-FBED-94CF35F18459}"/>
                </a:ext>
              </a:extLst>
            </p:cNvPr>
            <p:cNvSpPr/>
            <p:nvPr/>
          </p:nvSpPr>
          <p:spPr>
            <a:xfrm>
              <a:off x="11461382" y="2867124"/>
              <a:ext cx="379993" cy="659987"/>
            </a:xfrm>
            <a:custGeom>
              <a:avLst/>
              <a:gdLst>
                <a:gd name="connsiteX0" fmla="*/ 1880610 w 2014551"/>
                <a:gd name="connsiteY0" fmla="*/ 362657 h 3370094"/>
                <a:gd name="connsiteX1" fmla="*/ 1838246 w 2014551"/>
                <a:gd name="connsiteY1" fmla="*/ 352057 h 3370094"/>
                <a:gd name="connsiteX2" fmla="*/ 1838246 w 2014551"/>
                <a:gd name="connsiteY2" fmla="*/ 162306 h 3370094"/>
                <a:gd name="connsiteX3" fmla="*/ 1675912 w 2014551"/>
                <a:gd name="connsiteY3" fmla="*/ 0 h 3370094"/>
                <a:gd name="connsiteX4" fmla="*/ 162300 w 2014551"/>
                <a:gd name="connsiteY4" fmla="*/ 0 h 3370094"/>
                <a:gd name="connsiteX5" fmla="*/ 0 w 2014551"/>
                <a:gd name="connsiteY5" fmla="*/ 162306 h 3370094"/>
                <a:gd name="connsiteX6" fmla="*/ 0 w 2014551"/>
                <a:gd name="connsiteY6" fmla="*/ 2522302 h 3370094"/>
                <a:gd name="connsiteX7" fmla="*/ 162300 w 2014551"/>
                <a:gd name="connsiteY7" fmla="*/ 2684608 h 3370094"/>
                <a:gd name="connsiteX8" fmla="*/ 211590 w 2014551"/>
                <a:gd name="connsiteY8" fmla="*/ 2684608 h 3370094"/>
                <a:gd name="connsiteX9" fmla="*/ 211590 w 2014551"/>
                <a:gd name="connsiteY9" fmla="*/ 3206224 h 3370094"/>
                <a:gd name="connsiteX10" fmla="*/ 375455 w 2014551"/>
                <a:gd name="connsiteY10" fmla="*/ 3370094 h 3370094"/>
                <a:gd name="connsiteX11" fmla="*/ 982948 w 2014551"/>
                <a:gd name="connsiteY11" fmla="*/ 3370094 h 3370094"/>
                <a:gd name="connsiteX12" fmla="*/ 1269465 w 2014551"/>
                <a:gd name="connsiteY12" fmla="*/ 3370094 h 3370094"/>
                <a:gd name="connsiteX13" fmla="*/ 1462751 w 2014551"/>
                <a:gd name="connsiteY13" fmla="*/ 3370094 h 3370094"/>
                <a:gd name="connsiteX14" fmla="*/ 1626644 w 2014551"/>
                <a:gd name="connsiteY14" fmla="*/ 3206224 h 3370094"/>
                <a:gd name="connsiteX15" fmla="*/ 1626644 w 2014551"/>
                <a:gd name="connsiteY15" fmla="*/ 2684608 h 3370094"/>
                <a:gd name="connsiteX16" fmla="*/ 1675912 w 2014551"/>
                <a:gd name="connsiteY16" fmla="*/ 2684608 h 3370094"/>
                <a:gd name="connsiteX17" fmla="*/ 1838246 w 2014551"/>
                <a:gd name="connsiteY17" fmla="*/ 2522302 h 3370094"/>
                <a:gd name="connsiteX18" fmla="*/ 1838246 w 2014551"/>
                <a:gd name="connsiteY18" fmla="*/ 2332551 h 3370094"/>
                <a:gd name="connsiteX19" fmla="*/ 1880610 w 2014551"/>
                <a:gd name="connsiteY19" fmla="*/ 2321951 h 3370094"/>
                <a:gd name="connsiteX20" fmla="*/ 2014552 w 2014551"/>
                <a:gd name="connsiteY20" fmla="*/ 2150415 h 3370094"/>
                <a:gd name="connsiteX21" fmla="*/ 2014552 w 2014551"/>
                <a:gd name="connsiteY21" fmla="*/ 534192 h 3370094"/>
                <a:gd name="connsiteX22" fmla="*/ 1880610 w 2014551"/>
                <a:gd name="connsiteY22" fmla="*/ 362657 h 3370094"/>
                <a:gd name="connsiteX23" fmla="*/ 375455 w 2014551"/>
                <a:gd name="connsiteY23" fmla="*/ 3295191 h 3370094"/>
                <a:gd name="connsiteX24" fmla="*/ 286500 w 2014551"/>
                <a:gd name="connsiteY24" fmla="*/ 3206235 h 3370094"/>
                <a:gd name="connsiteX25" fmla="*/ 286500 w 2014551"/>
                <a:gd name="connsiteY25" fmla="*/ 2684619 h 3370094"/>
                <a:gd name="connsiteX26" fmla="*/ 982948 w 2014551"/>
                <a:gd name="connsiteY26" fmla="*/ 2684619 h 3370094"/>
                <a:gd name="connsiteX27" fmla="*/ 982948 w 2014551"/>
                <a:gd name="connsiteY27" fmla="*/ 3295196 h 3370094"/>
                <a:gd name="connsiteX28" fmla="*/ 375455 w 2014551"/>
                <a:gd name="connsiteY28" fmla="*/ 3295196 h 3370094"/>
                <a:gd name="connsiteX29" fmla="*/ 1057858 w 2014551"/>
                <a:gd name="connsiteY29" fmla="*/ 3295191 h 3370094"/>
                <a:gd name="connsiteX30" fmla="*/ 1057858 w 2014551"/>
                <a:gd name="connsiteY30" fmla="*/ 2684613 h 3370094"/>
                <a:gd name="connsiteX31" fmla="*/ 1194544 w 2014551"/>
                <a:gd name="connsiteY31" fmla="*/ 2684613 h 3370094"/>
                <a:gd name="connsiteX32" fmla="*/ 1194544 w 2014551"/>
                <a:gd name="connsiteY32" fmla="*/ 3295191 h 3370094"/>
                <a:gd name="connsiteX33" fmla="*/ 1057858 w 2014551"/>
                <a:gd name="connsiteY33" fmla="*/ 3295191 h 3370094"/>
                <a:gd name="connsiteX34" fmla="*/ 1551712 w 2014551"/>
                <a:gd name="connsiteY34" fmla="*/ 3206230 h 3370094"/>
                <a:gd name="connsiteX35" fmla="*/ 1462751 w 2014551"/>
                <a:gd name="connsiteY35" fmla="*/ 3295185 h 3370094"/>
                <a:gd name="connsiteX36" fmla="*/ 1269465 w 2014551"/>
                <a:gd name="connsiteY36" fmla="*/ 3295185 h 3370094"/>
                <a:gd name="connsiteX37" fmla="*/ 1269465 w 2014551"/>
                <a:gd name="connsiteY37" fmla="*/ 2684613 h 3370094"/>
                <a:gd name="connsiteX38" fmla="*/ 1551712 w 2014551"/>
                <a:gd name="connsiteY38" fmla="*/ 2684613 h 3370094"/>
                <a:gd name="connsiteX39" fmla="*/ 1551712 w 2014551"/>
                <a:gd name="connsiteY39" fmla="*/ 3206230 h 3370094"/>
                <a:gd name="connsiteX40" fmla="*/ 1763313 w 2014551"/>
                <a:gd name="connsiteY40" fmla="*/ 2522307 h 3370094"/>
                <a:gd name="connsiteX41" fmla="*/ 1675912 w 2014551"/>
                <a:gd name="connsiteY41" fmla="*/ 2609703 h 3370094"/>
                <a:gd name="connsiteX42" fmla="*/ 1626644 w 2014551"/>
                <a:gd name="connsiteY42" fmla="*/ 2609703 h 3370094"/>
                <a:gd name="connsiteX43" fmla="*/ 1269465 w 2014551"/>
                <a:gd name="connsiteY43" fmla="*/ 2609703 h 3370094"/>
                <a:gd name="connsiteX44" fmla="*/ 982954 w 2014551"/>
                <a:gd name="connsiteY44" fmla="*/ 2609703 h 3370094"/>
                <a:gd name="connsiteX45" fmla="*/ 211590 w 2014551"/>
                <a:gd name="connsiteY45" fmla="*/ 2609703 h 3370094"/>
                <a:gd name="connsiteX46" fmla="*/ 162300 w 2014551"/>
                <a:gd name="connsiteY46" fmla="*/ 2609703 h 3370094"/>
                <a:gd name="connsiteX47" fmla="*/ 74910 w 2014551"/>
                <a:gd name="connsiteY47" fmla="*/ 2522307 h 3370094"/>
                <a:gd name="connsiteX48" fmla="*/ 74910 w 2014551"/>
                <a:gd name="connsiteY48" fmla="*/ 162306 h 3370094"/>
                <a:gd name="connsiteX49" fmla="*/ 162300 w 2014551"/>
                <a:gd name="connsiteY49" fmla="*/ 74910 h 3370094"/>
                <a:gd name="connsiteX50" fmla="*/ 1675912 w 2014551"/>
                <a:gd name="connsiteY50" fmla="*/ 74910 h 3370094"/>
                <a:gd name="connsiteX51" fmla="*/ 1763313 w 2014551"/>
                <a:gd name="connsiteY51" fmla="*/ 162306 h 3370094"/>
                <a:gd name="connsiteX52" fmla="*/ 1763313 w 2014551"/>
                <a:gd name="connsiteY52" fmla="*/ 333330 h 3370094"/>
                <a:gd name="connsiteX53" fmla="*/ 1763313 w 2014551"/>
                <a:gd name="connsiteY53" fmla="*/ 2351278 h 3370094"/>
                <a:gd name="connsiteX54" fmla="*/ 1763313 w 2014551"/>
                <a:gd name="connsiteY54" fmla="*/ 2522307 h 3370094"/>
                <a:gd name="connsiteX55" fmla="*/ 1939620 w 2014551"/>
                <a:gd name="connsiteY55" fmla="*/ 2150421 h 3370094"/>
                <a:gd name="connsiteX56" fmla="*/ 1862462 w 2014551"/>
                <a:gd name="connsiteY56" fmla="*/ 2249285 h 3370094"/>
                <a:gd name="connsiteX57" fmla="*/ 1838190 w 2014551"/>
                <a:gd name="connsiteY57" fmla="*/ 2255342 h 3370094"/>
                <a:gd name="connsiteX58" fmla="*/ 1838190 w 2014551"/>
                <a:gd name="connsiteY58" fmla="*/ 429271 h 3370094"/>
                <a:gd name="connsiteX59" fmla="*/ 1862462 w 2014551"/>
                <a:gd name="connsiteY59" fmla="*/ 435323 h 3370094"/>
                <a:gd name="connsiteX60" fmla="*/ 1939620 w 2014551"/>
                <a:gd name="connsiteY60" fmla="*/ 534187 h 3370094"/>
                <a:gd name="connsiteX61" fmla="*/ 1939620 w 2014551"/>
                <a:gd name="connsiteY61" fmla="*/ 2150421 h 337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014551" h="3370094">
                  <a:moveTo>
                    <a:pt x="1880610" y="362657"/>
                  </a:moveTo>
                  <a:lnTo>
                    <a:pt x="1838246" y="352057"/>
                  </a:lnTo>
                  <a:lnTo>
                    <a:pt x="1838246" y="162306"/>
                  </a:lnTo>
                  <a:cubicBezTo>
                    <a:pt x="1838246" y="72811"/>
                    <a:pt x="1765429" y="0"/>
                    <a:pt x="1675912" y="0"/>
                  </a:cubicBezTo>
                  <a:lnTo>
                    <a:pt x="162300" y="0"/>
                  </a:lnTo>
                  <a:cubicBezTo>
                    <a:pt x="72805" y="0"/>
                    <a:pt x="0" y="72811"/>
                    <a:pt x="0" y="162306"/>
                  </a:cubicBezTo>
                  <a:lnTo>
                    <a:pt x="0" y="2522302"/>
                  </a:lnTo>
                  <a:cubicBezTo>
                    <a:pt x="0" y="2611797"/>
                    <a:pt x="72805" y="2684608"/>
                    <a:pt x="162300" y="2684608"/>
                  </a:cubicBezTo>
                  <a:lnTo>
                    <a:pt x="211590" y="2684608"/>
                  </a:lnTo>
                  <a:lnTo>
                    <a:pt x="211590" y="3206224"/>
                  </a:lnTo>
                  <a:cubicBezTo>
                    <a:pt x="211590" y="3296576"/>
                    <a:pt x="285103" y="3370094"/>
                    <a:pt x="375455" y="3370094"/>
                  </a:cubicBezTo>
                  <a:lnTo>
                    <a:pt x="982948" y="3370094"/>
                  </a:lnTo>
                  <a:lnTo>
                    <a:pt x="1269465" y="3370094"/>
                  </a:lnTo>
                  <a:lnTo>
                    <a:pt x="1462751" y="3370094"/>
                  </a:lnTo>
                  <a:cubicBezTo>
                    <a:pt x="1553104" y="3370094"/>
                    <a:pt x="1626644" y="3296582"/>
                    <a:pt x="1626644" y="3206224"/>
                  </a:cubicBezTo>
                  <a:lnTo>
                    <a:pt x="1626644" y="2684608"/>
                  </a:lnTo>
                  <a:lnTo>
                    <a:pt x="1675912" y="2684608"/>
                  </a:lnTo>
                  <a:cubicBezTo>
                    <a:pt x="1765429" y="2684608"/>
                    <a:pt x="1838246" y="2611797"/>
                    <a:pt x="1838246" y="2522302"/>
                  </a:cubicBezTo>
                  <a:lnTo>
                    <a:pt x="1838246" y="2332551"/>
                  </a:lnTo>
                  <a:lnTo>
                    <a:pt x="1880610" y="2321951"/>
                  </a:lnTo>
                  <a:cubicBezTo>
                    <a:pt x="1959495" y="2302244"/>
                    <a:pt x="2014552" y="2231699"/>
                    <a:pt x="2014552" y="2150415"/>
                  </a:cubicBezTo>
                  <a:lnTo>
                    <a:pt x="2014552" y="534192"/>
                  </a:lnTo>
                  <a:cubicBezTo>
                    <a:pt x="2014552" y="452909"/>
                    <a:pt x="1959495" y="382369"/>
                    <a:pt x="1880610" y="362657"/>
                  </a:cubicBezTo>
                  <a:close/>
                  <a:moveTo>
                    <a:pt x="375455" y="3295191"/>
                  </a:moveTo>
                  <a:cubicBezTo>
                    <a:pt x="326404" y="3295191"/>
                    <a:pt x="286500" y="3255286"/>
                    <a:pt x="286500" y="3206235"/>
                  </a:cubicBezTo>
                  <a:lnTo>
                    <a:pt x="286500" y="2684619"/>
                  </a:lnTo>
                  <a:lnTo>
                    <a:pt x="982948" y="2684619"/>
                  </a:lnTo>
                  <a:lnTo>
                    <a:pt x="982948" y="3295196"/>
                  </a:lnTo>
                  <a:lnTo>
                    <a:pt x="375455" y="3295196"/>
                  </a:lnTo>
                  <a:close/>
                  <a:moveTo>
                    <a:pt x="1057858" y="3295191"/>
                  </a:moveTo>
                  <a:lnTo>
                    <a:pt x="1057858" y="2684613"/>
                  </a:lnTo>
                  <a:lnTo>
                    <a:pt x="1194544" y="2684613"/>
                  </a:lnTo>
                  <a:lnTo>
                    <a:pt x="1194544" y="3295191"/>
                  </a:lnTo>
                  <a:lnTo>
                    <a:pt x="1057858" y="3295191"/>
                  </a:lnTo>
                  <a:close/>
                  <a:moveTo>
                    <a:pt x="1551712" y="3206230"/>
                  </a:moveTo>
                  <a:cubicBezTo>
                    <a:pt x="1551712" y="3255286"/>
                    <a:pt x="1511797" y="3295185"/>
                    <a:pt x="1462751" y="3295185"/>
                  </a:cubicBezTo>
                  <a:lnTo>
                    <a:pt x="1269465" y="3295185"/>
                  </a:lnTo>
                  <a:lnTo>
                    <a:pt x="1269465" y="2684613"/>
                  </a:lnTo>
                  <a:lnTo>
                    <a:pt x="1551712" y="2684613"/>
                  </a:lnTo>
                  <a:lnTo>
                    <a:pt x="1551712" y="3206230"/>
                  </a:lnTo>
                  <a:close/>
                  <a:moveTo>
                    <a:pt x="1763313" y="2522307"/>
                  </a:moveTo>
                  <a:cubicBezTo>
                    <a:pt x="1763313" y="2570495"/>
                    <a:pt x="1724122" y="2609703"/>
                    <a:pt x="1675912" y="2609703"/>
                  </a:cubicBezTo>
                  <a:lnTo>
                    <a:pt x="1626644" y="2609703"/>
                  </a:lnTo>
                  <a:lnTo>
                    <a:pt x="1269465" y="2609703"/>
                  </a:lnTo>
                  <a:lnTo>
                    <a:pt x="982954" y="2609703"/>
                  </a:lnTo>
                  <a:lnTo>
                    <a:pt x="211590" y="2609703"/>
                  </a:lnTo>
                  <a:lnTo>
                    <a:pt x="162300" y="2609703"/>
                  </a:lnTo>
                  <a:cubicBezTo>
                    <a:pt x="114107" y="2609703"/>
                    <a:pt x="74910" y="2570495"/>
                    <a:pt x="74910" y="2522307"/>
                  </a:cubicBezTo>
                  <a:lnTo>
                    <a:pt x="74910" y="162306"/>
                  </a:lnTo>
                  <a:cubicBezTo>
                    <a:pt x="74910" y="114112"/>
                    <a:pt x="114112" y="74910"/>
                    <a:pt x="162300" y="74910"/>
                  </a:cubicBezTo>
                  <a:lnTo>
                    <a:pt x="1675912" y="74910"/>
                  </a:lnTo>
                  <a:cubicBezTo>
                    <a:pt x="1724122" y="74910"/>
                    <a:pt x="1763313" y="114112"/>
                    <a:pt x="1763313" y="162306"/>
                  </a:cubicBezTo>
                  <a:lnTo>
                    <a:pt x="1763313" y="333330"/>
                  </a:lnTo>
                  <a:lnTo>
                    <a:pt x="1763313" y="2351278"/>
                  </a:lnTo>
                  <a:lnTo>
                    <a:pt x="1763313" y="2522307"/>
                  </a:lnTo>
                  <a:close/>
                  <a:moveTo>
                    <a:pt x="1939620" y="2150421"/>
                  </a:moveTo>
                  <a:cubicBezTo>
                    <a:pt x="1939620" y="2197267"/>
                    <a:pt x="1907889" y="2237922"/>
                    <a:pt x="1862462" y="2249285"/>
                  </a:cubicBezTo>
                  <a:lnTo>
                    <a:pt x="1838190" y="2255342"/>
                  </a:lnTo>
                  <a:lnTo>
                    <a:pt x="1838190" y="429271"/>
                  </a:lnTo>
                  <a:lnTo>
                    <a:pt x="1862462" y="435323"/>
                  </a:lnTo>
                  <a:cubicBezTo>
                    <a:pt x="1907889" y="446685"/>
                    <a:pt x="1939620" y="487341"/>
                    <a:pt x="1939620" y="534187"/>
                  </a:cubicBezTo>
                  <a:lnTo>
                    <a:pt x="1939620" y="2150421"/>
                  </a:lnTo>
                  <a:close/>
                </a:path>
              </a:pathLst>
            </a:custGeom>
            <a:grpFill/>
            <a:ln w="31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08" name="Freeform: Shape 107">
              <a:extLst>
                <a:ext uri="{FF2B5EF4-FFF2-40B4-BE49-F238E27FC236}">
                  <a16:creationId xmlns:a16="http://schemas.microsoft.com/office/drawing/2014/main" id="{1F8B7977-5887-396E-9613-E5ED26985E84}"/>
                </a:ext>
              </a:extLst>
            </p:cNvPr>
            <p:cNvSpPr/>
            <p:nvPr/>
          </p:nvSpPr>
          <p:spPr>
            <a:xfrm>
              <a:off x="11684595" y="3108849"/>
              <a:ext cx="76954" cy="53807"/>
            </a:xfrm>
            <a:custGeom>
              <a:avLst/>
              <a:gdLst>
                <a:gd name="connsiteX0" fmla="*/ 326810 w 407977"/>
                <a:gd name="connsiteY0" fmla="*/ 0 h 274753"/>
                <a:gd name="connsiteX1" fmla="*/ 81139 w 407977"/>
                <a:gd name="connsiteY1" fmla="*/ 0 h 274753"/>
                <a:gd name="connsiteX2" fmla="*/ 0 w 407977"/>
                <a:gd name="connsiteY2" fmla="*/ 81150 h 274753"/>
                <a:gd name="connsiteX3" fmla="*/ 0 w 407977"/>
                <a:gd name="connsiteY3" fmla="*/ 193598 h 274753"/>
                <a:gd name="connsiteX4" fmla="*/ 81139 w 407977"/>
                <a:gd name="connsiteY4" fmla="*/ 274754 h 274753"/>
                <a:gd name="connsiteX5" fmla="*/ 326810 w 407977"/>
                <a:gd name="connsiteY5" fmla="*/ 274754 h 274753"/>
                <a:gd name="connsiteX6" fmla="*/ 407978 w 407977"/>
                <a:gd name="connsiteY6" fmla="*/ 193598 h 274753"/>
                <a:gd name="connsiteX7" fmla="*/ 407978 w 407977"/>
                <a:gd name="connsiteY7" fmla="*/ 81150 h 274753"/>
                <a:gd name="connsiteX8" fmla="*/ 326810 w 407977"/>
                <a:gd name="connsiteY8" fmla="*/ 0 h 274753"/>
                <a:gd name="connsiteX9" fmla="*/ 333045 w 407977"/>
                <a:gd name="connsiteY9" fmla="*/ 193598 h 274753"/>
                <a:gd name="connsiteX10" fmla="*/ 326810 w 407977"/>
                <a:gd name="connsiteY10" fmla="*/ 199844 h 274753"/>
                <a:gd name="connsiteX11" fmla="*/ 81139 w 407977"/>
                <a:gd name="connsiteY11" fmla="*/ 199844 h 274753"/>
                <a:gd name="connsiteX12" fmla="*/ 74904 w 407977"/>
                <a:gd name="connsiteY12" fmla="*/ 193598 h 274753"/>
                <a:gd name="connsiteX13" fmla="*/ 74904 w 407977"/>
                <a:gd name="connsiteY13" fmla="*/ 81150 h 274753"/>
                <a:gd name="connsiteX14" fmla="*/ 81139 w 407977"/>
                <a:gd name="connsiteY14" fmla="*/ 74910 h 274753"/>
                <a:gd name="connsiteX15" fmla="*/ 326810 w 407977"/>
                <a:gd name="connsiteY15" fmla="*/ 74910 h 274753"/>
                <a:gd name="connsiteX16" fmla="*/ 333045 w 407977"/>
                <a:gd name="connsiteY16" fmla="*/ 81150 h 274753"/>
                <a:gd name="connsiteX17" fmla="*/ 333045 w 407977"/>
                <a:gd name="connsiteY17" fmla="*/ 193598 h 2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977" h="274753">
                  <a:moveTo>
                    <a:pt x="326810" y="0"/>
                  </a:moveTo>
                  <a:lnTo>
                    <a:pt x="81139" y="0"/>
                  </a:lnTo>
                  <a:cubicBezTo>
                    <a:pt x="36408" y="0"/>
                    <a:pt x="0" y="36403"/>
                    <a:pt x="0" y="81150"/>
                  </a:cubicBezTo>
                  <a:lnTo>
                    <a:pt x="0" y="193598"/>
                  </a:lnTo>
                  <a:cubicBezTo>
                    <a:pt x="0" y="238345"/>
                    <a:pt x="36408" y="274754"/>
                    <a:pt x="81139" y="274754"/>
                  </a:cubicBezTo>
                  <a:lnTo>
                    <a:pt x="326810" y="274754"/>
                  </a:lnTo>
                  <a:cubicBezTo>
                    <a:pt x="371569" y="274754"/>
                    <a:pt x="407978" y="238345"/>
                    <a:pt x="407978" y="193598"/>
                  </a:cubicBezTo>
                  <a:lnTo>
                    <a:pt x="407978" y="81150"/>
                  </a:lnTo>
                  <a:cubicBezTo>
                    <a:pt x="407978" y="36403"/>
                    <a:pt x="371569" y="0"/>
                    <a:pt x="326810" y="0"/>
                  </a:cubicBezTo>
                  <a:close/>
                  <a:moveTo>
                    <a:pt x="333045" y="193598"/>
                  </a:moveTo>
                  <a:cubicBezTo>
                    <a:pt x="333045" y="197044"/>
                    <a:pt x="330262" y="199844"/>
                    <a:pt x="326810" y="199844"/>
                  </a:cubicBezTo>
                  <a:lnTo>
                    <a:pt x="81139" y="199844"/>
                  </a:lnTo>
                  <a:cubicBezTo>
                    <a:pt x="77687" y="199844"/>
                    <a:pt x="74904" y="197044"/>
                    <a:pt x="74904" y="193598"/>
                  </a:cubicBezTo>
                  <a:lnTo>
                    <a:pt x="74904" y="81150"/>
                  </a:lnTo>
                  <a:cubicBezTo>
                    <a:pt x="74904" y="77704"/>
                    <a:pt x="77687" y="74910"/>
                    <a:pt x="81139" y="74910"/>
                  </a:cubicBezTo>
                  <a:lnTo>
                    <a:pt x="326810" y="74910"/>
                  </a:lnTo>
                  <a:cubicBezTo>
                    <a:pt x="330262" y="74910"/>
                    <a:pt x="333045" y="77704"/>
                    <a:pt x="333045" y="81150"/>
                  </a:cubicBezTo>
                  <a:lnTo>
                    <a:pt x="333045" y="193598"/>
                  </a:lnTo>
                  <a:close/>
                </a:path>
              </a:pathLst>
            </a:custGeom>
            <a:grpFill/>
            <a:ln w="31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09" name="Freeform: Shape 108">
              <a:extLst>
                <a:ext uri="{FF2B5EF4-FFF2-40B4-BE49-F238E27FC236}">
                  <a16:creationId xmlns:a16="http://schemas.microsoft.com/office/drawing/2014/main" id="{4A37F29D-B4F6-5B8C-4D44-62DE997457A4}"/>
                </a:ext>
              </a:extLst>
            </p:cNvPr>
            <p:cNvSpPr/>
            <p:nvPr/>
          </p:nvSpPr>
          <p:spPr>
            <a:xfrm>
              <a:off x="11596269" y="3174076"/>
              <a:ext cx="76955" cy="53806"/>
            </a:xfrm>
            <a:custGeom>
              <a:avLst/>
              <a:gdLst>
                <a:gd name="connsiteX0" fmla="*/ 326827 w 407983"/>
                <a:gd name="connsiteY0" fmla="*/ 0 h 274748"/>
                <a:gd name="connsiteX1" fmla="*/ 81150 w 407983"/>
                <a:gd name="connsiteY1" fmla="*/ 0 h 274748"/>
                <a:gd name="connsiteX2" fmla="*/ 0 w 407983"/>
                <a:gd name="connsiteY2" fmla="*/ 81150 h 274748"/>
                <a:gd name="connsiteX3" fmla="*/ 0 w 407983"/>
                <a:gd name="connsiteY3" fmla="*/ 193593 h 274748"/>
                <a:gd name="connsiteX4" fmla="*/ 81150 w 407983"/>
                <a:gd name="connsiteY4" fmla="*/ 274748 h 274748"/>
                <a:gd name="connsiteX5" fmla="*/ 326827 w 407983"/>
                <a:gd name="connsiteY5" fmla="*/ 274748 h 274748"/>
                <a:gd name="connsiteX6" fmla="*/ 407983 w 407983"/>
                <a:gd name="connsiteY6" fmla="*/ 193593 h 274748"/>
                <a:gd name="connsiteX7" fmla="*/ 407983 w 407983"/>
                <a:gd name="connsiteY7" fmla="*/ 81150 h 274748"/>
                <a:gd name="connsiteX8" fmla="*/ 326827 w 407983"/>
                <a:gd name="connsiteY8" fmla="*/ 0 h 274748"/>
                <a:gd name="connsiteX9" fmla="*/ 333074 w 407983"/>
                <a:gd name="connsiteY9" fmla="*/ 193598 h 274748"/>
                <a:gd name="connsiteX10" fmla="*/ 326827 w 407983"/>
                <a:gd name="connsiteY10" fmla="*/ 199839 h 274748"/>
                <a:gd name="connsiteX11" fmla="*/ 81150 w 407983"/>
                <a:gd name="connsiteY11" fmla="*/ 199839 h 274748"/>
                <a:gd name="connsiteX12" fmla="*/ 74910 w 407983"/>
                <a:gd name="connsiteY12" fmla="*/ 193598 h 274748"/>
                <a:gd name="connsiteX13" fmla="*/ 74910 w 407983"/>
                <a:gd name="connsiteY13" fmla="*/ 81156 h 274748"/>
                <a:gd name="connsiteX14" fmla="*/ 81150 w 407983"/>
                <a:gd name="connsiteY14" fmla="*/ 74915 h 274748"/>
                <a:gd name="connsiteX15" fmla="*/ 326827 w 407983"/>
                <a:gd name="connsiteY15" fmla="*/ 74915 h 274748"/>
                <a:gd name="connsiteX16" fmla="*/ 333074 w 407983"/>
                <a:gd name="connsiteY16" fmla="*/ 81156 h 274748"/>
                <a:gd name="connsiteX17" fmla="*/ 333074 w 407983"/>
                <a:gd name="connsiteY17" fmla="*/ 193598 h 27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983" h="274748">
                  <a:moveTo>
                    <a:pt x="326827" y="0"/>
                  </a:moveTo>
                  <a:lnTo>
                    <a:pt x="81150" y="0"/>
                  </a:lnTo>
                  <a:cubicBezTo>
                    <a:pt x="36403" y="0"/>
                    <a:pt x="0" y="36403"/>
                    <a:pt x="0" y="81150"/>
                  </a:cubicBezTo>
                  <a:lnTo>
                    <a:pt x="0" y="193593"/>
                  </a:lnTo>
                  <a:cubicBezTo>
                    <a:pt x="0" y="238346"/>
                    <a:pt x="36403" y="274748"/>
                    <a:pt x="81150" y="274748"/>
                  </a:cubicBezTo>
                  <a:lnTo>
                    <a:pt x="326827" y="274748"/>
                  </a:lnTo>
                  <a:cubicBezTo>
                    <a:pt x="371575" y="274748"/>
                    <a:pt x="407983" y="238346"/>
                    <a:pt x="407983" y="193593"/>
                  </a:cubicBezTo>
                  <a:lnTo>
                    <a:pt x="407983" y="81150"/>
                  </a:lnTo>
                  <a:cubicBezTo>
                    <a:pt x="407989" y="36403"/>
                    <a:pt x="371575" y="0"/>
                    <a:pt x="326827" y="0"/>
                  </a:cubicBezTo>
                  <a:close/>
                  <a:moveTo>
                    <a:pt x="333074" y="193598"/>
                  </a:moveTo>
                  <a:cubicBezTo>
                    <a:pt x="333074" y="197044"/>
                    <a:pt x="330274" y="199839"/>
                    <a:pt x="326827" y="199839"/>
                  </a:cubicBezTo>
                  <a:lnTo>
                    <a:pt x="81150" y="199839"/>
                  </a:lnTo>
                  <a:cubicBezTo>
                    <a:pt x="77710" y="199839"/>
                    <a:pt x="74910" y="197044"/>
                    <a:pt x="74910" y="193598"/>
                  </a:cubicBezTo>
                  <a:lnTo>
                    <a:pt x="74910" y="81156"/>
                  </a:lnTo>
                  <a:cubicBezTo>
                    <a:pt x="74910" y="77710"/>
                    <a:pt x="77704" y="74915"/>
                    <a:pt x="81150" y="74915"/>
                  </a:cubicBezTo>
                  <a:lnTo>
                    <a:pt x="326827" y="74915"/>
                  </a:lnTo>
                  <a:cubicBezTo>
                    <a:pt x="330274" y="74915"/>
                    <a:pt x="333074" y="77710"/>
                    <a:pt x="333074" y="81156"/>
                  </a:cubicBezTo>
                  <a:lnTo>
                    <a:pt x="333074" y="193598"/>
                  </a:lnTo>
                  <a:close/>
                </a:path>
              </a:pathLst>
            </a:custGeom>
            <a:grpFill/>
            <a:ln w="31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10" name="Freeform: Shape 109">
              <a:extLst>
                <a:ext uri="{FF2B5EF4-FFF2-40B4-BE49-F238E27FC236}">
                  <a16:creationId xmlns:a16="http://schemas.microsoft.com/office/drawing/2014/main" id="{EA93F4CA-0442-9FFC-144A-7271B28588AF}"/>
                </a:ext>
              </a:extLst>
            </p:cNvPr>
            <p:cNvSpPr/>
            <p:nvPr/>
          </p:nvSpPr>
          <p:spPr>
            <a:xfrm>
              <a:off x="11507946" y="3174076"/>
              <a:ext cx="76953" cy="53806"/>
            </a:xfrm>
            <a:custGeom>
              <a:avLst/>
              <a:gdLst>
                <a:gd name="connsiteX0" fmla="*/ 326822 w 407971"/>
                <a:gd name="connsiteY0" fmla="*/ 0 h 274748"/>
                <a:gd name="connsiteX1" fmla="*/ 81150 w 407971"/>
                <a:gd name="connsiteY1" fmla="*/ 0 h 274748"/>
                <a:gd name="connsiteX2" fmla="*/ 0 w 407971"/>
                <a:gd name="connsiteY2" fmla="*/ 81150 h 274748"/>
                <a:gd name="connsiteX3" fmla="*/ 0 w 407971"/>
                <a:gd name="connsiteY3" fmla="*/ 193593 h 274748"/>
                <a:gd name="connsiteX4" fmla="*/ 81150 w 407971"/>
                <a:gd name="connsiteY4" fmla="*/ 274748 h 274748"/>
                <a:gd name="connsiteX5" fmla="*/ 326822 w 407971"/>
                <a:gd name="connsiteY5" fmla="*/ 274748 h 274748"/>
                <a:gd name="connsiteX6" fmla="*/ 407972 w 407971"/>
                <a:gd name="connsiteY6" fmla="*/ 193593 h 274748"/>
                <a:gd name="connsiteX7" fmla="*/ 407972 w 407971"/>
                <a:gd name="connsiteY7" fmla="*/ 81150 h 274748"/>
                <a:gd name="connsiteX8" fmla="*/ 326822 w 407971"/>
                <a:gd name="connsiteY8" fmla="*/ 0 h 274748"/>
                <a:gd name="connsiteX9" fmla="*/ 333062 w 407971"/>
                <a:gd name="connsiteY9" fmla="*/ 193598 h 274748"/>
                <a:gd name="connsiteX10" fmla="*/ 326822 w 407971"/>
                <a:gd name="connsiteY10" fmla="*/ 199839 h 274748"/>
                <a:gd name="connsiteX11" fmla="*/ 81150 w 407971"/>
                <a:gd name="connsiteY11" fmla="*/ 199839 h 274748"/>
                <a:gd name="connsiteX12" fmla="*/ 74910 w 407971"/>
                <a:gd name="connsiteY12" fmla="*/ 193598 h 274748"/>
                <a:gd name="connsiteX13" fmla="*/ 74910 w 407971"/>
                <a:gd name="connsiteY13" fmla="*/ 81156 h 274748"/>
                <a:gd name="connsiteX14" fmla="*/ 81150 w 407971"/>
                <a:gd name="connsiteY14" fmla="*/ 74915 h 274748"/>
                <a:gd name="connsiteX15" fmla="*/ 326822 w 407971"/>
                <a:gd name="connsiteY15" fmla="*/ 74915 h 274748"/>
                <a:gd name="connsiteX16" fmla="*/ 333062 w 407971"/>
                <a:gd name="connsiteY16" fmla="*/ 81156 h 274748"/>
                <a:gd name="connsiteX17" fmla="*/ 333062 w 407971"/>
                <a:gd name="connsiteY17" fmla="*/ 193598 h 27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971" h="274748">
                  <a:moveTo>
                    <a:pt x="326822" y="0"/>
                  </a:moveTo>
                  <a:lnTo>
                    <a:pt x="81150" y="0"/>
                  </a:lnTo>
                  <a:cubicBezTo>
                    <a:pt x="36403" y="0"/>
                    <a:pt x="0" y="36403"/>
                    <a:pt x="0" y="81150"/>
                  </a:cubicBezTo>
                  <a:lnTo>
                    <a:pt x="0" y="193593"/>
                  </a:lnTo>
                  <a:cubicBezTo>
                    <a:pt x="0" y="238346"/>
                    <a:pt x="36403" y="274748"/>
                    <a:pt x="81150" y="274748"/>
                  </a:cubicBezTo>
                  <a:lnTo>
                    <a:pt x="326822" y="274748"/>
                  </a:lnTo>
                  <a:cubicBezTo>
                    <a:pt x="371569" y="274748"/>
                    <a:pt x="407972" y="238346"/>
                    <a:pt x="407972" y="193593"/>
                  </a:cubicBezTo>
                  <a:lnTo>
                    <a:pt x="407972" y="81150"/>
                  </a:lnTo>
                  <a:cubicBezTo>
                    <a:pt x="407972" y="36403"/>
                    <a:pt x="371569" y="0"/>
                    <a:pt x="326822" y="0"/>
                  </a:cubicBezTo>
                  <a:close/>
                  <a:moveTo>
                    <a:pt x="333062" y="193598"/>
                  </a:moveTo>
                  <a:cubicBezTo>
                    <a:pt x="333062" y="197044"/>
                    <a:pt x="330268" y="199839"/>
                    <a:pt x="326822" y="199839"/>
                  </a:cubicBezTo>
                  <a:lnTo>
                    <a:pt x="81150" y="199839"/>
                  </a:lnTo>
                  <a:cubicBezTo>
                    <a:pt x="77704" y="199839"/>
                    <a:pt x="74910" y="197044"/>
                    <a:pt x="74910" y="193598"/>
                  </a:cubicBezTo>
                  <a:lnTo>
                    <a:pt x="74910" y="81156"/>
                  </a:lnTo>
                  <a:cubicBezTo>
                    <a:pt x="74910" y="77710"/>
                    <a:pt x="77704" y="74915"/>
                    <a:pt x="81150" y="74915"/>
                  </a:cubicBezTo>
                  <a:lnTo>
                    <a:pt x="326822" y="74915"/>
                  </a:lnTo>
                  <a:cubicBezTo>
                    <a:pt x="330268" y="74915"/>
                    <a:pt x="333062" y="77710"/>
                    <a:pt x="333062" y="81156"/>
                  </a:cubicBezTo>
                  <a:lnTo>
                    <a:pt x="333062" y="193598"/>
                  </a:lnTo>
                  <a:close/>
                </a:path>
              </a:pathLst>
            </a:custGeom>
            <a:grpFill/>
            <a:ln w="31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11" name="Freeform: Shape 110">
              <a:extLst>
                <a:ext uri="{FF2B5EF4-FFF2-40B4-BE49-F238E27FC236}">
                  <a16:creationId xmlns:a16="http://schemas.microsoft.com/office/drawing/2014/main" id="{A1EC8D8E-4613-DBED-5E03-18923C667D45}"/>
                </a:ext>
              </a:extLst>
            </p:cNvPr>
            <p:cNvSpPr/>
            <p:nvPr/>
          </p:nvSpPr>
          <p:spPr>
            <a:xfrm>
              <a:off x="11684595" y="3174076"/>
              <a:ext cx="76954" cy="53806"/>
            </a:xfrm>
            <a:custGeom>
              <a:avLst/>
              <a:gdLst>
                <a:gd name="connsiteX0" fmla="*/ 326810 w 407977"/>
                <a:gd name="connsiteY0" fmla="*/ 0 h 274748"/>
                <a:gd name="connsiteX1" fmla="*/ 81139 w 407977"/>
                <a:gd name="connsiteY1" fmla="*/ 0 h 274748"/>
                <a:gd name="connsiteX2" fmla="*/ 0 w 407977"/>
                <a:gd name="connsiteY2" fmla="*/ 81150 h 274748"/>
                <a:gd name="connsiteX3" fmla="*/ 0 w 407977"/>
                <a:gd name="connsiteY3" fmla="*/ 193593 h 274748"/>
                <a:gd name="connsiteX4" fmla="*/ 81139 w 407977"/>
                <a:gd name="connsiteY4" fmla="*/ 274748 h 274748"/>
                <a:gd name="connsiteX5" fmla="*/ 326810 w 407977"/>
                <a:gd name="connsiteY5" fmla="*/ 274748 h 274748"/>
                <a:gd name="connsiteX6" fmla="*/ 407978 w 407977"/>
                <a:gd name="connsiteY6" fmla="*/ 193593 h 274748"/>
                <a:gd name="connsiteX7" fmla="*/ 407978 w 407977"/>
                <a:gd name="connsiteY7" fmla="*/ 81150 h 274748"/>
                <a:gd name="connsiteX8" fmla="*/ 326810 w 407977"/>
                <a:gd name="connsiteY8" fmla="*/ 0 h 274748"/>
                <a:gd name="connsiteX9" fmla="*/ 333045 w 407977"/>
                <a:gd name="connsiteY9" fmla="*/ 193598 h 274748"/>
                <a:gd name="connsiteX10" fmla="*/ 326810 w 407977"/>
                <a:gd name="connsiteY10" fmla="*/ 199839 h 274748"/>
                <a:gd name="connsiteX11" fmla="*/ 81139 w 407977"/>
                <a:gd name="connsiteY11" fmla="*/ 199839 h 274748"/>
                <a:gd name="connsiteX12" fmla="*/ 74904 w 407977"/>
                <a:gd name="connsiteY12" fmla="*/ 193598 h 274748"/>
                <a:gd name="connsiteX13" fmla="*/ 74904 w 407977"/>
                <a:gd name="connsiteY13" fmla="*/ 81156 h 274748"/>
                <a:gd name="connsiteX14" fmla="*/ 81139 w 407977"/>
                <a:gd name="connsiteY14" fmla="*/ 74915 h 274748"/>
                <a:gd name="connsiteX15" fmla="*/ 326810 w 407977"/>
                <a:gd name="connsiteY15" fmla="*/ 74915 h 274748"/>
                <a:gd name="connsiteX16" fmla="*/ 333045 w 407977"/>
                <a:gd name="connsiteY16" fmla="*/ 81156 h 274748"/>
                <a:gd name="connsiteX17" fmla="*/ 333045 w 407977"/>
                <a:gd name="connsiteY17" fmla="*/ 193598 h 27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977" h="274748">
                  <a:moveTo>
                    <a:pt x="326810" y="0"/>
                  </a:moveTo>
                  <a:lnTo>
                    <a:pt x="81139" y="0"/>
                  </a:lnTo>
                  <a:cubicBezTo>
                    <a:pt x="36408" y="0"/>
                    <a:pt x="0" y="36403"/>
                    <a:pt x="0" y="81150"/>
                  </a:cubicBezTo>
                  <a:lnTo>
                    <a:pt x="0" y="193593"/>
                  </a:lnTo>
                  <a:cubicBezTo>
                    <a:pt x="0" y="238346"/>
                    <a:pt x="36408" y="274748"/>
                    <a:pt x="81139" y="274748"/>
                  </a:cubicBezTo>
                  <a:lnTo>
                    <a:pt x="326810" y="274748"/>
                  </a:lnTo>
                  <a:cubicBezTo>
                    <a:pt x="371569" y="274748"/>
                    <a:pt x="407978" y="238346"/>
                    <a:pt x="407978" y="193593"/>
                  </a:cubicBezTo>
                  <a:lnTo>
                    <a:pt x="407978" y="81150"/>
                  </a:lnTo>
                  <a:cubicBezTo>
                    <a:pt x="407978" y="36403"/>
                    <a:pt x="371569" y="0"/>
                    <a:pt x="326810" y="0"/>
                  </a:cubicBezTo>
                  <a:close/>
                  <a:moveTo>
                    <a:pt x="333045" y="193598"/>
                  </a:moveTo>
                  <a:cubicBezTo>
                    <a:pt x="333045" y="197044"/>
                    <a:pt x="330262" y="199839"/>
                    <a:pt x="326810" y="199839"/>
                  </a:cubicBezTo>
                  <a:lnTo>
                    <a:pt x="81139" y="199839"/>
                  </a:lnTo>
                  <a:cubicBezTo>
                    <a:pt x="77687" y="199839"/>
                    <a:pt x="74904" y="197044"/>
                    <a:pt x="74904" y="193598"/>
                  </a:cubicBezTo>
                  <a:lnTo>
                    <a:pt x="74904" y="81156"/>
                  </a:lnTo>
                  <a:cubicBezTo>
                    <a:pt x="74904" y="77710"/>
                    <a:pt x="77687" y="74915"/>
                    <a:pt x="81139" y="74915"/>
                  </a:cubicBezTo>
                  <a:lnTo>
                    <a:pt x="326810" y="74915"/>
                  </a:lnTo>
                  <a:cubicBezTo>
                    <a:pt x="330262" y="74915"/>
                    <a:pt x="333045" y="77710"/>
                    <a:pt x="333045" y="81156"/>
                  </a:cubicBezTo>
                  <a:lnTo>
                    <a:pt x="333045" y="193598"/>
                  </a:lnTo>
                  <a:close/>
                </a:path>
              </a:pathLst>
            </a:custGeom>
            <a:grpFill/>
            <a:ln w="31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12" name="Freeform: Shape 111">
              <a:extLst>
                <a:ext uri="{FF2B5EF4-FFF2-40B4-BE49-F238E27FC236}">
                  <a16:creationId xmlns:a16="http://schemas.microsoft.com/office/drawing/2014/main" id="{93255CDA-F762-8656-9299-523048B08651}"/>
                </a:ext>
              </a:extLst>
            </p:cNvPr>
            <p:cNvSpPr/>
            <p:nvPr/>
          </p:nvSpPr>
          <p:spPr>
            <a:xfrm>
              <a:off x="11596269" y="3239301"/>
              <a:ext cx="76955" cy="53807"/>
            </a:xfrm>
            <a:custGeom>
              <a:avLst/>
              <a:gdLst>
                <a:gd name="connsiteX0" fmla="*/ 326827 w 407983"/>
                <a:gd name="connsiteY0" fmla="*/ 0 h 274753"/>
                <a:gd name="connsiteX1" fmla="*/ 81150 w 407983"/>
                <a:gd name="connsiteY1" fmla="*/ 0 h 274753"/>
                <a:gd name="connsiteX2" fmla="*/ 0 w 407983"/>
                <a:gd name="connsiteY2" fmla="*/ 81156 h 274753"/>
                <a:gd name="connsiteX3" fmla="*/ 0 w 407983"/>
                <a:gd name="connsiteY3" fmla="*/ 193604 h 274753"/>
                <a:gd name="connsiteX4" fmla="*/ 81150 w 407983"/>
                <a:gd name="connsiteY4" fmla="*/ 274754 h 274753"/>
                <a:gd name="connsiteX5" fmla="*/ 326827 w 407983"/>
                <a:gd name="connsiteY5" fmla="*/ 274754 h 274753"/>
                <a:gd name="connsiteX6" fmla="*/ 407983 w 407983"/>
                <a:gd name="connsiteY6" fmla="*/ 193604 h 274753"/>
                <a:gd name="connsiteX7" fmla="*/ 407983 w 407983"/>
                <a:gd name="connsiteY7" fmla="*/ 81156 h 274753"/>
                <a:gd name="connsiteX8" fmla="*/ 326827 w 407983"/>
                <a:gd name="connsiteY8" fmla="*/ 0 h 274753"/>
                <a:gd name="connsiteX9" fmla="*/ 333074 w 407983"/>
                <a:gd name="connsiteY9" fmla="*/ 193609 h 274753"/>
                <a:gd name="connsiteX10" fmla="*/ 326827 w 407983"/>
                <a:gd name="connsiteY10" fmla="*/ 199850 h 274753"/>
                <a:gd name="connsiteX11" fmla="*/ 81150 w 407983"/>
                <a:gd name="connsiteY11" fmla="*/ 199850 h 274753"/>
                <a:gd name="connsiteX12" fmla="*/ 74910 w 407983"/>
                <a:gd name="connsiteY12" fmla="*/ 193609 h 274753"/>
                <a:gd name="connsiteX13" fmla="*/ 74910 w 407983"/>
                <a:gd name="connsiteY13" fmla="*/ 81162 h 274753"/>
                <a:gd name="connsiteX14" fmla="*/ 81150 w 407983"/>
                <a:gd name="connsiteY14" fmla="*/ 74921 h 274753"/>
                <a:gd name="connsiteX15" fmla="*/ 326827 w 407983"/>
                <a:gd name="connsiteY15" fmla="*/ 74921 h 274753"/>
                <a:gd name="connsiteX16" fmla="*/ 333074 w 407983"/>
                <a:gd name="connsiteY16" fmla="*/ 81162 h 274753"/>
                <a:gd name="connsiteX17" fmla="*/ 333074 w 407983"/>
                <a:gd name="connsiteY17" fmla="*/ 193609 h 2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983" h="274753">
                  <a:moveTo>
                    <a:pt x="326827" y="0"/>
                  </a:moveTo>
                  <a:lnTo>
                    <a:pt x="81150" y="0"/>
                  </a:lnTo>
                  <a:cubicBezTo>
                    <a:pt x="36403" y="0"/>
                    <a:pt x="0" y="36414"/>
                    <a:pt x="0" y="81156"/>
                  </a:cubicBezTo>
                  <a:lnTo>
                    <a:pt x="0" y="193604"/>
                  </a:lnTo>
                  <a:cubicBezTo>
                    <a:pt x="0" y="238351"/>
                    <a:pt x="36403" y="274754"/>
                    <a:pt x="81150" y="274754"/>
                  </a:cubicBezTo>
                  <a:lnTo>
                    <a:pt x="326827" y="274754"/>
                  </a:lnTo>
                  <a:cubicBezTo>
                    <a:pt x="371575" y="274754"/>
                    <a:pt x="407983" y="238351"/>
                    <a:pt x="407983" y="193604"/>
                  </a:cubicBezTo>
                  <a:lnTo>
                    <a:pt x="407983" y="81156"/>
                  </a:lnTo>
                  <a:cubicBezTo>
                    <a:pt x="407989" y="36414"/>
                    <a:pt x="371575" y="0"/>
                    <a:pt x="326827" y="0"/>
                  </a:cubicBezTo>
                  <a:close/>
                  <a:moveTo>
                    <a:pt x="333074" y="193609"/>
                  </a:moveTo>
                  <a:cubicBezTo>
                    <a:pt x="333074" y="197055"/>
                    <a:pt x="330274" y="199850"/>
                    <a:pt x="326827" y="199850"/>
                  </a:cubicBezTo>
                  <a:lnTo>
                    <a:pt x="81150" y="199850"/>
                  </a:lnTo>
                  <a:cubicBezTo>
                    <a:pt x="77710" y="199850"/>
                    <a:pt x="74910" y="197055"/>
                    <a:pt x="74910" y="193609"/>
                  </a:cubicBezTo>
                  <a:lnTo>
                    <a:pt x="74910" y="81162"/>
                  </a:lnTo>
                  <a:cubicBezTo>
                    <a:pt x="74910" y="77721"/>
                    <a:pt x="77704" y="74921"/>
                    <a:pt x="81150" y="74921"/>
                  </a:cubicBezTo>
                  <a:lnTo>
                    <a:pt x="326827" y="74921"/>
                  </a:lnTo>
                  <a:cubicBezTo>
                    <a:pt x="330274" y="74921"/>
                    <a:pt x="333074" y="77721"/>
                    <a:pt x="333074" y="81162"/>
                  </a:cubicBezTo>
                  <a:lnTo>
                    <a:pt x="333074" y="193609"/>
                  </a:lnTo>
                  <a:close/>
                </a:path>
              </a:pathLst>
            </a:custGeom>
            <a:grpFill/>
            <a:ln w="31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13" name="Freeform: Shape 112">
              <a:extLst>
                <a:ext uri="{FF2B5EF4-FFF2-40B4-BE49-F238E27FC236}">
                  <a16:creationId xmlns:a16="http://schemas.microsoft.com/office/drawing/2014/main" id="{D2373872-F739-637E-FB1A-8255F1889671}"/>
                </a:ext>
              </a:extLst>
            </p:cNvPr>
            <p:cNvSpPr/>
            <p:nvPr/>
          </p:nvSpPr>
          <p:spPr>
            <a:xfrm>
              <a:off x="11507946" y="3239301"/>
              <a:ext cx="76953" cy="53807"/>
            </a:xfrm>
            <a:custGeom>
              <a:avLst/>
              <a:gdLst>
                <a:gd name="connsiteX0" fmla="*/ 326822 w 407971"/>
                <a:gd name="connsiteY0" fmla="*/ 0 h 274753"/>
                <a:gd name="connsiteX1" fmla="*/ 81150 w 407971"/>
                <a:gd name="connsiteY1" fmla="*/ 0 h 274753"/>
                <a:gd name="connsiteX2" fmla="*/ 0 w 407971"/>
                <a:gd name="connsiteY2" fmla="*/ 81156 h 274753"/>
                <a:gd name="connsiteX3" fmla="*/ 0 w 407971"/>
                <a:gd name="connsiteY3" fmla="*/ 193604 h 274753"/>
                <a:gd name="connsiteX4" fmla="*/ 81150 w 407971"/>
                <a:gd name="connsiteY4" fmla="*/ 274754 h 274753"/>
                <a:gd name="connsiteX5" fmla="*/ 326822 w 407971"/>
                <a:gd name="connsiteY5" fmla="*/ 274754 h 274753"/>
                <a:gd name="connsiteX6" fmla="*/ 407972 w 407971"/>
                <a:gd name="connsiteY6" fmla="*/ 193604 h 274753"/>
                <a:gd name="connsiteX7" fmla="*/ 407972 w 407971"/>
                <a:gd name="connsiteY7" fmla="*/ 81156 h 274753"/>
                <a:gd name="connsiteX8" fmla="*/ 326822 w 407971"/>
                <a:gd name="connsiteY8" fmla="*/ 0 h 274753"/>
                <a:gd name="connsiteX9" fmla="*/ 333062 w 407971"/>
                <a:gd name="connsiteY9" fmla="*/ 193609 h 274753"/>
                <a:gd name="connsiteX10" fmla="*/ 326822 w 407971"/>
                <a:gd name="connsiteY10" fmla="*/ 199850 h 274753"/>
                <a:gd name="connsiteX11" fmla="*/ 81150 w 407971"/>
                <a:gd name="connsiteY11" fmla="*/ 199850 h 274753"/>
                <a:gd name="connsiteX12" fmla="*/ 74910 w 407971"/>
                <a:gd name="connsiteY12" fmla="*/ 193609 h 274753"/>
                <a:gd name="connsiteX13" fmla="*/ 74910 w 407971"/>
                <a:gd name="connsiteY13" fmla="*/ 81162 h 274753"/>
                <a:gd name="connsiteX14" fmla="*/ 81150 w 407971"/>
                <a:gd name="connsiteY14" fmla="*/ 74921 h 274753"/>
                <a:gd name="connsiteX15" fmla="*/ 326822 w 407971"/>
                <a:gd name="connsiteY15" fmla="*/ 74921 h 274753"/>
                <a:gd name="connsiteX16" fmla="*/ 333062 w 407971"/>
                <a:gd name="connsiteY16" fmla="*/ 81162 h 274753"/>
                <a:gd name="connsiteX17" fmla="*/ 333062 w 407971"/>
                <a:gd name="connsiteY17" fmla="*/ 193609 h 2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971" h="274753">
                  <a:moveTo>
                    <a:pt x="326822" y="0"/>
                  </a:moveTo>
                  <a:lnTo>
                    <a:pt x="81150" y="0"/>
                  </a:lnTo>
                  <a:cubicBezTo>
                    <a:pt x="36403" y="0"/>
                    <a:pt x="0" y="36414"/>
                    <a:pt x="0" y="81156"/>
                  </a:cubicBezTo>
                  <a:lnTo>
                    <a:pt x="0" y="193604"/>
                  </a:lnTo>
                  <a:cubicBezTo>
                    <a:pt x="0" y="238351"/>
                    <a:pt x="36403" y="274754"/>
                    <a:pt x="81150" y="274754"/>
                  </a:cubicBezTo>
                  <a:lnTo>
                    <a:pt x="326822" y="274754"/>
                  </a:lnTo>
                  <a:cubicBezTo>
                    <a:pt x="371569" y="274754"/>
                    <a:pt x="407972" y="238351"/>
                    <a:pt x="407972" y="193604"/>
                  </a:cubicBezTo>
                  <a:lnTo>
                    <a:pt x="407972" y="81156"/>
                  </a:lnTo>
                  <a:cubicBezTo>
                    <a:pt x="407972" y="36414"/>
                    <a:pt x="371569" y="0"/>
                    <a:pt x="326822" y="0"/>
                  </a:cubicBezTo>
                  <a:close/>
                  <a:moveTo>
                    <a:pt x="333062" y="193609"/>
                  </a:moveTo>
                  <a:cubicBezTo>
                    <a:pt x="333062" y="197055"/>
                    <a:pt x="330268" y="199850"/>
                    <a:pt x="326822" y="199850"/>
                  </a:cubicBezTo>
                  <a:lnTo>
                    <a:pt x="81150" y="199850"/>
                  </a:lnTo>
                  <a:cubicBezTo>
                    <a:pt x="77704" y="199850"/>
                    <a:pt x="74910" y="197055"/>
                    <a:pt x="74910" y="193609"/>
                  </a:cubicBezTo>
                  <a:lnTo>
                    <a:pt x="74910" y="81162"/>
                  </a:lnTo>
                  <a:cubicBezTo>
                    <a:pt x="74910" y="77721"/>
                    <a:pt x="77704" y="74921"/>
                    <a:pt x="81150" y="74921"/>
                  </a:cubicBezTo>
                  <a:lnTo>
                    <a:pt x="326822" y="74921"/>
                  </a:lnTo>
                  <a:cubicBezTo>
                    <a:pt x="330268" y="74921"/>
                    <a:pt x="333062" y="77721"/>
                    <a:pt x="333062" y="81162"/>
                  </a:cubicBezTo>
                  <a:lnTo>
                    <a:pt x="333062" y="193609"/>
                  </a:lnTo>
                  <a:close/>
                </a:path>
              </a:pathLst>
            </a:custGeom>
            <a:grpFill/>
            <a:ln w="31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14" name="Freeform: Shape 113">
              <a:extLst>
                <a:ext uri="{FF2B5EF4-FFF2-40B4-BE49-F238E27FC236}">
                  <a16:creationId xmlns:a16="http://schemas.microsoft.com/office/drawing/2014/main" id="{558A087C-51EE-A8CC-0850-2EF391487028}"/>
                </a:ext>
              </a:extLst>
            </p:cNvPr>
            <p:cNvSpPr/>
            <p:nvPr/>
          </p:nvSpPr>
          <p:spPr>
            <a:xfrm>
              <a:off x="11684595" y="3239301"/>
              <a:ext cx="76954" cy="53807"/>
            </a:xfrm>
            <a:custGeom>
              <a:avLst/>
              <a:gdLst>
                <a:gd name="connsiteX0" fmla="*/ 326810 w 407977"/>
                <a:gd name="connsiteY0" fmla="*/ 0 h 274753"/>
                <a:gd name="connsiteX1" fmla="*/ 81139 w 407977"/>
                <a:gd name="connsiteY1" fmla="*/ 0 h 274753"/>
                <a:gd name="connsiteX2" fmla="*/ 0 w 407977"/>
                <a:gd name="connsiteY2" fmla="*/ 81156 h 274753"/>
                <a:gd name="connsiteX3" fmla="*/ 0 w 407977"/>
                <a:gd name="connsiteY3" fmla="*/ 193604 h 274753"/>
                <a:gd name="connsiteX4" fmla="*/ 81139 w 407977"/>
                <a:gd name="connsiteY4" fmla="*/ 274754 h 274753"/>
                <a:gd name="connsiteX5" fmla="*/ 326810 w 407977"/>
                <a:gd name="connsiteY5" fmla="*/ 274754 h 274753"/>
                <a:gd name="connsiteX6" fmla="*/ 407978 w 407977"/>
                <a:gd name="connsiteY6" fmla="*/ 193604 h 274753"/>
                <a:gd name="connsiteX7" fmla="*/ 407978 w 407977"/>
                <a:gd name="connsiteY7" fmla="*/ 81156 h 274753"/>
                <a:gd name="connsiteX8" fmla="*/ 326810 w 407977"/>
                <a:gd name="connsiteY8" fmla="*/ 0 h 274753"/>
                <a:gd name="connsiteX9" fmla="*/ 333045 w 407977"/>
                <a:gd name="connsiteY9" fmla="*/ 193609 h 274753"/>
                <a:gd name="connsiteX10" fmla="*/ 326810 w 407977"/>
                <a:gd name="connsiteY10" fmla="*/ 199850 h 274753"/>
                <a:gd name="connsiteX11" fmla="*/ 81139 w 407977"/>
                <a:gd name="connsiteY11" fmla="*/ 199850 h 274753"/>
                <a:gd name="connsiteX12" fmla="*/ 74904 w 407977"/>
                <a:gd name="connsiteY12" fmla="*/ 193609 h 274753"/>
                <a:gd name="connsiteX13" fmla="*/ 74904 w 407977"/>
                <a:gd name="connsiteY13" fmla="*/ 81162 h 274753"/>
                <a:gd name="connsiteX14" fmla="*/ 81139 w 407977"/>
                <a:gd name="connsiteY14" fmla="*/ 74921 h 274753"/>
                <a:gd name="connsiteX15" fmla="*/ 326810 w 407977"/>
                <a:gd name="connsiteY15" fmla="*/ 74921 h 274753"/>
                <a:gd name="connsiteX16" fmla="*/ 333045 w 407977"/>
                <a:gd name="connsiteY16" fmla="*/ 81162 h 274753"/>
                <a:gd name="connsiteX17" fmla="*/ 333045 w 407977"/>
                <a:gd name="connsiteY17" fmla="*/ 193609 h 274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977" h="274753">
                  <a:moveTo>
                    <a:pt x="326810" y="0"/>
                  </a:moveTo>
                  <a:lnTo>
                    <a:pt x="81139" y="0"/>
                  </a:lnTo>
                  <a:cubicBezTo>
                    <a:pt x="36408" y="0"/>
                    <a:pt x="0" y="36414"/>
                    <a:pt x="0" y="81156"/>
                  </a:cubicBezTo>
                  <a:lnTo>
                    <a:pt x="0" y="193604"/>
                  </a:lnTo>
                  <a:cubicBezTo>
                    <a:pt x="0" y="238351"/>
                    <a:pt x="36408" y="274754"/>
                    <a:pt x="81139" y="274754"/>
                  </a:cubicBezTo>
                  <a:lnTo>
                    <a:pt x="326810" y="274754"/>
                  </a:lnTo>
                  <a:cubicBezTo>
                    <a:pt x="371569" y="274754"/>
                    <a:pt x="407978" y="238351"/>
                    <a:pt x="407978" y="193604"/>
                  </a:cubicBezTo>
                  <a:lnTo>
                    <a:pt x="407978" y="81156"/>
                  </a:lnTo>
                  <a:cubicBezTo>
                    <a:pt x="407978" y="36414"/>
                    <a:pt x="371569" y="0"/>
                    <a:pt x="326810" y="0"/>
                  </a:cubicBezTo>
                  <a:close/>
                  <a:moveTo>
                    <a:pt x="333045" y="193609"/>
                  </a:moveTo>
                  <a:cubicBezTo>
                    <a:pt x="333045" y="197055"/>
                    <a:pt x="330262" y="199850"/>
                    <a:pt x="326810" y="199850"/>
                  </a:cubicBezTo>
                  <a:lnTo>
                    <a:pt x="81139" y="199850"/>
                  </a:lnTo>
                  <a:cubicBezTo>
                    <a:pt x="77687" y="199850"/>
                    <a:pt x="74904" y="197055"/>
                    <a:pt x="74904" y="193609"/>
                  </a:cubicBezTo>
                  <a:lnTo>
                    <a:pt x="74904" y="81162"/>
                  </a:lnTo>
                  <a:cubicBezTo>
                    <a:pt x="74904" y="77721"/>
                    <a:pt x="77687" y="74921"/>
                    <a:pt x="81139" y="74921"/>
                  </a:cubicBezTo>
                  <a:lnTo>
                    <a:pt x="326810" y="74921"/>
                  </a:lnTo>
                  <a:cubicBezTo>
                    <a:pt x="330262" y="74921"/>
                    <a:pt x="333045" y="77721"/>
                    <a:pt x="333045" y="81162"/>
                  </a:cubicBezTo>
                  <a:lnTo>
                    <a:pt x="333045" y="193609"/>
                  </a:lnTo>
                  <a:close/>
                </a:path>
              </a:pathLst>
            </a:custGeom>
            <a:grpFill/>
            <a:ln w="31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15" name="Freeform: Shape 114">
              <a:extLst>
                <a:ext uri="{FF2B5EF4-FFF2-40B4-BE49-F238E27FC236}">
                  <a16:creationId xmlns:a16="http://schemas.microsoft.com/office/drawing/2014/main" id="{BFFA219E-670E-2074-CCCE-4C8F22645E8E}"/>
                </a:ext>
              </a:extLst>
            </p:cNvPr>
            <p:cNvSpPr/>
            <p:nvPr/>
          </p:nvSpPr>
          <p:spPr>
            <a:xfrm>
              <a:off x="11554921" y="2956908"/>
              <a:ext cx="119737" cy="14670"/>
            </a:xfrm>
            <a:custGeom>
              <a:avLst/>
              <a:gdLst>
                <a:gd name="connsiteX0" fmla="*/ 597339 w 634793"/>
                <a:gd name="connsiteY0" fmla="*/ 0 h 74909"/>
                <a:gd name="connsiteX1" fmla="*/ 37455 w 634793"/>
                <a:gd name="connsiteY1" fmla="*/ 0 h 74909"/>
                <a:gd name="connsiteX2" fmla="*/ 0 w 634793"/>
                <a:gd name="connsiteY2" fmla="*/ 37455 h 74909"/>
                <a:gd name="connsiteX3" fmla="*/ 37455 w 634793"/>
                <a:gd name="connsiteY3" fmla="*/ 74910 h 74909"/>
                <a:gd name="connsiteX4" fmla="*/ 597339 w 634793"/>
                <a:gd name="connsiteY4" fmla="*/ 74910 h 74909"/>
                <a:gd name="connsiteX5" fmla="*/ 634794 w 634793"/>
                <a:gd name="connsiteY5" fmla="*/ 37455 h 74909"/>
                <a:gd name="connsiteX6" fmla="*/ 597339 w 634793"/>
                <a:gd name="connsiteY6" fmla="*/ 0 h 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793" h="74909">
                  <a:moveTo>
                    <a:pt x="597339" y="0"/>
                  </a:moveTo>
                  <a:lnTo>
                    <a:pt x="37455" y="0"/>
                  </a:lnTo>
                  <a:cubicBezTo>
                    <a:pt x="16768" y="0"/>
                    <a:pt x="0" y="16768"/>
                    <a:pt x="0" y="37455"/>
                  </a:cubicBezTo>
                  <a:cubicBezTo>
                    <a:pt x="0" y="58142"/>
                    <a:pt x="16768" y="74910"/>
                    <a:pt x="37455" y="74910"/>
                  </a:cubicBezTo>
                  <a:lnTo>
                    <a:pt x="597339" y="74910"/>
                  </a:lnTo>
                  <a:cubicBezTo>
                    <a:pt x="618026" y="74910"/>
                    <a:pt x="634794" y="58142"/>
                    <a:pt x="634794" y="37455"/>
                  </a:cubicBezTo>
                  <a:cubicBezTo>
                    <a:pt x="634794" y="16768"/>
                    <a:pt x="618026" y="0"/>
                    <a:pt x="597339" y="0"/>
                  </a:cubicBezTo>
                  <a:close/>
                </a:path>
              </a:pathLst>
            </a:custGeom>
            <a:grpFill/>
            <a:ln w="31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16" name="Freeform: Shape 115">
              <a:extLst>
                <a:ext uri="{FF2B5EF4-FFF2-40B4-BE49-F238E27FC236}">
                  <a16:creationId xmlns:a16="http://schemas.microsoft.com/office/drawing/2014/main" id="{E2E2DC86-3895-76A9-3823-4B51616A37CC}"/>
                </a:ext>
              </a:extLst>
            </p:cNvPr>
            <p:cNvSpPr/>
            <p:nvPr/>
          </p:nvSpPr>
          <p:spPr>
            <a:xfrm>
              <a:off x="11554921" y="2984533"/>
              <a:ext cx="119737" cy="14670"/>
            </a:xfrm>
            <a:custGeom>
              <a:avLst/>
              <a:gdLst>
                <a:gd name="connsiteX0" fmla="*/ 597339 w 634793"/>
                <a:gd name="connsiteY0" fmla="*/ 0 h 74909"/>
                <a:gd name="connsiteX1" fmla="*/ 37455 w 634793"/>
                <a:gd name="connsiteY1" fmla="*/ 0 h 74909"/>
                <a:gd name="connsiteX2" fmla="*/ 0 w 634793"/>
                <a:gd name="connsiteY2" fmla="*/ 37455 h 74909"/>
                <a:gd name="connsiteX3" fmla="*/ 37455 w 634793"/>
                <a:gd name="connsiteY3" fmla="*/ 74910 h 74909"/>
                <a:gd name="connsiteX4" fmla="*/ 597339 w 634793"/>
                <a:gd name="connsiteY4" fmla="*/ 74910 h 74909"/>
                <a:gd name="connsiteX5" fmla="*/ 634794 w 634793"/>
                <a:gd name="connsiteY5" fmla="*/ 37455 h 74909"/>
                <a:gd name="connsiteX6" fmla="*/ 597339 w 634793"/>
                <a:gd name="connsiteY6" fmla="*/ 0 h 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793" h="74909">
                  <a:moveTo>
                    <a:pt x="597339" y="0"/>
                  </a:moveTo>
                  <a:lnTo>
                    <a:pt x="37455" y="0"/>
                  </a:lnTo>
                  <a:cubicBezTo>
                    <a:pt x="16768" y="0"/>
                    <a:pt x="0" y="16768"/>
                    <a:pt x="0" y="37455"/>
                  </a:cubicBezTo>
                  <a:cubicBezTo>
                    <a:pt x="0" y="58142"/>
                    <a:pt x="16768" y="74910"/>
                    <a:pt x="37455" y="74910"/>
                  </a:cubicBezTo>
                  <a:lnTo>
                    <a:pt x="597339" y="74910"/>
                  </a:lnTo>
                  <a:cubicBezTo>
                    <a:pt x="618026" y="74910"/>
                    <a:pt x="634794" y="58142"/>
                    <a:pt x="634794" y="37455"/>
                  </a:cubicBezTo>
                  <a:cubicBezTo>
                    <a:pt x="634794" y="16768"/>
                    <a:pt x="618026" y="0"/>
                    <a:pt x="597339" y="0"/>
                  </a:cubicBezTo>
                  <a:close/>
                </a:path>
              </a:pathLst>
            </a:custGeom>
            <a:grpFill/>
            <a:ln w="31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17" name="Freeform: Shape 116">
              <a:extLst>
                <a:ext uri="{FF2B5EF4-FFF2-40B4-BE49-F238E27FC236}">
                  <a16:creationId xmlns:a16="http://schemas.microsoft.com/office/drawing/2014/main" id="{A61F1F7F-7129-378F-8AEE-A871BC022A60}"/>
                </a:ext>
              </a:extLst>
            </p:cNvPr>
            <p:cNvSpPr/>
            <p:nvPr/>
          </p:nvSpPr>
          <p:spPr>
            <a:xfrm>
              <a:off x="11596268" y="3108849"/>
              <a:ext cx="76955" cy="53806"/>
            </a:xfrm>
            <a:custGeom>
              <a:avLst/>
              <a:gdLst>
                <a:gd name="connsiteX0" fmla="*/ 326827 w 407983"/>
                <a:gd name="connsiteY0" fmla="*/ 0 h 274748"/>
                <a:gd name="connsiteX1" fmla="*/ 81150 w 407983"/>
                <a:gd name="connsiteY1" fmla="*/ 0 h 274748"/>
                <a:gd name="connsiteX2" fmla="*/ 0 w 407983"/>
                <a:gd name="connsiteY2" fmla="*/ 81150 h 274748"/>
                <a:gd name="connsiteX3" fmla="*/ 0 w 407983"/>
                <a:gd name="connsiteY3" fmla="*/ 193593 h 274748"/>
                <a:gd name="connsiteX4" fmla="*/ 81150 w 407983"/>
                <a:gd name="connsiteY4" fmla="*/ 274748 h 274748"/>
                <a:gd name="connsiteX5" fmla="*/ 326827 w 407983"/>
                <a:gd name="connsiteY5" fmla="*/ 274748 h 274748"/>
                <a:gd name="connsiteX6" fmla="*/ 407983 w 407983"/>
                <a:gd name="connsiteY6" fmla="*/ 193593 h 274748"/>
                <a:gd name="connsiteX7" fmla="*/ 407983 w 407983"/>
                <a:gd name="connsiteY7" fmla="*/ 81150 h 274748"/>
                <a:gd name="connsiteX8" fmla="*/ 326827 w 407983"/>
                <a:gd name="connsiteY8" fmla="*/ 0 h 274748"/>
                <a:gd name="connsiteX9" fmla="*/ 333074 w 407983"/>
                <a:gd name="connsiteY9" fmla="*/ 193598 h 274748"/>
                <a:gd name="connsiteX10" fmla="*/ 326827 w 407983"/>
                <a:gd name="connsiteY10" fmla="*/ 199839 h 274748"/>
                <a:gd name="connsiteX11" fmla="*/ 81150 w 407983"/>
                <a:gd name="connsiteY11" fmla="*/ 199839 h 274748"/>
                <a:gd name="connsiteX12" fmla="*/ 74910 w 407983"/>
                <a:gd name="connsiteY12" fmla="*/ 193598 h 274748"/>
                <a:gd name="connsiteX13" fmla="*/ 74910 w 407983"/>
                <a:gd name="connsiteY13" fmla="*/ 81156 h 274748"/>
                <a:gd name="connsiteX14" fmla="*/ 81150 w 407983"/>
                <a:gd name="connsiteY14" fmla="*/ 74915 h 274748"/>
                <a:gd name="connsiteX15" fmla="*/ 326827 w 407983"/>
                <a:gd name="connsiteY15" fmla="*/ 74915 h 274748"/>
                <a:gd name="connsiteX16" fmla="*/ 333074 w 407983"/>
                <a:gd name="connsiteY16" fmla="*/ 81156 h 274748"/>
                <a:gd name="connsiteX17" fmla="*/ 333074 w 407983"/>
                <a:gd name="connsiteY17" fmla="*/ 193598 h 27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983" h="274748">
                  <a:moveTo>
                    <a:pt x="326827" y="0"/>
                  </a:moveTo>
                  <a:lnTo>
                    <a:pt x="81150" y="0"/>
                  </a:lnTo>
                  <a:cubicBezTo>
                    <a:pt x="36403" y="0"/>
                    <a:pt x="0" y="36403"/>
                    <a:pt x="0" y="81150"/>
                  </a:cubicBezTo>
                  <a:lnTo>
                    <a:pt x="0" y="193593"/>
                  </a:lnTo>
                  <a:cubicBezTo>
                    <a:pt x="0" y="238346"/>
                    <a:pt x="36403" y="274748"/>
                    <a:pt x="81150" y="274748"/>
                  </a:cubicBezTo>
                  <a:lnTo>
                    <a:pt x="326827" y="274748"/>
                  </a:lnTo>
                  <a:cubicBezTo>
                    <a:pt x="371575" y="274748"/>
                    <a:pt x="407983" y="238346"/>
                    <a:pt x="407983" y="193593"/>
                  </a:cubicBezTo>
                  <a:lnTo>
                    <a:pt x="407983" y="81150"/>
                  </a:lnTo>
                  <a:cubicBezTo>
                    <a:pt x="407989" y="36403"/>
                    <a:pt x="371575" y="0"/>
                    <a:pt x="326827" y="0"/>
                  </a:cubicBezTo>
                  <a:close/>
                  <a:moveTo>
                    <a:pt x="333074" y="193598"/>
                  </a:moveTo>
                  <a:cubicBezTo>
                    <a:pt x="333074" y="197044"/>
                    <a:pt x="330274" y="199839"/>
                    <a:pt x="326827" y="199839"/>
                  </a:cubicBezTo>
                  <a:lnTo>
                    <a:pt x="81150" y="199839"/>
                  </a:lnTo>
                  <a:cubicBezTo>
                    <a:pt x="77710" y="199839"/>
                    <a:pt x="74910" y="197044"/>
                    <a:pt x="74910" y="193598"/>
                  </a:cubicBezTo>
                  <a:lnTo>
                    <a:pt x="74910" y="81156"/>
                  </a:lnTo>
                  <a:cubicBezTo>
                    <a:pt x="74910" y="77710"/>
                    <a:pt x="77704" y="74915"/>
                    <a:pt x="81150" y="74915"/>
                  </a:cubicBezTo>
                  <a:lnTo>
                    <a:pt x="326827" y="74915"/>
                  </a:lnTo>
                  <a:cubicBezTo>
                    <a:pt x="330274" y="74915"/>
                    <a:pt x="333074" y="77710"/>
                    <a:pt x="333074" y="81156"/>
                  </a:cubicBezTo>
                  <a:lnTo>
                    <a:pt x="333074" y="193598"/>
                  </a:lnTo>
                  <a:close/>
                </a:path>
              </a:pathLst>
            </a:custGeom>
            <a:grpFill/>
            <a:ln w="31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sp>
          <p:nvSpPr>
            <p:cNvPr id="118" name="Freeform: Shape 117">
              <a:extLst>
                <a:ext uri="{FF2B5EF4-FFF2-40B4-BE49-F238E27FC236}">
                  <a16:creationId xmlns:a16="http://schemas.microsoft.com/office/drawing/2014/main" id="{09D08CE9-2F87-EB66-FF3C-B13E95689A04}"/>
                </a:ext>
              </a:extLst>
            </p:cNvPr>
            <p:cNvSpPr/>
            <p:nvPr/>
          </p:nvSpPr>
          <p:spPr>
            <a:xfrm>
              <a:off x="11507945" y="3108849"/>
              <a:ext cx="76953" cy="53806"/>
            </a:xfrm>
            <a:custGeom>
              <a:avLst/>
              <a:gdLst>
                <a:gd name="connsiteX0" fmla="*/ 326822 w 407971"/>
                <a:gd name="connsiteY0" fmla="*/ 0 h 274748"/>
                <a:gd name="connsiteX1" fmla="*/ 81150 w 407971"/>
                <a:gd name="connsiteY1" fmla="*/ 0 h 274748"/>
                <a:gd name="connsiteX2" fmla="*/ 0 w 407971"/>
                <a:gd name="connsiteY2" fmla="*/ 81150 h 274748"/>
                <a:gd name="connsiteX3" fmla="*/ 0 w 407971"/>
                <a:gd name="connsiteY3" fmla="*/ 193593 h 274748"/>
                <a:gd name="connsiteX4" fmla="*/ 81150 w 407971"/>
                <a:gd name="connsiteY4" fmla="*/ 274748 h 274748"/>
                <a:gd name="connsiteX5" fmla="*/ 326822 w 407971"/>
                <a:gd name="connsiteY5" fmla="*/ 274748 h 274748"/>
                <a:gd name="connsiteX6" fmla="*/ 407972 w 407971"/>
                <a:gd name="connsiteY6" fmla="*/ 193593 h 274748"/>
                <a:gd name="connsiteX7" fmla="*/ 407972 w 407971"/>
                <a:gd name="connsiteY7" fmla="*/ 81150 h 274748"/>
                <a:gd name="connsiteX8" fmla="*/ 326822 w 407971"/>
                <a:gd name="connsiteY8" fmla="*/ 0 h 274748"/>
                <a:gd name="connsiteX9" fmla="*/ 333062 w 407971"/>
                <a:gd name="connsiteY9" fmla="*/ 193598 h 274748"/>
                <a:gd name="connsiteX10" fmla="*/ 326822 w 407971"/>
                <a:gd name="connsiteY10" fmla="*/ 199839 h 274748"/>
                <a:gd name="connsiteX11" fmla="*/ 81150 w 407971"/>
                <a:gd name="connsiteY11" fmla="*/ 199839 h 274748"/>
                <a:gd name="connsiteX12" fmla="*/ 74910 w 407971"/>
                <a:gd name="connsiteY12" fmla="*/ 193598 h 274748"/>
                <a:gd name="connsiteX13" fmla="*/ 74910 w 407971"/>
                <a:gd name="connsiteY13" fmla="*/ 81156 h 274748"/>
                <a:gd name="connsiteX14" fmla="*/ 81150 w 407971"/>
                <a:gd name="connsiteY14" fmla="*/ 74915 h 274748"/>
                <a:gd name="connsiteX15" fmla="*/ 326822 w 407971"/>
                <a:gd name="connsiteY15" fmla="*/ 74915 h 274748"/>
                <a:gd name="connsiteX16" fmla="*/ 333062 w 407971"/>
                <a:gd name="connsiteY16" fmla="*/ 81156 h 274748"/>
                <a:gd name="connsiteX17" fmla="*/ 333062 w 407971"/>
                <a:gd name="connsiteY17" fmla="*/ 193598 h 27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7971" h="274748">
                  <a:moveTo>
                    <a:pt x="326822" y="0"/>
                  </a:moveTo>
                  <a:lnTo>
                    <a:pt x="81150" y="0"/>
                  </a:lnTo>
                  <a:cubicBezTo>
                    <a:pt x="36403" y="0"/>
                    <a:pt x="0" y="36403"/>
                    <a:pt x="0" y="81150"/>
                  </a:cubicBezTo>
                  <a:lnTo>
                    <a:pt x="0" y="193593"/>
                  </a:lnTo>
                  <a:cubicBezTo>
                    <a:pt x="0" y="238346"/>
                    <a:pt x="36403" y="274748"/>
                    <a:pt x="81150" y="274748"/>
                  </a:cubicBezTo>
                  <a:lnTo>
                    <a:pt x="326822" y="274748"/>
                  </a:lnTo>
                  <a:cubicBezTo>
                    <a:pt x="371569" y="274748"/>
                    <a:pt x="407972" y="238346"/>
                    <a:pt x="407972" y="193593"/>
                  </a:cubicBezTo>
                  <a:lnTo>
                    <a:pt x="407972" y="81150"/>
                  </a:lnTo>
                  <a:cubicBezTo>
                    <a:pt x="407972" y="36403"/>
                    <a:pt x="371569" y="0"/>
                    <a:pt x="326822" y="0"/>
                  </a:cubicBezTo>
                  <a:close/>
                  <a:moveTo>
                    <a:pt x="333062" y="193598"/>
                  </a:moveTo>
                  <a:cubicBezTo>
                    <a:pt x="333062" y="197044"/>
                    <a:pt x="330268" y="199839"/>
                    <a:pt x="326822" y="199839"/>
                  </a:cubicBezTo>
                  <a:lnTo>
                    <a:pt x="81150" y="199839"/>
                  </a:lnTo>
                  <a:cubicBezTo>
                    <a:pt x="77704" y="199839"/>
                    <a:pt x="74910" y="197044"/>
                    <a:pt x="74910" y="193598"/>
                  </a:cubicBezTo>
                  <a:lnTo>
                    <a:pt x="74910" y="81156"/>
                  </a:lnTo>
                  <a:cubicBezTo>
                    <a:pt x="74910" y="77710"/>
                    <a:pt x="77704" y="74915"/>
                    <a:pt x="81150" y="74915"/>
                  </a:cubicBezTo>
                  <a:lnTo>
                    <a:pt x="326822" y="74915"/>
                  </a:lnTo>
                  <a:cubicBezTo>
                    <a:pt x="330268" y="74915"/>
                    <a:pt x="333062" y="77710"/>
                    <a:pt x="333062" y="81156"/>
                  </a:cubicBezTo>
                  <a:lnTo>
                    <a:pt x="333062" y="193598"/>
                  </a:lnTo>
                  <a:close/>
                </a:path>
              </a:pathLst>
            </a:custGeom>
            <a:grpFill/>
            <a:ln w="3175" cap="flat">
              <a:solidFill>
                <a:schemeClr val="bg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solidFill>
              </a:endParaRPr>
            </a:p>
          </p:txBody>
        </p:sp>
      </p:grpSp>
      <p:pic>
        <p:nvPicPr>
          <p:cNvPr id="120" name="Graphic 119" descr="Credit card with solid fill">
            <a:extLst>
              <a:ext uri="{FF2B5EF4-FFF2-40B4-BE49-F238E27FC236}">
                <a16:creationId xmlns:a16="http://schemas.microsoft.com/office/drawing/2014/main" id="{02F7A58C-FD4D-3806-F997-6AB598E572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23793" y="3127094"/>
            <a:ext cx="329121" cy="329121"/>
          </a:xfrm>
          <a:prstGeom prst="rect">
            <a:avLst/>
          </a:prstGeom>
        </p:spPr>
      </p:pic>
      <p:pic>
        <p:nvPicPr>
          <p:cNvPr id="123" name="Graphic 122" descr="Call center with solid fill">
            <a:extLst>
              <a:ext uri="{FF2B5EF4-FFF2-40B4-BE49-F238E27FC236}">
                <a16:creationId xmlns:a16="http://schemas.microsoft.com/office/drawing/2014/main" id="{EF784DDF-5F10-B0B8-48D0-5CFEA4F338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11799" y="4995036"/>
            <a:ext cx="347202" cy="347202"/>
          </a:xfrm>
          <a:prstGeom prst="rect">
            <a:avLst/>
          </a:prstGeom>
        </p:spPr>
      </p:pic>
      <p:sp>
        <p:nvSpPr>
          <p:cNvPr id="124" name="Rectangle 123">
            <a:extLst>
              <a:ext uri="{FF2B5EF4-FFF2-40B4-BE49-F238E27FC236}">
                <a16:creationId xmlns:a16="http://schemas.microsoft.com/office/drawing/2014/main" id="{6ED6EE8A-6F06-7275-D48A-9BC3683265F2}"/>
              </a:ext>
            </a:extLst>
          </p:cNvPr>
          <p:cNvSpPr/>
          <p:nvPr/>
        </p:nvSpPr>
        <p:spPr>
          <a:xfrm>
            <a:off x="722362" y="3578005"/>
            <a:ext cx="1551276" cy="871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900" dirty="0">
                <a:solidFill>
                  <a:schemeClr val="tx1">
                    <a:lumMod val="75000"/>
                    <a:lumOff val="25000"/>
                  </a:schemeClr>
                </a:solidFill>
              </a:rPr>
              <a:t>Payment processing revenue including variable, fixed, retail and card management transactions</a:t>
            </a:r>
          </a:p>
        </p:txBody>
      </p:sp>
      <p:sp>
        <p:nvSpPr>
          <p:cNvPr id="125" name="Rectangle 124">
            <a:extLst>
              <a:ext uri="{FF2B5EF4-FFF2-40B4-BE49-F238E27FC236}">
                <a16:creationId xmlns:a16="http://schemas.microsoft.com/office/drawing/2014/main" id="{8D8A2098-360C-9DF5-D9AB-D23117342374}"/>
              </a:ext>
            </a:extLst>
          </p:cNvPr>
          <p:cNvSpPr/>
          <p:nvPr/>
        </p:nvSpPr>
        <p:spPr>
          <a:xfrm>
            <a:off x="5063627" y="3578005"/>
            <a:ext cx="1551276" cy="871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900" dirty="0">
                <a:solidFill>
                  <a:schemeClr val="tx1">
                    <a:lumMod val="75000"/>
                    <a:lumOff val="25000"/>
                  </a:schemeClr>
                </a:solidFill>
              </a:rPr>
              <a:t>Contract based revenue through building, operating &amp; maintaining integrated solutions and providing on-ground technical support</a:t>
            </a:r>
          </a:p>
        </p:txBody>
      </p:sp>
      <p:sp>
        <p:nvSpPr>
          <p:cNvPr id="127" name="Rectangle 126">
            <a:extLst>
              <a:ext uri="{FF2B5EF4-FFF2-40B4-BE49-F238E27FC236}">
                <a16:creationId xmlns:a16="http://schemas.microsoft.com/office/drawing/2014/main" id="{73A3E1D3-948A-871C-35FD-76723B8F3960}"/>
              </a:ext>
            </a:extLst>
          </p:cNvPr>
          <p:cNvSpPr/>
          <p:nvPr/>
        </p:nvSpPr>
        <p:spPr>
          <a:xfrm>
            <a:off x="7270000" y="3578005"/>
            <a:ext cx="1551276" cy="871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900" dirty="0">
                <a:solidFill>
                  <a:schemeClr val="tx1">
                    <a:lumMod val="75000"/>
                    <a:lumOff val="25000"/>
                  </a:schemeClr>
                </a:solidFill>
              </a:rPr>
              <a:t>Revenue from production and personalization of smart cards</a:t>
            </a:r>
          </a:p>
        </p:txBody>
      </p:sp>
      <p:sp>
        <p:nvSpPr>
          <p:cNvPr id="128" name="Rectangle 127">
            <a:extLst>
              <a:ext uri="{FF2B5EF4-FFF2-40B4-BE49-F238E27FC236}">
                <a16:creationId xmlns:a16="http://schemas.microsoft.com/office/drawing/2014/main" id="{07CB5E08-CBA3-C8E9-ACA0-591613F2DD93}"/>
              </a:ext>
            </a:extLst>
          </p:cNvPr>
          <p:cNvSpPr/>
          <p:nvPr/>
        </p:nvSpPr>
        <p:spPr>
          <a:xfrm>
            <a:off x="5067047" y="5454988"/>
            <a:ext cx="1551276" cy="871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900">
                <a:solidFill>
                  <a:schemeClr val="tx1">
                    <a:lumMod val="75000"/>
                    <a:lumOff val="25000"/>
                  </a:schemeClr>
                </a:solidFill>
              </a:rPr>
              <a:t>Offering clients BPO services including a call center and IT and HR outsourcing</a:t>
            </a:r>
            <a:endParaRPr lang="en-US" sz="900" dirty="0">
              <a:solidFill>
                <a:schemeClr val="tx1">
                  <a:lumMod val="75000"/>
                  <a:lumOff val="25000"/>
                </a:schemeClr>
              </a:solidFill>
            </a:endParaRPr>
          </a:p>
        </p:txBody>
      </p:sp>
      <p:graphicFrame>
        <p:nvGraphicFramePr>
          <p:cNvPr id="3" name="Chart 2">
            <a:extLst>
              <a:ext uri="{FF2B5EF4-FFF2-40B4-BE49-F238E27FC236}">
                <a16:creationId xmlns:a16="http://schemas.microsoft.com/office/drawing/2014/main" id="{A2CD74BA-8BEA-C2B3-BAAE-15A2E08C5C61}"/>
              </a:ext>
            </a:extLst>
          </p:cNvPr>
          <p:cNvGraphicFramePr/>
          <p:nvPr>
            <p:extLst>
              <p:ext uri="{D42A27DB-BD31-4B8C-83A1-F6EECF244321}">
                <p14:modId xmlns:p14="http://schemas.microsoft.com/office/powerpoint/2010/main" val="374658714"/>
              </p:ext>
            </p:extLst>
          </p:nvPr>
        </p:nvGraphicFramePr>
        <p:xfrm>
          <a:off x="7413453" y="6180528"/>
          <a:ext cx="278921" cy="292741"/>
        </p:xfrm>
        <a:graphic>
          <a:graphicData uri="http://schemas.openxmlformats.org/drawingml/2006/chart">
            <c:chart xmlns:c="http://schemas.openxmlformats.org/drawingml/2006/chart" xmlns:r="http://schemas.openxmlformats.org/officeDocument/2006/relationships" r:id="rId10"/>
          </a:graphicData>
        </a:graphic>
      </p:graphicFrame>
      <p:sp>
        <p:nvSpPr>
          <p:cNvPr id="5" name="Rectangle 4">
            <a:extLst>
              <a:ext uri="{FF2B5EF4-FFF2-40B4-BE49-F238E27FC236}">
                <a16:creationId xmlns:a16="http://schemas.microsoft.com/office/drawing/2014/main" id="{8211866D-5DE0-6E81-662D-098DFA0D1859}"/>
              </a:ext>
            </a:extLst>
          </p:cNvPr>
          <p:cNvSpPr/>
          <p:nvPr/>
        </p:nvSpPr>
        <p:spPr>
          <a:xfrm>
            <a:off x="7692374" y="6180528"/>
            <a:ext cx="1581321" cy="292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i="1" dirty="0">
                <a:solidFill>
                  <a:schemeClr val="tx1"/>
                </a:solidFill>
                <a:highlight>
                  <a:srgbClr val="FFFFFF"/>
                </a:highlight>
              </a:rPr>
              <a:t>1H 2023 Revenue Contribution</a:t>
            </a:r>
          </a:p>
        </p:txBody>
      </p:sp>
      <p:sp>
        <p:nvSpPr>
          <p:cNvPr id="2" name="Rectangle 1">
            <a:extLst>
              <a:ext uri="{FF2B5EF4-FFF2-40B4-BE49-F238E27FC236}">
                <a16:creationId xmlns:a16="http://schemas.microsoft.com/office/drawing/2014/main" id="{04C8621B-E93D-8371-F378-4DFC9970B77C}"/>
              </a:ext>
            </a:extLst>
          </p:cNvPr>
          <p:cNvSpPr/>
          <p:nvPr/>
        </p:nvSpPr>
        <p:spPr>
          <a:xfrm>
            <a:off x="2761698" y="3051402"/>
            <a:ext cx="468580" cy="48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endParaRPr lang="en-US" sz="1100" b="1" dirty="0">
              <a:solidFill>
                <a:schemeClr val="bg1"/>
              </a:solidFill>
            </a:endParaRPr>
          </a:p>
        </p:txBody>
      </p:sp>
      <p:sp>
        <p:nvSpPr>
          <p:cNvPr id="4" name="Rectangle 3">
            <a:extLst>
              <a:ext uri="{FF2B5EF4-FFF2-40B4-BE49-F238E27FC236}">
                <a16:creationId xmlns:a16="http://schemas.microsoft.com/office/drawing/2014/main" id="{D1EDF0AC-E8F4-50FF-AF4A-0C25F93E2E16}"/>
              </a:ext>
            </a:extLst>
          </p:cNvPr>
          <p:cNvSpPr/>
          <p:nvPr/>
        </p:nvSpPr>
        <p:spPr>
          <a:xfrm>
            <a:off x="3220139" y="3051402"/>
            <a:ext cx="1324711" cy="48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dirty="0">
                <a:solidFill>
                  <a:schemeClr val="bg1"/>
                </a:solidFill>
              </a:rPr>
              <a:t>Cloud </a:t>
            </a:r>
          </a:p>
          <a:p>
            <a:r>
              <a:rPr lang="en-US" sz="1050" b="1" dirty="0">
                <a:solidFill>
                  <a:schemeClr val="bg1"/>
                </a:solidFill>
              </a:rPr>
              <a:t>Services</a:t>
            </a:r>
          </a:p>
        </p:txBody>
      </p:sp>
      <p:sp>
        <p:nvSpPr>
          <p:cNvPr id="6" name="Rectangle: Top Corners Rounded 5">
            <a:extLst>
              <a:ext uri="{FF2B5EF4-FFF2-40B4-BE49-F238E27FC236}">
                <a16:creationId xmlns:a16="http://schemas.microsoft.com/office/drawing/2014/main" id="{4DF63A7F-D0A3-FC8C-1282-650BF477ACA7}"/>
              </a:ext>
            </a:extLst>
          </p:cNvPr>
          <p:cNvSpPr/>
          <p:nvPr/>
        </p:nvSpPr>
        <p:spPr>
          <a:xfrm flipV="1">
            <a:off x="2761697" y="3531906"/>
            <a:ext cx="1783153" cy="1036360"/>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0" rtlCol="0" anchor="t" anchorCtr="0"/>
          <a:lstStyle/>
          <a:p>
            <a:endParaRPr lang="en-US" sz="900" dirty="0">
              <a:solidFill>
                <a:schemeClr val="tx1">
                  <a:lumMod val="75000"/>
                  <a:lumOff val="25000"/>
                </a:schemeClr>
              </a:solidFill>
            </a:endParaRPr>
          </a:p>
        </p:txBody>
      </p:sp>
      <p:grpSp>
        <p:nvGrpSpPr>
          <p:cNvPr id="8" name="Group 7">
            <a:extLst>
              <a:ext uri="{FF2B5EF4-FFF2-40B4-BE49-F238E27FC236}">
                <a16:creationId xmlns:a16="http://schemas.microsoft.com/office/drawing/2014/main" id="{B1815EE9-6AFC-A57A-78B7-8E79B77FA165}"/>
              </a:ext>
            </a:extLst>
          </p:cNvPr>
          <p:cNvGrpSpPr/>
          <p:nvPr/>
        </p:nvGrpSpPr>
        <p:grpSpPr>
          <a:xfrm>
            <a:off x="4146562" y="2898769"/>
            <a:ext cx="734768" cy="734770"/>
            <a:chOff x="4616979" y="1919001"/>
            <a:chExt cx="906991" cy="906991"/>
          </a:xfrm>
        </p:grpSpPr>
        <p:graphicFrame>
          <p:nvGraphicFramePr>
            <p:cNvPr id="9" name="Chart 8">
              <a:extLst>
                <a:ext uri="{FF2B5EF4-FFF2-40B4-BE49-F238E27FC236}">
                  <a16:creationId xmlns:a16="http://schemas.microsoft.com/office/drawing/2014/main" id="{8F237B97-CB28-E4C1-A074-1AF9BD61178A}"/>
                </a:ext>
              </a:extLst>
            </p:cNvPr>
            <p:cNvGraphicFramePr/>
            <p:nvPr>
              <p:extLst>
                <p:ext uri="{D42A27DB-BD31-4B8C-83A1-F6EECF244321}">
                  <p14:modId xmlns:p14="http://schemas.microsoft.com/office/powerpoint/2010/main" val="2641026773"/>
                </p:ext>
              </p:extLst>
            </p:nvPr>
          </p:nvGraphicFramePr>
          <p:xfrm>
            <a:off x="4616979" y="1919001"/>
            <a:ext cx="906991" cy="906991"/>
          </p:xfrm>
          <a:graphic>
            <a:graphicData uri="http://schemas.openxmlformats.org/drawingml/2006/chart">
              <c:chart xmlns:c="http://schemas.openxmlformats.org/drawingml/2006/chart" xmlns:r="http://schemas.openxmlformats.org/officeDocument/2006/relationships" r:id="rId11"/>
            </a:graphicData>
          </a:graphic>
        </p:graphicFrame>
        <p:sp>
          <p:nvSpPr>
            <p:cNvPr id="10" name="Oval 9">
              <a:extLst>
                <a:ext uri="{FF2B5EF4-FFF2-40B4-BE49-F238E27FC236}">
                  <a16:creationId xmlns:a16="http://schemas.microsoft.com/office/drawing/2014/main" id="{FAD1E0B2-29D2-F5B7-227A-FD43A1944437}"/>
                </a:ext>
              </a:extLst>
            </p:cNvPr>
            <p:cNvSpPr/>
            <p:nvPr/>
          </p:nvSpPr>
          <p:spPr>
            <a:xfrm>
              <a:off x="4778969" y="2074594"/>
              <a:ext cx="583012" cy="58301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31%</a:t>
              </a:r>
            </a:p>
          </p:txBody>
        </p:sp>
      </p:grpSp>
      <p:sp>
        <p:nvSpPr>
          <p:cNvPr id="11" name="Rectangle 10">
            <a:extLst>
              <a:ext uri="{FF2B5EF4-FFF2-40B4-BE49-F238E27FC236}">
                <a16:creationId xmlns:a16="http://schemas.microsoft.com/office/drawing/2014/main" id="{91E4376C-1336-2E27-94E4-9B5A19F6EF34}"/>
              </a:ext>
            </a:extLst>
          </p:cNvPr>
          <p:cNvSpPr/>
          <p:nvPr/>
        </p:nvSpPr>
        <p:spPr>
          <a:xfrm>
            <a:off x="2765119" y="4928385"/>
            <a:ext cx="468580" cy="48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endParaRPr lang="en-US" sz="1100" b="1" dirty="0">
              <a:solidFill>
                <a:schemeClr val="bg1"/>
              </a:solidFill>
            </a:endParaRPr>
          </a:p>
        </p:txBody>
      </p:sp>
      <p:sp>
        <p:nvSpPr>
          <p:cNvPr id="12" name="Rectangle 11">
            <a:extLst>
              <a:ext uri="{FF2B5EF4-FFF2-40B4-BE49-F238E27FC236}">
                <a16:creationId xmlns:a16="http://schemas.microsoft.com/office/drawing/2014/main" id="{F6F46C15-EA34-B075-8016-4905647ADFD3}"/>
              </a:ext>
            </a:extLst>
          </p:cNvPr>
          <p:cNvSpPr/>
          <p:nvPr/>
        </p:nvSpPr>
        <p:spPr>
          <a:xfrm>
            <a:off x="3223560" y="4928385"/>
            <a:ext cx="1324711" cy="48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nchorCtr="0"/>
          <a:lstStyle/>
          <a:p>
            <a:r>
              <a:rPr lang="en-US" sz="1050" b="1" dirty="0">
                <a:solidFill>
                  <a:schemeClr val="bg1"/>
                </a:solidFill>
              </a:rPr>
              <a:t>e-Commerce</a:t>
            </a:r>
          </a:p>
        </p:txBody>
      </p:sp>
      <p:grpSp>
        <p:nvGrpSpPr>
          <p:cNvPr id="14" name="Group 13">
            <a:extLst>
              <a:ext uri="{FF2B5EF4-FFF2-40B4-BE49-F238E27FC236}">
                <a16:creationId xmlns:a16="http://schemas.microsoft.com/office/drawing/2014/main" id="{2534985B-638B-FB04-1180-01403CEB9413}"/>
              </a:ext>
            </a:extLst>
          </p:cNvPr>
          <p:cNvGrpSpPr/>
          <p:nvPr/>
        </p:nvGrpSpPr>
        <p:grpSpPr>
          <a:xfrm>
            <a:off x="4149983" y="4775752"/>
            <a:ext cx="734768" cy="734770"/>
            <a:chOff x="4616979" y="1919001"/>
            <a:chExt cx="906991" cy="906991"/>
          </a:xfrm>
        </p:grpSpPr>
        <p:graphicFrame>
          <p:nvGraphicFramePr>
            <p:cNvPr id="15" name="Chart 14">
              <a:extLst>
                <a:ext uri="{FF2B5EF4-FFF2-40B4-BE49-F238E27FC236}">
                  <a16:creationId xmlns:a16="http://schemas.microsoft.com/office/drawing/2014/main" id="{80312630-E75A-87FF-C3D6-1049AC609FC4}"/>
                </a:ext>
              </a:extLst>
            </p:cNvPr>
            <p:cNvGraphicFramePr/>
            <p:nvPr>
              <p:extLst>
                <p:ext uri="{D42A27DB-BD31-4B8C-83A1-F6EECF244321}">
                  <p14:modId xmlns:p14="http://schemas.microsoft.com/office/powerpoint/2010/main" val="3584722496"/>
                </p:ext>
              </p:extLst>
            </p:nvPr>
          </p:nvGraphicFramePr>
          <p:xfrm>
            <a:off x="4616979" y="1919001"/>
            <a:ext cx="906991" cy="906991"/>
          </p:xfrm>
          <a:graphic>
            <a:graphicData uri="http://schemas.openxmlformats.org/drawingml/2006/chart">
              <c:chart xmlns:c="http://schemas.openxmlformats.org/drawingml/2006/chart" xmlns:r="http://schemas.openxmlformats.org/officeDocument/2006/relationships" r:id="rId12"/>
            </a:graphicData>
          </a:graphic>
        </p:graphicFrame>
        <p:sp>
          <p:nvSpPr>
            <p:cNvPr id="16" name="Oval 15">
              <a:extLst>
                <a:ext uri="{FF2B5EF4-FFF2-40B4-BE49-F238E27FC236}">
                  <a16:creationId xmlns:a16="http://schemas.microsoft.com/office/drawing/2014/main" id="{470BC206-AFA2-F56A-3B6A-E8199E307767}"/>
                </a:ext>
              </a:extLst>
            </p:cNvPr>
            <p:cNvSpPr/>
            <p:nvPr/>
          </p:nvSpPr>
          <p:spPr>
            <a:xfrm>
              <a:off x="4778969" y="2074594"/>
              <a:ext cx="583012" cy="583012"/>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400" b="1" dirty="0">
                  <a:solidFill>
                    <a:schemeClr val="accent2"/>
                  </a:solidFill>
                </a:rPr>
                <a:t>6%</a:t>
              </a:r>
            </a:p>
          </p:txBody>
        </p:sp>
      </p:grpSp>
      <p:pic>
        <p:nvPicPr>
          <p:cNvPr id="17" name="Graphic 16" descr="Upload with solid fill">
            <a:extLst>
              <a:ext uri="{FF2B5EF4-FFF2-40B4-BE49-F238E27FC236}">
                <a16:creationId xmlns:a16="http://schemas.microsoft.com/office/drawing/2014/main" id="{B3BE00CE-3380-264B-B2AE-41F38FCE177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825966" y="3121632"/>
            <a:ext cx="340045" cy="340045"/>
          </a:xfrm>
          <a:prstGeom prst="rect">
            <a:avLst/>
          </a:prstGeom>
        </p:spPr>
      </p:pic>
      <p:pic>
        <p:nvPicPr>
          <p:cNvPr id="18" name="Graphic 17" descr="Ecommerce with solid fill">
            <a:extLst>
              <a:ext uri="{FF2B5EF4-FFF2-40B4-BE49-F238E27FC236}">
                <a16:creationId xmlns:a16="http://schemas.microsoft.com/office/drawing/2014/main" id="{E9DE78BF-C39D-84DF-8F8E-F4C03355ED3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843471" y="5012699"/>
            <a:ext cx="311877" cy="311877"/>
          </a:xfrm>
          <a:prstGeom prst="rect">
            <a:avLst/>
          </a:prstGeom>
        </p:spPr>
      </p:pic>
      <p:sp>
        <p:nvSpPr>
          <p:cNvPr id="19" name="Rectangle 18">
            <a:extLst>
              <a:ext uri="{FF2B5EF4-FFF2-40B4-BE49-F238E27FC236}">
                <a16:creationId xmlns:a16="http://schemas.microsoft.com/office/drawing/2014/main" id="{8707907B-F2EF-E233-1508-8093B1561BC2}"/>
              </a:ext>
            </a:extLst>
          </p:cNvPr>
          <p:cNvSpPr/>
          <p:nvPr/>
        </p:nvSpPr>
        <p:spPr>
          <a:xfrm>
            <a:off x="2877635" y="3578005"/>
            <a:ext cx="1551276" cy="871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900" dirty="0">
                <a:solidFill>
                  <a:schemeClr val="tx1">
                    <a:lumMod val="75000"/>
                    <a:lumOff val="25000"/>
                  </a:schemeClr>
                </a:solidFill>
              </a:rPr>
              <a:t>Cloud hosting and computing services offered to public and private entities</a:t>
            </a:r>
          </a:p>
        </p:txBody>
      </p:sp>
      <p:sp>
        <p:nvSpPr>
          <p:cNvPr id="20" name="Rectangle 19">
            <a:extLst>
              <a:ext uri="{FF2B5EF4-FFF2-40B4-BE49-F238E27FC236}">
                <a16:creationId xmlns:a16="http://schemas.microsoft.com/office/drawing/2014/main" id="{EFF416FC-F4EE-88DC-3FF8-619B2880A1B4}"/>
              </a:ext>
            </a:extLst>
          </p:cNvPr>
          <p:cNvSpPr/>
          <p:nvPr/>
        </p:nvSpPr>
        <p:spPr>
          <a:xfrm>
            <a:off x="2881056" y="5454988"/>
            <a:ext cx="1551276" cy="871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t" anchorCtr="0"/>
          <a:lstStyle/>
          <a:p>
            <a:r>
              <a:rPr lang="en-US" sz="900">
                <a:solidFill>
                  <a:schemeClr val="tx1">
                    <a:lumMod val="75000"/>
                    <a:lumOff val="25000"/>
                  </a:schemeClr>
                </a:solidFill>
              </a:rPr>
              <a:t>Generated through multiple platforms and marketplaces, as well as its loan management platform</a:t>
            </a:r>
            <a:endParaRPr lang="en-US" sz="900" dirty="0">
              <a:solidFill>
                <a:schemeClr val="tx1">
                  <a:lumMod val="75000"/>
                  <a:lumOff val="25000"/>
                </a:schemeClr>
              </a:solidFill>
            </a:endParaRPr>
          </a:p>
        </p:txBody>
      </p:sp>
    </p:spTree>
    <p:extLst>
      <p:ext uri="{BB962C8B-B14F-4D97-AF65-F5344CB8AC3E}">
        <p14:creationId xmlns:p14="http://schemas.microsoft.com/office/powerpoint/2010/main" val="1942405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EEF91AE-10D8-CBC1-649F-84D95620C23B}"/>
              </a:ext>
            </a:extLst>
          </p:cNvPr>
          <p:cNvSpPr/>
          <p:nvPr/>
        </p:nvSpPr>
        <p:spPr>
          <a:xfrm>
            <a:off x="0" y="0"/>
            <a:ext cx="990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94B5133-AFA7-E75C-729B-7CE22B10F3A0}"/>
              </a:ext>
            </a:extLst>
          </p:cNvPr>
          <p:cNvSpPr txBox="1"/>
          <p:nvPr/>
        </p:nvSpPr>
        <p:spPr>
          <a:xfrm>
            <a:off x="606425" y="2269273"/>
            <a:ext cx="3860254" cy="1674925"/>
          </a:xfrm>
          <a:prstGeom prst="rect">
            <a:avLst/>
          </a:prstGeom>
          <a:noFill/>
        </p:spPr>
        <p:txBody>
          <a:bodyPr wrap="square" lIns="0" tIns="0" rIns="0" bIns="0" anchor="ctr" anchorCtr="0">
            <a:noAutofit/>
          </a:bodyPr>
          <a:lstStyle/>
          <a:p>
            <a:pPr defTabSz="413126"/>
            <a:r>
              <a:rPr lang="en-US" sz="4800" b="1" dirty="0">
                <a:solidFill>
                  <a:schemeClr val="bg1"/>
                </a:solidFill>
                <a:latin typeface="Arial" panose="020B0604020202020204" pitchFamily="34" charset="0"/>
                <a:cs typeface="Arial" panose="020B0604020202020204" pitchFamily="34" charset="0"/>
              </a:rPr>
              <a:t>Competitive Edge </a:t>
            </a:r>
          </a:p>
        </p:txBody>
      </p:sp>
      <p:sp>
        <p:nvSpPr>
          <p:cNvPr id="5" name="TextBox 4">
            <a:extLst>
              <a:ext uri="{FF2B5EF4-FFF2-40B4-BE49-F238E27FC236}">
                <a16:creationId xmlns:a16="http://schemas.microsoft.com/office/drawing/2014/main" id="{DE131D02-BB75-A24F-15C9-80F733471BD5}"/>
              </a:ext>
            </a:extLst>
          </p:cNvPr>
          <p:cNvSpPr txBox="1"/>
          <p:nvPr/>
        </p:nvSpPr>
        <p:spPr>
          <a:xfrm>
            <a:off x="606424" y="3944198"/>
            <a:ext cx="4222750" cy="845515"/>
          </a:xfrm>
          <a:prstGeom prst="rect">
            <a:avLst/>
          </a:prstGeom>
          <a:noFill/>
        </p:spPr>
        <p:txBody>
          <a:bodyPr wrap="square" lIns="0" tIns="0" rIns="0" bIns="0" anchor="ctr" anchorCtr="0">
            <a:noAutofit/>
          </a:bodyPr>
          <a:lstStyle/>
          <a:p>
            <a:pPr defTabSz="413126"/>
            <a:r>
              <a:rPr lang="en-US" sz="1600" dirty="0">
                <a:solidFill>
                  <a:schemeClr val="bg1"/>
                </a:solidFill>
                <a:latin typeface="Arial" panose="020B0604020202020204" pitchFamily="34" charset="0"/>
                <a:cs typeface="Arial" panose="020B0604020202020204" pitchFamily="34" charset="0"/>
              </a:rPr>
              <a:t>Well-positioned to continue delivering on our strategy</a:t>
            </a:r>
          </a:p>
        </p:txBody>
      </p:sp>
      <p:cxnSp>
        <p:nvCxnSpPr>
          <p:cNvPr id="10" name="Straight Connector 9">
            <a:extLst>
              <a:ext uri="{FF2B5EF4-FFF2-40B4-BE49-F238E27FC236}">
                <a16:creationId xmlns:a16="http://schemas.microsoft.com/office/drawing/2014/main" id="{85DCDF3D-2912-912B-11CF-0856A1DE4B0B}"/>
              </a:ext>
            </a:extLst>
          </p:cNvPr>
          <p:cNvCxnSpPr/>
          <p:nvPr/>
        </p:nvCxnSpPr>
        <p:spPr>
          <a:xfrm>
            <a:off x="606425" y="3944203"/>
            <a:ext cx="4222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E0F79692-303B-6453-1874-627E33456573}"/>
              </a:ext>
            </a:extLst>
          </p:cNvPr>
          <p:cNvGrpSpPr/>
          <p:nvPr/>
        </p:nvGrpSpPr>
        <p:grpSpPr>
          <a:xfrm>
            <a:off x="5139870" y="1104900"/>
            <a:ext cx="4392613" cy="5751513"/>
            <a:chOff x="10625138" y="1104900"/>
            <a:chExt cx="4392613" cy="5751513"/>
          </a:xfrm>
          <a:solidFill>
            <a:schemeClr val="bg1">
              <a:alpha val="20000"/>
            </a:schemeClr>
          </a:solidFill>
        </p:grpSpPr>
        <p:sp>
          <p:nvSpPr>
            <p:cNvPr id="15" name="Freeform 5">
              <a:extLst>
                <a:ext uri="{FF2B5EF4-FFF2-40B4-BE49-F238E27FC236}">
                  <a16:creationId xmlns:a16="http://schemas.microsoft.com/office/drawing/2014/main" id="{E555BF55-F711-315E-FB2F-5D68DF0710CF}"/>
                </a:ext>
              </a:extLst>
            </p:cNvPr>
            <p:cNvSpPr>
              <a:spLocks/>
            </p:cNvSpPr>
            <p:nvPr/>
          </p:nvSpPr>
          <p:spPr bwMode="auto">
            <a:xfrm>
              <a:off x="13044488" y="2216150"/>
              <a:ext cx="1973263" cy="4640263"/>
            </a:xfrm>
            <a:custGeom>
              <a:avLst/>
              <a:gdLst>
                <a:gd name="T0" fmla="*/ 1475 w 1475"/>
                <a:gd name="T1" fmla="*/ 3470 h 3470"/>
                <a:gd name="T2" fmla="*/ 223 w 1475"/>
                <a:gd name="T3" fmla="*/ 3470 h 3470"/>
                <a:gd name="T4" fmla="*/ 169 w 1475"/>
                <a:gd name="T5" fmla="*/ 3346 h 3470"/>
                <a:gd name="T6" fmla="*/ 162 w 1475"/>
                <a:gd name="T7" fmla="*/ 3339 h 3470"/>
                <a:gd name="T8" fmla="*/ 172 w 1475"/>
                <a:gd name="T9" fmla="*/ 3308 h 3470"/>
                <a:gd name="T10" fmla="*/ 192 w 1475"/>
                <a:gd name="T11" fmla="*/ 3173 h 3470"/>
                <a:gd name="T12" fmla="*/ 96 w 1475"/>
                <a:gd name="T13" fmla="*/ 2881 h 3470"/>
                <a:gd name="T14" fmla="*/ 39 w 1475"/>
                <a:gd name="T15" fmla="*/ 2811 h 3470"/>
                <a:gd name="T16" fmla="*/ 64 w 1475"/>
                <a:gd name="T17" fmla="*/ 2798 h 3470"/>
                <a:gd name="T18" fmla="*/ 64 w 1475"/>
                <a:gd name="T19" fmla="*/ 2704 h 3470"/>
                <a:gd name="T20" fmla="*/ 0 w 1475"/>
                <a:gd name="T21" fmla="*/ 2637 h 3470"/>
                <a:gd name="T22" fmla="*/ 142 w 1475"/>
                <a:gd name="T23" fmla="*/ 2542 h 3470"/>
                <a:gd name="T24" fmla="*/ 330 w 1475"/>
                <a:gd name="T25" fmla="*/ 1834 h 3470"/>
                <a:gd name="T26" fmla="*/ 99 w 1475"/>
                <a:gd name="T27" fmla="*/ 1724 h 3470"/>
                <a:gd name="T28" fmla="*/ 242 w 1475"/>
                <a:gd name="T29" fmla="*/ 1632 h 3470"/>
                <a:gd name="T30" fmla="*/ 161 w 1475"/>
                <a:gd name="T31" fmla="*/ 1581 h 3470"/>
                <a:gd name="T32" fmla="*/ 343 w 1475"/>
                <a:gd name="T33" fmla="*/ 1509 h 3470"/>
                <a:gd name="T34" fmla="*/ 343 w 1475"/>
                <a:gd name="T35" fmla="*/ 1396 h 3470"/>
                <a:gd name="T36" fmla="*/ 219 w 1475"/>
                <a:gd name="T37" fmla="*/ 1331 h 3470"/>
                <a:gd name="T38" fmla="*/ 343 w 1475"/>
                <a:gd name="T39" fmla="*/ 1266 h 3470"/>
                <a:gd name="T40" fmla="*/ 202 w 1475"/>
                <a:gd name="T41" fmla="*/ 686 h 3470"/>
                <a:gd name="T42" fmla="*/ 201 w 1475"/>
                <a:gd name="T43" fmla="*/ 663 h 3470"/>
                <a:gd name="T44" fmla="*/ 201 w 1475"/>
                <a:gd name="T45" fmla="*/ 663 h 3470"/>
                <a:gd name="T46" fmla="*/ 492 w 1475"/>
                <a:gd name="T47" fmla="*/ 386 h 3470"/>
                <a:gd name="T48" fmla="*/ 387 w 1475"/>
                <a:gd name="T49" fmla="*/ 208 h 3470"/>
                <a:gd name="T50" fmla="*/ 603 w 1475"/>
                <a:gd name="T51" fmla="*/ 0 h 3470"/>
                <a:gd name="T52" fmla="*/ 819 w 1475"/>
                <a:gd name="T53" fmla="*/ 208 h 3470"/>
                <a:gd name="T54" fmla="*/ 714 w 1475"/>
                <a:gd name="T55" fmla="*/ 386 h 3470"/>
                <a:gd name="T56" fmla="*/ 1005 w 1475"/>
                <a:gd name="T57" fmla="*/ 663 h 3470"/>
                <a:gd name="T58" fmla="*/ 1004 w 1475"/>
                <a:gd name="T59" fmla="*/ 686 h 3470"/>
                <a:gd name="T60" fmla="*/ 864 w 1475"/>
                <a:gd name="T61" fmla="*/ 1266 h 3470"/>
                <a:gd name="T62" fmla="*/ 987 w 1475"/>
                <a:gd name="T63" fmla="*/ 1331 h 3470"/>
                <a:gd name="T64" fmla="*/ 864 w 1475"/>
                <a:gd name="T65" fmla="*/ 1396 h 3470"/>
                <a:gd name="T66" fmla="*/ 864 w 1475"/>
                <a:gd name="T67" fmla="*/ 1509 h 3470"/>
                <a:gd name="T68" fmla="*/ 1045 w 1475"/>
                <a:gd name="T69" fmla="*/ 1581 h 3470"/>
                <a:gd name="T70" fmla="*/ 964 w 1475"/>
                <a:gd name="T71" fmla="*/ 1632 h 3470"/>
                <a:gd name="T72" fmla="*/ 1107 w 1475"/>
                <a:gd name="T73" fmla="*/ 1724 h 3470"/>
                <a:gd name="T74" fmla="*/ 877 w 1475"/>
                <a:gd name="T75" fmla="*/ 1834 h 3470"/>
                <a:gd name="T76" fmla="*/ 1065 w 1475"/>
                <a:gd name="T77" fmla="*/ 2542 h 3470"/>
                <a:gd name="T78" fmla="*/ 1207 w 1475"/>
                <a:gd name="T79" fmla="*/ 2637 h 3470"/>
                <a:gd name="T80" fmla="*/ 1143 w 1475"/>
                <a:gd name="T81" fmla="*/ 2704 h 3470"/>
                <a:gd name="T82" fmla="*/ 1143 w 1475"/>
                <a:gd name="T83" fmla="*/ 2798 h 3470"/>
                <a:gd name="T84" fmla="*/ 1447 w 1475"/>
                <a:gd name="T85" fmla="*/ 3200 h 3470"/>
                <a:gd name="T86" fmla="*/ 1393 w 1475"/>
                <a:gd name="T87" fmla="*/ 3385 h 3470"/>
                <a:gd name="T88" fmla="*/ 1475 w 1475"/>
                <a:gd name="T89" fmla="*/ 3470 h 3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75" h="3470">
                  <a:moveTo>
                    <a:pt x="1475" y="3470"/>
                  </a:moveTo>
                  <a:cubicBezTo>
                    <a:pt x="223" y="3470"/>
                    <a:pt x="223" y="3470"/>
                    <a:pt x="223" y="3470"/>
                  </a:cubicBezTo>
                  <a:cubicBezTo>
                    <a:pt x="223" y="3424"/>
                    <a:pt x="205" y="3382"/>
                    <a:pt x="169" y="3346"/>
                  </a:cubicBezTo>
                  <a:cubicBezTo>
                    <a:pt x="167" y="3343"/>
                    <a:pt x="165" y="3341"/>
                    <a:pt x="162" y="3339"/>
                  </a:cubicBezTo>
                  <a:cubicBezTo>
                    <a:pt x="166" y="3328"/>
                    <a:pt x="169" y="3318"/>
                    <a:pt x="172" y="3308"/>
                  </a:cubicBezTo>
                  <a:cubicBezTo>
                    <a:pt x="185" y="3263"/>
                    <a:pt x="192" y="3218"/>
                    <a:pt x="192" y="3173"/>
                  </a:cubicBezTo>
                  <a:cubicBezTo>
                    <a:pt x="192" y="3068"/>
                    <a:pt x="158" y="2970"/>
                    <a:pt x="96" y="2881"/>
                  </a:cubicBezTo>
                  <a:cubicBezTo>
                    <a:pt x="79" y="2857"/>
                    <a:pt x="60" y="2833"/>
                    <a:pt x="39" y="2811"/>
                  </a:cubicBezTo>
                  <a:cubicBezTo>
                    <a:pt x="47" y="2806"/>
                    <a:pt x="55" y="2802"/>
                    <a:pt x="64" y="2798"/>
                  </a:cubicBezTo>
                  <a:cubicBezTo>
                    <a:pt x="64" y="2704"/>
                    <a:pt x="64" y="2704"/>
                    <a:pt x="64" y="2704"/>
                  </a:cubicBezTo>
                  <a:cubicBezTo>
                    <a:pt x="23" y="2684"/>
                    <a:pt x="0" y="2661"/>
                    <a:pt x="0" y="2637"/>
                  </a:cubicBezTo>
                  <a:cubicBezTo>
                    <a:pt x="0" y="2601"/>
                    <a:pt x="53" y="2567"/>
                    <a:pt x="142" y="2542"/>
                  </a:cubicBezTo>
                  <a:cubicBezTo>
                    <a:pt x="310" y="2400"/>
                    <a:pt x="351" y="2155"/>
                    <a:pt x="330" y="1834"/>
                  </a:cubicBezTo>
                  <a:cubicBezTo>
                    <a:pt x="191" y="1811"/>
                    <a:pt x="99" y="1770"/>
                    <a:pt x="99" y="1724"/>
                  </a:cubicBezTo>
                  <a:cubicBezTo>
                    <a:pt x="99" y="1688"/>
                    <a:pt x="154" y="1656"/>
                    <a:pt x="242" y="1632"/>
                  </a:cubicBezTo>
                  <a:cubicBezTo>
                    <a:pt x="191" y="1618"/>
                    <a:pt x="161" y="1600"/>
                    <a:pt x="161" y="1581"/>
                  </a:cubicBezTo>
                  <a:cubicBezTo>
                    <a:pt x="161" y="1551"/>
                    <a:pt x="233" y="1525"/>
                    <a:pt x="343" y="1509"/>
                  </a:cubicBezTo>
                  <a:cubicBezTo>
                    <a:pt x="343" y="1396"/>
                    <a:pt x="343" y="1396"/>
                    <a:pt x="343" y="1396"/>
                  </a:cubicBezTo>
                  <a:cubicBezTo>
                    <a:pt x="267" y="1380"/>
                    <a:pt x="219" y="1357"/>
                    <a:pt x="219" y="1331"/>
                  </a:cubicBezTo>
                  <a:cubicBezTo>
                    <a:pt x="219" y="1305"/>
                    <a:pt x="267" y="1282"/>
                    <a:pt x="343" y="1266"/>
                  </a:cubicBezTo>
                  <a:cubicBezTo>
                    <a:pt x="279" y="1060"/>
                    <a:pt x="214" y="854"/>
                    <a:pt x="202" y="686"/>
                  </a:cubicBezTo>
                  <a:cubicBezTo>
                    <a:pt x="201" y="678"/>
                    <a:pt x="201" y="671"/>
                    <a:pt x="201" y="663"/>
                  </a:cubicBezTo>
                  <a:cubicBezTo>
                    <a:pt x="201" y="663"/>
                    <a:pt x="201" y="663"/>
                    <a:pt x="201" y="663"/>
                  </a:cubicBezTo>
                  <a:cubicBezTo>
                    <a:pt x="201" y="531"/>
                    <a:pt x="324" y="421"/>
                    <a:pt x="492" y="386"/>
                  </a:cubicBezTo>
                  <a:cubicBezTo>
                    <a:pt x="429" y="350"/>
                    <a:pt x="387" y="284"/>
                    <a:pt x="387" y="208"/>
                  </a:cubicBezTo>
                  <a:cubicBezTo>
                    <a:pt x="387" y="93"/>
                    <a:pt x="484" y="0"/>
                    <a:pt x="603" y="0"/>
                  </a:cubicBezTo>
                  <a:cubicBezTo>
                    <a:pt x="722" y="0"/>
                    <a:pt x="819" y="93"/>
                    <a:pt x="819" y="208"/>
                  </a:cubicBezTo>
                  <a:cubicBezTo>
                    <a:pt x="819" y="284"/>
                    <a:pt x="777" y="350"/>
                    <a:pt x="714" y="386"/>
                  </a:cubicBezTo>
                  <a:cubicBezTo>
                    <a:pt x="882" y="421"/>
                    <a:pt x="1005" y="531"/>
                    <a:pt x="1005" y="663"/>
                  </a:cubicBezTo>
                  <a:cubicBezTo>
                    <a:pt x="1005" y="671"/>
                    <a:pt x="1005" y="678"/>
                    <a:pt x="1004" y="686"/>
                  </a:cubicBezTo>
                  <a:cubicBezTo>
                    <a:pt x="992" y="854"/>
                    <a:pt x="927" y="1060"/>
                    <a:pt x="864" y="1266"/>
                  </a:cubicBezTo>
                  <a:cubicBezTo>
                    <a:pt x="940" y="1282"/>
                    <a:pt x="987" y="1305"/>
                    <a:pt x="987" y="1331"/>
                  </a:cubicBezTo>
                  <a:cubicBezTo>
                    <a:pt x="987" y="1357"/>
                    <a:pt x="940" y="1380"/>
                    <a:pt x="864" y="1396"/>
                  </a:cubicBezTo>
                  <a:cubicBezTo>
                    <a:pt x="864" y="1509"/>
                    <a:pt x="864" y="1509"/>
                    <a:pt x="864" y="1509"/>
                  </a:cubicBezTo>
                  <a:cubicBezTo>
                    <a:pt x="973" y="1525"/>
                    <a:pt x="1045" y="1551"/>
                    <a:pt x="1045" y="1581"/>
                  </a:cubicBezTo>
                  <a:cubicBezTo>
                    <a:pt x="1045" y="1600"/>
                    <a:pt x="1015" y="1618"/>
                    <a:pt x="964" y="1632"/>
                  </a:cubicBezTo>
                  <a:cubicBezTo>
                    <a:pt x="1053" y="1656"/>
                    <a:pt x="1107" y="1688"/>
                    <a:pt x="1107" y="1724"/>
                  </a:cubicBezTo>
                  <a:cubicBezTo>
                    <a:pt x="1107" y="1770"/>
                    <a:pt x="1015" y="1811"/>
                    <a:pt x="877" y="1834"/>
                  </a:cubicBezTo>
                  <a:cubicBezTo>
                    <a:pt x="855" y="2155"/>
                    <a:pt x="896" y="2400"/>
                    <a:pt x="1065" y="2542"/>
                  </a:cubicBezTo>
                  <a:cubicBezTo>
                    <a:pt x="1153" y="2567"/>
                    <a:pt x="1207" y="2601"/>
                    <a:pt x="1207" y="2637"/>
                  </a:cubicBezTo>
                  <a:cubicBezTo>
                    <a:pt x="1207" y="2661"/>
                    <a:pt x="1184" y="2684"/>
                    <a:pt x="1143" y="2704"/>
                  </a:cubicBezTo>
                  <a:cubicBezTo>
                    <a:pt x="1143" y="2798"/>
                    <a:pt x="1143" y="2798"/>
                    <a:pt x="1143" y="2798"/>
                  </a:cubicBezTo>
                  <a:cubicBezTo>
                    <a:pt x="1329" y="2894"/>
                    <a:pt x="1447" y="3038"/>
                    <a:pt x="1447" y="3200"/>
                  </a:cubicBezTo>
                  <a:cubicBezTo>
                    <a:pt x="1447" y="3265"/>
                    <a:pt x="1428" y="3328"/>
                    <a:pt x="1393" y="3385"/>
                  </a:cubicBezTo>
                  <a:cubicBezTo>
                    <a:pt x="1446" y="3411"/>
                    <a:pt x="1475" y="3440"/>
                    <a:pt x="1475" y="34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A3A48BC2-FF52-3AB0-0C43-26E54A0BA44B}"/>
                </a:ext>
              </a:extLst>
            </p:cNvPr>
            <p:cNvSpPr>
              <a:spLocks/>
            </p:cNvSpPr>
            <p:nvPr/>
          </p:nvSpPr>
          <p:spPr bwMode="auto">
            <a:xfrm>
              <a:off x="10625138" y="1104900"/>
              <a:ext cx="2570163" cy="5751513"/>
            </a:xfrm>
            <a:custGeom>
              <a:avLst/>
              <a:gdLst>
                <a:gd name="T0" fmla="*/ 1922 w 1922"/>
                <a:gd name="T1" fmla="*/ 4301 h 4301"/>
                <a:gd name="T2" fmla="*/ 0 w 1922"/>
                <a:gd name="T3" fmla="*/ 4301 h 4301"/>
                <a:gd name="T4" fmla="*/ 91 w 1922"/>
                <a:gd name="T5" fmla="*/ 4207 h 4301"/>
                <a:gd name="T6" fmla="*/ 31 w 1922"/>
                <a:gd name="T7" fmla="*/ 4004 h 4301"/>
                <a:gd name="T8" fmla="*/ 325 w 1922"/>
                <a:gd name="T9" fmla="*/ 3583 h 4301"/>
                <a:gd name="T10" fmla="*/ 325 w 1922"/>
                <a:gd name="T11" fmla="*/ 3503 h 4301"/>
                <a:gd name="T12" fmla="*/ 262 w 1922"/>
                <a:gd name="T13" fmla="*/ 3435 h 4301"/>
                <a:gd name="T14" fmla="*/ 369 w 1922"/>
                <a:gd name="T15" fmla="*/ 3348 h 4301"/>
                <a:gd name="T16" fmla="*/ 602 w 1922"/>
                <a:gd name="T17" fmla="*/ 2678 h 4301"/>
                <a:gd name="T18" fmla="*/ 602 w 1922"/>
                <a:gd name="T19" fmla="*/ 1998 h 4301"/>
                <a:gd name="T20" fmla="*/ 321 w 1922"/>
                <a:gd name="T21" fmla="*/ 1907 h 4301"/>
                <a:gd name="T22" fmla="*/ 556 w 1922"/>
                <a:gd name="T23" fmla="*/ 1821 h 4301"/>
                <a:gd name="T24" fmla="*/ 405 w 1922"/>
                <a:gd name="T25" fmla="*/ 1748 h 4301"/>
                <a:gd name="T26" fmla="*/ 557 w 1922"/>
                <a:gd name="T27" fmla="*/ 1674 h 4301"/>
                <a:gd name="T28" fmla="*/ 557 w 1922"/>
                <a:gd name="T29" fmla="*/ 1568 h 4301"/>
                <a:gd name="T30" fmla="*/ 470 w 1922"/>
                <a:gd name="T31" fmla="*/ 1526 h 4301"/>
                <a:gd name="T32" fmla="*/ 548 w 1922"/>
                <a:gd name="T33" fmla="*/ 1486 h 4301"/>
                <a:gd name="T34" fmla="*/ 316 w 1922"/>
                <a:gd name="T35" fmla="*/ 683 h 4301"/>
                <a:gd name="T36" fmla="*/ 313 w 1922"/>
                <a:gd name="T37" fmla="*/ 671 h 4301"/>
                <a:gd name="T38" fmla="*/ 742 w 1922"/>
                <a:gd name="T39" fmla="*/ 563 h 4301"/>
                <a:gd name="T40" fmla="*/ 742 w 1922"/>
                <a:gd name="T41" fmla="*/ 526 h 4301"/>
                <a:gd name="T42" fmla="*/ 813 w 1922"/>
                <a:gd name="T43" fmla="*/ 476 h 4301"/>
                <a:gd name="T44" fmla="*/ 813 w 1922"/>
                <a:gd name="T45" fmla="*/ 400 h 4301"/>
                <a:gd name="T46" fmla="*/ 728 w 1922"/>
                <a:gd name="T47" fmla="*/ 225 h 4301"/>
                <a:gd name="T48" fmla="*/ 961 w 1922"/>
                <a:gd name="T49" fmla="*/ 0 h 4301"/>
                <a:gd name="T50" fmla="*/ 1194 w 1922"/>
                <a:gd name="T51" fmla="*/ 225 h 4301"/>
                <a:gd name="T52" fmla="*/ 1109 w 1922"/>
                <a:gd name="T53" fmla="*/ 400 h 4301"/>
                <a:gd name="T54" fmla="*/ 1109 w 1922"/>
                <a:gd name="T55" fmla="*/ 476 h 4301"/>
                <a:gd name="T56" fmla="*/ 1180 w 1922"/>
                <a:gd name="T57" fmla="*/ 526 h 4301"/>
                <a:gd name="T58" fmla="*/ 1180 w 1922"/>
                <a:gd name="T59" fmla="*/ 563 h 4301"/>
                <a:gd name="T60" fmla="*/ 1609 w 1922"/>
                <a:gd name="T61" fmla="*/ 671 h 4301"/>
                <a:gd name="T62" fmla="*/ 1605 w 1922"/>
                <a:gd name="T63" fmla="*/ 683 h 4301"/>
                <a:gd name="T64" fmla="*/ 1374 w 1922"/>
                <a:gd name="T65" fmla="*/ 1486 h 4301"/>
                <a:gd name="T66" fmla="*/ 1452 w 1922"/>
                <a:gd name="T67" fmla="*/ 1526 h 4301"/>
                <a:gd name="T68" fmla="*/ 1365 w 1922"/>
                <a:gd name="T69" fmla="*/ 1568 h 4301"/>
                <a:gd name="T70" fmla="*/ 1365 w 1922"/>
                <a:gd name="T71" fmla="*/ 1674 h 4301"/>
                <a:gd name="T72" fmla="*/ 1516 w 1922"/>
                <a:gd name="T73" fmla="*/ 1748 h 4301"/>
                <a:gd name="T74" fmla="*/ 1366 w 1922"/>
                <a:gd name="T75" fmla="*/ 1821 h 4301"/>
                <a:gd name="T76" fmla="*/ 1600 w 1922"/>
                <a:gd name="T77" fmla="*/ 1907 h 4301"/>
                <a:gd name="T78" fmla="*/ 1320 w 1922"/>
                <a:gd name="T79" fmla="*/ 1998 h 4301"/>
                <a:gd name="T80" fmla="*/ 1320 w 1922"/>
                <a:gd name="T81" fmla="*/ 2678 h 4301"/>
                <a:gd name="T82" fmla="*/ 1553 w 1922"/>
                <a:gd name="T83" fmla="*/ 3348 h 4301"/>
                <a:gd name="T84" fmla="*/ 1660 w 1922"/>
                <a:gd name="T85" fmla="*/ 3435 h 4301"/>
                <a:gd name="T86" fmla="*/ 1597 w 1922"/>
                <a:gd name="T87" fmla="*/ 3503 h 4301"/>
                <a:gd name="T88" fmla="*/ 1597 w 1922"/>
                <a:gd name="T89" fmla="*/ 3583 h 4301"/>
                <a:gd name="T90" fmla="*/ 1754 w 1922"/>
                <a:gd name="T91" fmla="*/ 3703 h 4301"/>
                <a:gd name="T92" fmla="*/ 1891 w 1922"/>
                <a:gd name="T93" fmla="*/ 4004 h 4301"/>
                <a:gd name="T94" fmla="*/ 1831 w 1922"/>
                <a:gd name="T95" fmla="*/ 4207 h 4301"/>
                <a:gd name="T96" fmla="*/ 1922 w 1922"/>
                <a:gd name="T97" fmla="*/ 4301 h 4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2" h="4301">
                  <a:moveTo>
                    <a:pt x="1922" y="4301"/>
                  </a:moveTo>
                  <a:cubicBezTo>
                    <a:pt x="0" y="4301"/>
                    <a:pt x="0" y="4301"/>
                    <a:pt x="0" y="4301"/>
                  </a:cubicBezTo>
                  <a:cubicBezTo>
                    <a:pt x="0" y="4268"/>
                    <a:pt x="33" y="4236"/>
                    <a:pt x="91" y="4207"/>
                  </a:cubicBezTo>
                  <a:cubicBezTo>
                    <a:pt x="53" y="4144"/>
                    <a:pt x="31" y="4075"/>
                    <a:pt x="31" y="4004"/>
                  </a:cubicBezTo>
                  <a:cubicBezTo>
                    <a:pt x="31" y="3838"/>
                    <a:pt x="144" y="3689"/>
                    <a:pt x="325" y="3583"/>
                  </a:cubicBezTo>
                  <a:cubicBezTo>
                    <a:pt x="325" y="3503"/>
                    <a:pt x="325" y="3503"/>
                    <a:pt x="325" y="3503"/>
                  </a:cubicBezTo>
                  <a:cubicBezTo>
                    <a:pt x="285" y="3482"/>
                    <a:pt x="262" y="3459"/>
                    <a:pt x="262" y="3435"/>
                  </a:cubicBezTo>
                  <a:cubicBezTo>
                    <a:pt x="262" y="3403"/>
                    <a:pt x="301" y="3373"/>
                    <a:pt x="369" y="3348"/>
                  </a:cubicBezTo>
                  <a:cubicBezTo>
                    <a:pt x="484" y="3215"/>
                    <a:pt x="574" y="3023"/>
                    <a:pt x="602" y="2678"/>
                  </a:cubicBezTo>
                  <a:cubicBezTo>
                    <a:pt x="602" y="1998"/>
                    <a:pt x="602" y="1998"/>
                    <a:pt x="602" y="1998"/>
                  </a:cubicBezTo>
                  <a:cubicBezTo>
                    <a:pt x="433" y="1978"/>
                    <a:pt x="321" y="1945"/>
                    <a:pt x="321" y="1907"/>
                  </a:cubicBezTo>
                  <a:cubicBezTo>
                    <a:pt x="321" y="1872"/>
                    <a:pt x="413" y="1842"/>
                    <a:pt x="556" y="1821"/>
                  </a:cubicBezTo>
                  <a:cubicBezTo>
                    <a:pt x="463" y="1802"/>
                    <a:pt x="405" y="1776"/>
                    <a:pt x="405" y="1748"/>
                  </a:cubicBezTo>
                  <a:cubicBezTo>
                    <a:pt x="405" y="1719"/>
                    <a:pt x="463" y="1693"/>
                    <a:pt x="557" y="1674"/>
                  </a:cubicBezTo>
                  <a:cubicBezTo>
                    <a:pt x="557" y="1568"/>
                    <a:pt x="557" y="1568"/>
                    <a:pt x="557" y="1568"/>
                  </a:cubicBezTo>
                  <a:cubicBezTo>
                    <a:pt x="502" y="1556"/>
                    <a:pt x="470" y="1542"/>
                    <a:pt x="470" y="1526"/>
                  </a:cubicBezTo>
                  <a:cubicBezTo>
                    <a:pt x="470" y="1511"/>
                    <a:pt x="498" y="1498"/>
                    <a:pt x="548" y="1486"/>
                  </a:cubicBezTo>
                  <a:cubicBezTo>
                    <a:pt x="316" y="683"/>
                    <a:pt x="316" y="683"/>
                    <a:pt x="316" y="683"/>
                  </a:cubicBezTo>
                  <a:cubicBezTo>
                    <a:pt x="314" y="679"/>
                    <a:pt x="313" y="675"/>
                    <a:pt x="313" y="671"/>
                  </a:cubicBezTo>
                  <a:cubicBezTo>
                    <a:pt x="313" y="621"/>
                    <a:pt x="492" y="579"/>
                    <a:pt x="742" y="563"/>
                  </a:cubicBezTo>
                  <a:cubicBezTo>
                    <a:pt x="742" y="526"/>
                    <a:pt x="742" y="526"/>
                    <a:pt x="742" y="526"/>
                  </a:cubicBezTo>
                  <a:cubicBezTo>
                    <a:pt x="742" y="506"/>
                    <a:pt x="769" y="488"/>
                    <a:pt x="813" y="476"/>
                  </a:cubicBezTo>
                  <a:cubicBezTo>
                    <a:pt x="813" y="400"/>
                    <a:pt x="813" y="400"/>
                    <a:pt x="813" y="400"/>
                  </a:cubicBezTo>
                  <a:cubicBezTo>
                    <a:pt x="761" y="358"/>
                    <a:pt x="728" y="295"/>
                    <a:pt x="728" y="225"/>
                  </a:cubicBezTo>
                  <a:cubicBezTo>
                    <a:pt x="728" y="101"/>
                    <a:pt x="832" y="0"/>
                    <a:pt x="961" y="0"/>
                  </a:cubicBezTo>
                  <a:cubicBezTo>
                    <a:pt x="1090" y="0"/>
                    <a:pt x="1194" y="101"/>
                    <a:pt x="1194" y="225"/>
                  </a:cubicBezTo>
                  <a:cubicBezTo>
                    <a:pt x="1194" y="295"/>
                    <a:pt x="1161" y="358"/>
                    <a:pt x="1109" y="400"/>
                  </a:cubicBezTo>
                  <a:cubicBezTo>
                    <a:pt x="1109" y="476"/>
                    <a:pt x="1109" y="476"/>
                    <a:pt x="1109" y="476"/>
                  </a:cubicBezTo>
                  <a:cubicBezTo>
                    <a:pt x="1153" y="488"/>
                    <a:pt x="1180" y="506"/>
                    <a:pt x="1180" y="526"/>
                  </a:cubicBezTo>
                  <a:cubicBezTo>
                    <a:pt x="1180" y="563"/>
                    <a:pt x="1180" y="563"/>
                    <a:pt x="1180" y="563"/>
                  </a:cubicBezTo>
                  <a:cubicBezTo>
                    <a:pt x="1430" y="579"/>
                    <a:pt x="1609" y="621"/>
                    <a:pt x="1609" y="671"/>
                  </a:cubicBezTo>
                  <a:cubicBezTo>
                    <a:pt x="1609" y="675"/>
                    <a:pt x="1608" y="679"/>
                    <a:pt x="1605" y="683"/>
                  </a:cubicBezTo>
                  <a:cubicBezTo>
                    <a:pt x="1374" y="1486"/>
                    <a:pt x="1374" y="1486"/>
                    <a:pt x="1374" y="1486"/>
                  </a:cubicBezTo>
                  <a:cubicBezTo>
                    <a:pt x="1424" y="1498"/>
                    <a:pt x="1452" y="1511"/>
                    <a:pt x="1452" y="1526"/>
                  </a:cubicBezTo>
                  <a:cubicBezTo>
                    <a:pt x="1452" y="1542"/>
                    <a:pt x="1420" y="1556"/>
                    <a:pt x="1365" y="1568"/>
                  </a:cubicBezTo>
                  <a:cubicBezTo>
                    <a:pt x="1365" y="1674"/>
                    <a:pt x="1365" y="1674"/>
                    <a:pt x="1365" y="1674"/>
                  </a:cubicBezTo>
                  <a:cubicBezTo>
                    <a:pt x="1459" y="1693"/>
                    <a:pt x="1516" y="1719"/>
                    <a:pt x="1516" y="1748"/>
                  </a:cubicBezTo>
                  <a:cubicBezTo>
                    <a:pt x="1516" y="1776"/>
                    <a:pt x="1459" y="1802"/>
                    <a:pt x="1366" y="1821"/>
                  </a:cubicBezTo>
                  <a:cubicBezTo>
                    <a:pt x="1509" y="1842"/>
                    <a:pt x="1600" y="1872"/>
                    <a:pt x="1600" y="1907"/>
                  </a:cubicBezTo>
                  <a:cubicBezTo>
                    <a:pt x="1600" y="1945"/>
                    <a:pt x="1489" y="1978"/>
                    <a:pt x="1320" y="1998"/>
                  </a:cubicBezTo>
                  <a:cubicBezTo>
                    <a:pt x="1320" y="2678"/>
                    <a:pt x="1320" y="2678"/>
                    <a:pt x="1320" y="2678"/>
                  </a:cubicBezTo>
                  <a:cubicBezTo>
                    <a:pt x="1348" y="3023"/>
                    <a:pt x="1438" y="3215"/>
                    <a:pt x="1553" y="3348"/>
                  </a:cubicBezTo>
                  <a:cubicBezTo>
                    <a:pt x="1620" y="3373"/>
                    <a:pt x="1660" y="3403"/>
                    <a:pt x="1660" y="3435"/>
                  </a:cubicBezTo>
                  <a:cubicBezTo>
                    <a:pt x="1660" y="3459"/>
                    <a:pt x="1637" y="3482"/>
                    <a:pt x="1597" y="3503"/>
                  </a:cubicBezTo>
                  <a:cubicBezTo>
                    <a:pt x="1597" y="3583"/>
                    <a:pt x="1597" y="3583"/>
                    <a:pt x="1597" y="3583"/>
                  </a:cubicBezTo>
                  <a:cubicBezTo>
                    <a:pt x="1658" y="3619"/>
                    <a:pt x="1711" y="3659"/>
                    <a:pt x="1754" y="3703"/>
                  </a:cubicBezTo>
                  <a:cubicBezTo>
                    <a:pt x="1841" y="3791"/>
                    <a:pt x="1891" y="3894"/>
                    <a:pt x="1891" y="4004"/>
                  </a:cubicBezTo>
                  <a:cubicBezTo>
                    <a:pt x="1891" y="4075"/>
                    <a:pt x="1869" y="4144"/>
                    <a:pt x="1831" y="4207"/>
                  </a:cubicBezTo>
                  <a:cubicBezTo>
                    <a:pt x="1889" y="4236"/>
                    <a:pt x="1922" y="4268"/>
                    <a:pt x="1922" y="43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3243570"/>
      </p:ext>
    </p:extLst>
  </p:cSld>
  <p:clrMapOvr>
    <a:masterClrMapping/>
  </p:clrMapOvr>
</p:sld>
</file>

<file path=ppt/theme/theme1.xml><?xml version="1.0" encoding="utf-8"?>
<a:theme xmlns:a="http://schemas.openxmlformats.org/drawingml/2006/main" name="Office Theme">
  <a:themeElements>
    <a:clrScheme name="e-finance corporate colors">
      <a:dk1>
        <a:srgbClr val="000000"/>
      </a:dk1>
      <a:lt1>
        <a:srgbClr val="FFFFFF"/>
      </a:lt1>
      <a:dk2>
        <a:srgbClr val="44546A"/>
      </a:dk2>
      <a:lt2>
        <a:srgbClr val="E7E6E6"/>
      </a:lt2>
      <a:accent1>
        <a:srgbClr val="E32012"/>
      </a:accent1>
      <a:accent2>
        <a:srgbClr val="001E68"/>
      </a:accent2>
      <a:accent3>
        <a:srgbClr val="BFBFBF"/>
      </a:accent3>
      <a:accent4>
        <a:srgbClr val="132EBC"/>
      </a:accent4>
      <a:accent5>
        <a:srgbClr val="2AC36C"/>
      </a:accent5>
      <a:accent6>
        <a:srgbClr val="5187FF"/>
      </a:accent6>
      <a:hlink>
        <a:srgbClr val="279AF1"/>
      </a:hlink>
      <a:folHlink>
        <a:srgbClr val="1A17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BC12AA-1C15-4500-BC9C-8EE83A441DE9}">
  <ds:schemaRefs>
    <ds:schemaRef ds:uri="http://purl.org/dc/elements/1.1/"/>
    <ds:schemaRef ds:uri="http://purl.org/dc/terms/"/>
    <ds:schemaRef ds:uri="http://www.w3.org/XML/1998/namespace"/>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0CF3B2-1F0F-4FC5-8002-3E4869ABAD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Dividend</Template>
  <TotalTime>0</TotalTime>
  <Words>3647</Words>
  <Application>Microsoft Office PowerPoint</Application>
  <PresentationFormat>A4 Paper (210x297 mm)</PresentationFormat>
  <Paragraphs>732</Paragraphs>
  <Slides>33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Montserrat SemiBold</vt:lpstr>
      <vt:lpstr>Wingdings</vt:lpstr>
      <vt:lpstr>Office Theme</vt:lpstr>
      <vt:lpstr>PowerPoint Presentation</vt:lpstr>
      <vt:lpstr>PowerPoint Presentation</vt:lpstr>
      <vt:lpstr>Egypt’s Pioneer and Accelerator of Digital Transformation </vt:lpstr>
      <vt:lpstr>Well-Positioned to Capture Opportunities, Drive Growth, and More than Double its Bottom-Line Over the Next Three Years</vt:lpstr>
      <vt:lpstr>PowerPoint Presentation</vt:lpstr>
      <vt:lpstr>A Comprehensive Service Offering Through a Portfolio of Leading Subsidiaries  </vt:lpstr>
      <vt:lpstr>An Exciting Network of Associate Companies</vt:lpstr>
      <vt:lpstr>Boasting a Diversified Business Model</vt:lpstr>
      <vt:lpstr>PowerPoint Presentation</vt:lpstr>
      <vt:lpstr>High Barriers to Entry | Exclusivity</vt:lpstr>
      <vt:lpstr>e-finance’s Operating Model Covers Key Points In The Digital Value Chain</vt:lpstr>
      <vt:lpstr>Barriers to Entry | Existing Networks</vt:lpstr>
      <vt:lpstr>Competitive Edge | Access to Data</vt:lpstr>
      <vt:lpstr>Multi-Industry Service Offering</vt:lpstr>
      <vt:lpstr>PowerPoint Presentation</vt:lpstr>
      <vt:lpstr>Shifting to More Lucrative Revenue Streams</vt:lpstr>
      <vt:lpstr>Fueling digitization for government payments and collection</vt:lpstr>
      <vt:lpstr>Expand sector presence to fuel growth </vt:lpstr>
      <vt:lpstr>Expand sector presence to fuel growth </vt:lpstr>
      <vt:lpstr>Expand sector presence to fuel growth </vt:lpstr>
      <vt:lpstr>Expand sector presence to fuel growth </vt:lpstr>
      <vt:lpstr>Expand sector presence to fuel growth </vt:lpstr>
      <vt:lpstr>Shifting to More Lucrative Revenue Streams</vt:lpstr>
      <vt:lpstr>Expand sector presence to fuel growth </vt:lpstr>
      <vt:lpstr>Expand sector presence to fuel growth </vt:lpstr>
      <vt:lpstr>Replicate e-finance’s Success Beyond Its Home Borders Of Egypt</vt:lpstr>
      <vt:lpstr>e-finance’s Investment  Strategy</vt:lpstr>
      <vt:lpstr>Capital Structure &amp; Dividend Policy</vt:lpstr>
      <vt:lpstr>PowerPoint Presentation</vt:lpstr>
      <vt:lpstr>Financial  Highlights </vt:lpstr>
      <vt:lpstr>Financial  Highlights </vt:lpstr>
      <vt:lpstr>Financial  Highlights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2019-02-18T15:22:36Z</dcterms:created>
  <dcterms:modified xsi:type="dcterms:W3CDTF">2025-09-23T12:12:14Z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